
<file path=[Content_Types].xml><?xml version="1.0" encoding="utf-8"?>
<Types xmlns="http://schemas.openxmlformats.org/package/2006/content-types">
  <Default Extension="xml" ContentType="application/xml"/>
  <Default Extension="docx" ContentType="application/vnd.openxmlformats-officedocument.wordprocessingml.document"/>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7.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8.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charts/chart4.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6.xml" ContentType="application/vnd.openxmlformats-officedocument.drawingml.chart+xml"/>
  <Override PartName="/ppt/embeddings/oleObject1.bin" ContentType="application/vnd.openxmlformats-officedocument.oleObject"/>
  <Override PartName="/ppt/drawings/drawing1.xml" ContentType="application/vnd.openxmlformats-officedocument.drawingml.chartshapes+xml"/>
  <Override PartName="/ppt/charts/chart7.xml" ContentType="application/vnd.openxmlformats-officedocument.drawingml.chart+xml"/>
  <Override PartName="/ppt/embeddings/oleObject2.bin" ContentType="application/vnd.openxmlformats-officedocument.oleObject"/>
  <Override PartName="/ppt/tags/tag1.xml" ContentType="application/vnd.openxmlformats-officedocument.presentationml.tags+xml"/>
  <Override PartName="/ppt/embeddings/oleObject3.bin" ContentType="application/vnd.openxmlformats-officedocument.oleObject"/>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8.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embeddings/oleObject4.bin" ContentType="application/vnd.openxmlformats-officedocument.oleObject"/>
  <Override PartName="/ppt/notesSlides/notesSlide21.xml" ContentType="application/vnd.openxmlformats-officedocument.presentationml.notesSlide+xml"/>
  <Override PartName="/ppt/charts/chart9.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charts/chart1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7" r:id="rId4"/>
    <p:sldMasterId id="2147483664" r:id="rId5"/>
    <p:sldMasterId id="2147483716" r:id="rId6"/>
    <p:sldMasterId id="2147483732" r:id="rId7"/>
    <p:sldMasterId id="2147483741" r:id="rId8"/>
    <p:sldMasterId id="2147483750" r:id="rId9"/>
    <p:sldMasterId id="2147483760" r:id="rId10"/>
    <p:sldMasterId id="2147483774" r:id="rId11"/>
    <p:sldMasterId id="2147483783" r:id="rId12"/>
  </p:sldMasterIdLst>
  <p:notesMasterIdLst>
    <p:notesMasterId r:id="rId53"/>
  </p:notesMasterIdLst>
  <p:handoutMasterIdLst>
    <p:handoutMasterId r:id="rId54"/>
  </p:handoutMasterIdLst>
  <p:sldIdLst>
    <p:sldId id="566" r:id="rId13"/>
    <p:sldId id="775" r:id="rId14"/>
    <p:sldId id="692" r:id="rId15"/>
    <p:sldId id="693" r:id="rId16"/>
    <p:sldId id="694" r:id="rId17"/>
    <p:sldId id="696" r:id="rId18"/>
    <p:sldId id="698" r:id="rId19"/>
    <p:sldId id="776" r:id="rId20"/>
    <p:sldId id="737" r:id="rId21"/>
    <p:sldId id="711" r:id="rId22"/>
    <p:sldId id="730" r:id="rId23"/>
    <p:sldId id="778" r:id="rId24"/>
    <p:sldId id="745" r:id="rId25"/>
    <p:sldId id="714" r:id="rId26"/>
    <p:sldId id="771" r:id="rId27"/>
    <p:sldId id="773" r:id="rId28"/>
    <p:sldId id="750" r:id="rId29"/>
    <p:sldId id="751" r:id="rId30"/>
    <p:sldId id="752" r:id="rId31"/>
    <p:sldId id="719" r:id="rId32"/>
    <p:sldId id="731" r:id="rId33"/>
    <p:sldId id="733" r:id="rId34"/>
    <p:sldId id="767" r:id="rId35"/>
    <p:sldId id="754" r:id="rId36"/>
    <p:sldId id="755" r:id="rId37"/>
    <p:sldId id="780" r:id="rId38"/>
    <p:sldId id="777" r:id="rId39"/>
    <p:sldId id="761" r:id="rId40"/>
    <p:sldId id="774" r:id="rId41"/>
    <p:sldId id="762" r:id="rId42"/>
    <p:sldId id="763" r:id="rId43"/>
    <p:sldId id="779" r:id="rId44"/>
    <p:sldId id="764" r:id="rId45"/>
    <p:sldId id="672" r:id="rId46"/>
    <p:sldId id="616" r:id="rId47"/>
    <p:sldId id="759" r:id="rId48"/>
    <p:sldId id="760" r:id="rId49"/>
    <p:sldId id="766" r:id="rId50"/>
    <p:sldId id="770" r:id="rId51"/>
    <p:sldId id="742" r:id="rId52"/>
  </p:sldIdLst>
  <p:sldSz cx="9144000" cy="6858000" type="screen4x3"/>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06">
          <p15:clr>
            <a:srgbClr val="A4A3A4"/>
          </p15:clr>
        </p15:guide>
        <p15:guide id="2" pos="2880">
          <p15:clr>
            <a:srgbClr val="A4A3A4"/>
          </p15:clr>
        </p15:guide>
        <p15:guide id="3" orient="horz" pos="18">
          <p15:clr>
            <a:srgbClr val="A4A3A4"/>
          </p15:clr>
        </p15:guide>
        <p15:guide id="4">
          <p15:clr>
            <a:srgbClr val="A4A3A4"/>
          </p15:clr>
        </p15:guide>
      </p15:sldGuideLst>
    </p:ext>
    <p:ext uri="{2D200454-40CA-4A62-9FC3-DE9A4176ACB9}">
      <p15:notesGuideLst xmlns="" xmlns:p15="http://schemas.microsoft.com/office/powerpoint/2012/main">
        <p15:guide id="1" orient="horz" pos="2952">
          <p15:clr>
            <a:srgbClr val="A4A3A4"/>
          </p15:clr>
        </p15:guide>
        <p15:guide id="2" pos="223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28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0000"/>
    <a:srgbClr val="0000CC"/>
    <a:srgbClr val="33CCCC"/>
    <a:srgbClr val="006847"/>
    <a:srgbClr val="000080"/>
    <a:srgbClr val="99CC00"/>
    <a:srgbClr val="FF6600"/>
    <a:srgbClr val="F2F2F2"/>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12" autoAdjust="0"/>
    <p:restoredTop sz="98723" autoAdjust="0"/>
  </p:normalViewPr>
  <p:slideViewPr>
    <p:cSldViewPr snapToGrid="0">
      <p:cViewPr>
        <p:scale>
          <a:sx n="66" d="100"/>
          <a:sy n="66" d="100"/>
        </p:scale>
        <p:origin x="-1768" y="-144"/>
      </p:cViewPr>
      <p:guideLst>
        <p:guide orient="horz" pos="18"/>
        <p:guide/>
      </p:guideLst>
    </p:cSldViewPr>
  </p:slideViewPr>
  <p:notesTextViewPr>
    <p:cViewPr>
      <p:scale>
        <a:sx n="1" d="1"/>
        <a:sy n="1" d="1"/>
      </p:scale>
      <p:origin x="0" y="0"/>
    </p:cViewPr>
  </p:notesTextViewPr>
  <p:sorterViewPr>
    <p:cViewPr varScale="1">
      <p:scale>
        <a:sx n="1" d="1"/>
        <a:sy n="1" d="1"/>
      </p:scale>
      <p:origin x="0" y="5248"/>
    </p:cViewPr>
  </p:sorterViewPr>
  <p:notesViewPr>
    <p:cSldViewPr snapToGrid="0">
      <p:cViewPr varScale="1">
        <p:scale>
          <a:sx n="59" d="100"/>
          <a:sy n="59" d="100"/>
        </p:scale>
        <p:origin x="-3096" y="-120"/>
      </p:cViewPr>
      <p:guideLst>
        <p:guide orient="horz" pos="2952"/>
        <p:guide pos="223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4" Type="http://schemas.openxmlformats.org/officeDocument/2006/relationships/slide" Target="slides/slide2.xml"/><Relationship Id="rId15" Type="http://schemas.openxmlformats.org/officeDocument/2006/relationships/slide" Target="slides/slide3.xml"/><Relationship Id="rId16" Type="http://schemas.openxmlformats.org/officeDocument/2006/relationships/slide" Target="slides/slide4.xml"/><Relationship Id="rId17" Type="http://schemas.openxmlformats.org/officeDocument/2006/relationships/slide" Target="slides/slide5.xml"/><Relationship Id="rId18" Type="http://schemas.openxmlformats.org/officeDocument/2006/relationships/slide" Target="slides/slide6.xml"/><Relationship Id="rId19" Type="http://schemas.openxmlformats.org/officeDocument/2006/relationships/slide" Target="slides/slide7.xml"/><Relationship Id="rId50" Type="http://schemas.openxmlformats.org/officeDocument/2006/relationships/slide" Target="slides/slide38.xml"/><Relationship Id="rId51" Type="http://schemas.openxmlformats.org/officeDocument/2006/relationships/slide" Target="slides/slide39.xml"/><Relationship Id="rId52" Type="http://schemas.openxmlformats.org/officeDocument/2006/relationships/slide" Target="slides/slide40.xml"/><Relationship Id="rId53" Type="http://schemas.openxmlformats.org/officeDocument/2006/relationships/notesMaster" Target="notesMasters/notesMaster1.xml"/><Relationship Id="rId54" Type="http://schemas.openxmlformats.org/officeDocument/2006/relationships/handoutMaster" Target="handoutMasters/handoutMaster1.xml"/><Relationship Id="rId55" Type="http://schemas.openxmlformats.org/officeDocument/2006/relationships/printerSettings" Target="printerSettings/printerSettings1.bin"/><Relationship Id="rId56" Type="http://schemas.openxmlformats.org/officeDocument/2006/relationships/commentAuthors" Target="commentAuthors.xml"/><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28.xml"/><Relationship Id="rId41" Type="http://schemas.openxmlformats.org/officeDocument/2006/relationships/slide" Target="slides/slide29.xml"/><Relationship Id="rId42" Type="http://schemas.openxmlformats.org/officeDocument/2006/relationships/slide" Target="slides/slide30.xml"/><Relationship Id="rId43" Type="http://schemas.openxmlformats.org/officeDocument/2006/relationships/slide" Target="slides/slide31.xml"/><Relationship Id="rId44" Type="http://schemas.openxmlformats.org/officeDocument/2006/relationships/slide" Target="slides/slide32.xml"/><Relationship Id="rId45" Type="http://schemas.openxmlformats.org/officeDocument/2006/relationships/slide" Target="slides/slide33.xml"/><Relationship Id="rId46" Type="http://schemas.openxmlformats.org/officeDocument/2006/relationships/slide" Target="slides/slide34.xml"/><Relationship Id="rId47" Type="http://schemas.openxmlformats.org/officeDocument/2006/relationships/slide" Target="slides/slide35.xml"/><Relationship Id="rId48" Type="http://schemas.openxmlformats.org/officeDocument/2006/relationships/slide" Target="slides/slide36.xml"/><Relationship Id="rId49" Type="http://schemas.openxmlformats.org/officeDocument/2006/relationships/slide" Target="slides/slide37.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9" Type="http://schemas.openxmlformats.org/officeDocument/2006/relationships/slideMaster" Target="slideMasters/slideMaster6.xml"/><Relationship Id="rId30" Type="http://schemas.openxmlformats.org/officeDocument/2006/relationships/slide" Target="slides/slide18.xml"/><Relationship Id="rId31" Type="http://schemas.openxmlformats.org/officeDocument/2006/relationships/slide" Target="slides/slide19.xml"/><Relationship Id="rId32" Type="http://schemas.openxmlformats.org/officeDocument/2006/relationships/slide" Target="slides/slide20.xml"/><Relationship Id="rId33" Type="http://schemas.openxmlformats.org/officeDocument/2006/relationships/slide" Target="slides/slide21.xml"/><Relationship Id="rId34" Type="http://schemas.openxmlformats.org/officeDocument/2006/relationships/slide" Target="slides/slide22.xml"/><Relationship Id="rId35" Type="http://schemas.openxmlformats.org/officeDocument/2006/relationships/slide" Target="slides/slide23.xml"/><Relationship Id="rId36" Type="http://schemas.openxmlformats.org/officeDocument/2006/relationships/slide" Target="slides/slide24.xml"/><Relationship Id="rId37" Type="http://schemas.openxmlformats.org/officeDocument/2006/relationships/slide" Target="slides/slide25.xml"/><Relationship Id="rId38" Type="http://schemas.openxmlformats.org/officeDocument/2006/relationships/slide" Target="slides/slide26.xml"/><Relationship Id="rId39" Type="http://schemas.openxmlformats.org/officeDocument/2006/relationships/slide" Target="slides/slide27.xml"/><Relationship Id="rId20" Type="http://schemas.openxmlformats.org/officeDocument/2006/relationships/slide" Target="slides/slide8.xml"/><Relationship Id="rId21" Type="http://schemas.openxmlformats.org/officeDocument/2006/relationships/slide" Target="slides/slide9.xml"/><Relationship Id="rId22" Type="http://schemas.openxmlformats.org/officeDocument/2006/relationships/slide" Target="slides/slide10.xml"/><Relationship Id="rId23" Type="http://schemas.openxmlformats.org/officeDocument/2006/relationships/slide" Target="slides/slide11.xml"/><Relationship Id="rId24" Type="http://schemas.openxmlformats.org/officeDocument/2006/relationships/slide" Target="slides/slide12.xml"/><Relationship Id="rId25" Type="http://schemas.openxmlformats.org/officeDocument/2006/relationships/slide" Target="slides/slide13.xml"/><Relationship Id="rId26" Type="http://schemas.openxmlformats.org/officeDocument/2006/relationships/slide" Target="slides/slide14.xml"/><Relationship Id="rId27" Type="http://schemas.openxmlformats.org/officeDocument/2006/relationships/slide" Target="slides/slide15.xml"/><Relationship Id="rId28" Type="http://schemas.openxmlformats.org/officeDocument/2006/relationships/slide" Target="slides/slide16.xml"/><Relationship Id="rId29" Type="http://schemas.openxmlformats.org/officeDocument/2006/relationships/slide" Target="slides/slide17.xml"/><Relationship Id="rId60" Type="http://schemas.openxmlformats.org/officeDocument/2006/relationships/tableStyles" Target="tableStyles.xml"/><Relationship Id="rId10" Type="http://schemas.openxmlformats.org/officeDocument/2006/relationships/slideMaster" Target="slideMasters/slideMaster7.xml"/><Relationship Id="rId11" Type="http://schemas.openxmlformats.org/officeDocument/2006/relationships/slideMaster" Target="slideMasters/slideMaster8.xml"/><Relationship Id="rId12" Type="http://schemas.openxmlformats.org/officeDocument/2006/relationships/slideMaster" Target="slideMasters/slideMaster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Sheet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oleObject" Target="../embeddings/oleObject1.bin"/><Relationship Id="rId2"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1"/>
    </mc:Choice>
    <mc:Fallback>
      <c:style val="41"/>
    </mc:Fallback>
  </mc:AlternateContent>
  <c:chart>
    <c:autoTitleDeleted val="1"/>
    <c:plotArea>
      <c:layout>
        <c:manualLayout>
          <c:layoutTarget val="inner"/>
          <c:xMode val="edge"/>
          <c:yMode val="edge"/>
          <c:x val="0.0"/>
          <c:y val="0.034375"/>
          <c:w val="1.0"/>
          <c:h val="0.93125"/>
        </c:manualLayout>
      </c:layout>
      <c:barChart>
        <c:barDir val="col"/>
        <c:grouping val="clustered"/>
        <c:varyColors val="0"/>
        <c:ser>
          <c:idx val="0"/>
          <c:order val="0"/>
          <c:tx>
            <c:strRef>
              <c:f>Sheet1!$B$1</c:f>
              <c:strCache>
                <c:ptCount val="1"/>
                <c:pt idx="0">
                  <c:v>SVR % (Cure)</c:v>
                </c:pt>
              </c:strCache>
            </c:strRef>
          </c:tx>
          <c:spPr>
            <a:solidFill>
              <a:schemeClr val="accent3"/>
            </a:solidFill>
            <a:ln>
              <a:solidFill>
                <a:schemeClr val="accent3"/>
              </a:solidFill>
            </a:ln>
            <a:effectLst/>
            <a:scene3d>
              <a:camera prst="orthographicFront"/>
              <a:lightRig rig="threePt" dir="t">
                <a:rot lat="0" lon="0" rev="1200000"/>
              </a:lightRig>
            </a:scene3d>
            <a:sp3d/>
          </c:spPr>
          <c:invertIfNegative val="0"/>
          <c:dLbls>
            <c:dLbl>
              <c:idx val="5"/>
              <c:layout/>
              <c:tx>
                <c:rich>
                  <a:bodyPr/>
                  <a:lstStyle/>
                  <a:p>
                    <a:r>
                      <a:rPr lang="en-US" smtClean="0">
                        <a:solidFill>
                          <a:schemeClr val="tx2"/>
                        </a:solidFill>
                      </a:rPr>
                      <a:t>&gt;70</a:t>
                    </a:r>
                    <a:r>
                      <a:rPr lang="en-US">
                        <a:solidFill>
                          <a:schemeClr val="tx2"/>
                        </a:solidFill>
                      </a:rPr>
                      <a:t>%</a:t>
                    </a:r>
                    <a:endParaRPr lang="en-US"/>
                  </a:p>
                </c:rich>
              </c:tx>
              <c:showLegendKey val="0"/>
              <c:showVal val="1"/>
              <c:showCatName val="0"/>
              <c:showSerName val="0"/>
              <c:showPercent val="0"/>
              <c:showBubbleSize val="0"/>
            </c:dLbl>
            <c:dLbl>
              <c:idx val="6"/>
              <c:layout/>
              <c:tx>
                <c:rich>
                  <a:bodyPr/>
                  <a:lstStyle/>
                  <a:p>
                    <a:r>
                      <a:rPr lang="en-US" smtClean="0">
                        <a:solidFill>
                          <a:schemeClr val="tx2"/>
                        </a:solidFill>
                      </a:rPr>
                      <a:t>&gt;90</a:t>
                    </a:r>
                    <a:r>
                      <a:rPr lang="en-US">
                        <a:solidFill>
                          <a:schemeClr val="tx2"/>
                        </a:solidFill>
                      </a:rPr>
                      <a:t>%</a:t>
                    </a:r>
                    <a:endParaRPr lang="en-US"/>
                  </a:p>
                </c:rich>
              </c:tx>
              <c:showLegendKey val="0"/>
              <c:showVal val="1"/>
              <c:showCatName val="0"/>
              <c:showSerName val="0"/>
              <c:showPercent val="0"/>
              <c:showBubbleSize val="0"/>
            </c:dLbl>
            <c:txPr>
              <a:bodyPr/>
              <a:lstStyle/>
              <a:p>
                <a:pPr>
                  <a:defRPr>
                    <a:solidFill>
                      <a:schemeClr val="tx2"/>
                    </a:solidFill>
                  </a:defRPr>
                </a:pPr>
                <a:endParaRPr lang="en-US"/>
              </a:p>
            </c:txPr>
            <c:showLegendKey val="0"/>
            <c:showVal val="1"/>
            <c:showCatName val="0"/>
            <c:showSerName val="0"/>
            <c:showPercent val="0"/>
            <c:showBubbleSize val="0"/>
            <c:showLeaderLines val="0"/>
          </c:dLbls>
          <c:cat>
            <c:strRef>
              <c:f>Sheet1!$A$2:$A$8</c:f>
              <c:strCache>
                <c:ptCount val="7"/>
                <c:pt idx="0">
                  <c:v>6 Months IFN</c:v>
                </c:pt>
                <c:pt idx="1">
                  <c:v>12 Months IFN</c:v>
                </c:pt>
                <c:pt idx="2">
                  <c:v>6 Months IFN+RBV</c:v>
                </c:pt>
                <c:pt idx="3">
                  <c:v>12 Months IFN+RBV</c:v>
                </c:pt>
                <c:pt idx="4">
                  <c:v>12 Months PegIFN+RBV</c:v>
                </c:pt>
                <c:pt idx="5">
                  <c:v>6-12 Months PegIFN+RBV+PI</c:v>
                </c:pt>
                <c:pt idx="6">
                  <c:v>12 Weeks IFN-free</c:v>
                </c:pt>
              </c:strCache>
            </c:strRef>
          </c:cat>
          <c:val>
            <c:numRef>
              <c:f>Sheet1!$B$2:$B$8</c:f>
              <c:numCache>
                <c:formatCode>0%</c:formatCode>
                <c:ptCount val="7"/>
                <c:pt idx="0">
                  <c:v>0.06</c:v>
                </c:pt>
                <c:pt idx="1">
                  <c:v>0.16</c:v>
                </c:pt>
                <c:pt idx="2">
                  <c:v>0.34</c:v>
                </c:pt>
                <c:pt idx="3">
                  <c:v>0.42</c:v>
                </c:pt>
                <c:pt idx="4">
                  <c:v>0.55</c:v>
                </c:pt>
                <c:pt idx="5">
                  <c:v>0.7</c:v>
                </c:pt>
                <c:pt idx="6">
                  <c:v>0.9</c:v>
                </c:pt>
              </c:numCache>
            </c:numRef>
          </c:val>
        </c:ser>
        <c:dLbls>
          <c:showLegendKey val="0"/>
          <c:showVal val="1"/>
          <c:showCatName val="0"/>
          <c:showSerName val="0"/>
          <c:showPercent val="0"/>
          <c:showBubbleSize val="0"/>
        </c:dLbls>
        <c:gapWidth val="150"/>
        <c:axId val="-2002470088"/>
        <c:axId val="-2001874840"/>
      </c:barChart>
      <c:catAx>
        <c:axId val="-2002470088"/>
        <c:scaling>
          <c:orientation val="minMax"/>
        </c:scaling>
        <c:delete val="1"/>
        <c:axPos val="b"/>
        <c:majorTickMark val="out"/>
        <c:minorTickMark val="none"/>
        <c:tickLblPos val="nextTo"/>
        <c:crossAx val="-2001874840"/>
        <c:crosses val="autoZero"/>
        <c:auto val="1"/>
        <c:lblAlgn val="ctr"/>
        <c:lblOffset val="100"/>
        <c:noMultiLvlLbl val="0"/>
      </c:catAx>
      <c:valAx>
        <c:axId val="-2001874840"/>
        <c:scaling>
          <c:orientation val="minMax"/>
        </c:scaling>
        <c:delete val="1"/>
        <c:axPos val="l"/>
        <c:numFmt formatCode="0%" sourceLinked="1"/>
        <c:majorTickMark val="out"/>
        <c:minorTickMark val="none"/>
        <c:tickLblPos val="nextTo"/>
        <c:crossAx val="-2002470088"/>
        <c:crosses val="autoZero"/>
        <c:crossBetween val="between"/>
      </c:valAx>
      <c:spPr>
        <a:noFill/>
        <a:ln>
          <a:noFill/>
        </a:ln>
      </c:spPr>
    </c:plotArea>
    <c:plotVisOnly val="1"/>
    <c:dispBlanksAs val="gap"/>
    <c:showDLblsOverMax val="0"/>
  </c:chart>
  <c:spPr>
    <a:solidFill>
      <a:schemeClr val="bg2"/>
    </a:solidFill>
    <a:ln>
      <a:noFill/>
    </a:ln>
  </c:spPr>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depthPercent val="100"/>
      <c:rAngAx val="1"/>
    </c:view3D>
    <c:floor>
      <c:thickness val="0"/>
      <c:spPr>
        <a:noFill/>
        <a:ln w="9525">
          <a:noFill/>
        </a:ln>
      </c:spPr>
    </c:floor>
    <c:sideWall>
      <c:thickness val="0"/>
      <c:spPr>
        <a:noFill/>
        <a:ln w="25400">
          <a:noFill/>
        </a:ln>
      </c:spPr>
    </c:sideWall>
    <c:backWall>
      <c:thickness val="0"/>
      <c:spPr>
        <a:noFill/>
        <a:ln w="25400">
          <a:noFill/>
        </a:ln>
      </c:spPr>
    </c:backWall>
    <c:plotArea>
      <c:layout/>
      <c:bar3DChart>
        <c:barDir val="col"/>
        <c:grouping val="clustered"/>
        <c:varyColors val="0"/>
        <c:ser>
          <c:idx val="0"/>
          <c:order val="0"/>
          <c:tx>
            <c:strRef>
              <c:f>Sheet1!$B$1</c:f>
              <c:strCache>
                <c:ptCount val="1"/>
                <c:pt idx="0">
                  <c:v>Series 1</c:v>
                </c:pt>
              </c:strCache>
            </c:strRef>
          </c:tx>
          <c:spPr>
            <a:solidFill>
              <a:schemeClr val="accent4"/>
            </a:solidFill>
            <a:ln>
              <a:solidFill>
                <a:schemeClr val="tx1"/>
              </a:solidFill>
            </a:ln>
          </c:spPr>
          <c:invertIfNegative val="0"/>
          <c:dPt>
            <c:idx val="0"/>
            <c:invertIfNegative val="0"/>
            <c:bubble3D val="0"/>
            <c:spPr>
              <a:solidFill>
                <a:schemeClr val="accent1"/>
              </a:solidFill>
              <a:ln>
                <a:solidFill>
                  <a:schemeClr val="tx1"/>
                </a:solidFill>
              </a:ln>
            </c:spPr>
          </c:dPt>
          <c:dPt>
            <c:idx val="1"/>
            <c:invertIfNegative val="0"/>
            <c:bubble3D val="0"/>
            <c:spPr>
              <a:solidFill>
                <a:schemeClr val="accent2"/>
              </a:solidFill>
              <a:ln>
                <a:solidFill>
                  <a:schemeClr val="tx1"/>
                </a:solidFill>
              </a:ln>
            </c:spPr>
          </c:dPt>
          <c:dPt>
            <c:idx val="2"/>
            <c:invertIfNegative val="0"/>
            <c:bubble3D val="0"/>
            <c:spPr>
              <a:solidFill>
                <a:schemeClr val="accent3"/>
              </a:solidFill>
              <a:ln>
                <a:solidFill>
                  <a:schemeClr val="tx1"/>
                </a:solidFill>
              </a:ln>
            </c:spPr>
          </c:dPt>
          <c:dPt>
            <c:idx val="3"/>
            <c:invertIfNegative val="0"/>
            <c:bubble3D val="0"/>
          </c:dPt>
          <c:cat>
            <c:strRef>
              <c:f>Sheet1!$A$2:$A$5</c:f>
              <c:strCache>
                <c:ptCount val="1"/>
                <c:pt idx="0">
                  <c:v>Category 1</c:v>
                </c:pt>
              </c:strCache>
            </c:strRef>
          </c:cat>
          <c:val>
            <c:numRef>
              <c:f>Sheet1!$B$2:$B$5</c:f>
              <c:numCache>
                <c:formatCode>General</c:formatCode>
                <c:ptCount val="4"/>
                <c:pt idx="0">
                  <c:v>308.0</c:v>
                </c:pt>
                <c:pt idx="1">
                  <c:v>117.0</c:v>
                </c:pt>
                <c:pt idx="2">
                  <c:v>21.0</c:v>
                </c:pt>
                <c:pt idx="3">
                  <c:v>8.0</c:v>
                </c:pt>
              </c:numCache>
            </c:numRef>
          </c:val>
        </c:ser>
        <c:dLbls>
          <c:showLegendKey val="0"/>
          <c:showVal val="0"/>
          <c:showCatName val="0"/>
          <c:showSerName val="0"/>
          <c:showPercent val="0"/>
          <c:showBubbleSize val="0"/>
        </c:dLbls>
        <c:gapWidth val="90"/>
        <c:gapDepth val="148"/>
        <c:shape val="box"/>
        <c:axId val="-1975230232"/>
        <c:axId val="-1975238248"/>
        <c:axId val="0"/>
      </c:bar3DChart>
      <c:catAx>
        <c:axId val="-1975230232"/>
        <c:scaling>
          <c:orientation val="minMax"/>
        </c:scaling>
        <c:delete val="0"/>
        <c:axPos val="b"/>
        <c:majorTickMark val="none"/>
        <c:minorTickMark val="none"/>
        <c:tickLblPos val="none"/>
        <c:spPr>
          <a:ln w="28575">
            <a:solidFill>
              <a:schemeClr val="tx1"/>
            </a:solidFill>
          </a:ln>
        </c:spPr>
        <c:crossAx val="-1975238248"/>
        <c:crosses val="autoZero"/>
        <c:auto val="1"/>
        <c:lblAlgn val="ctr"/>
        <c:lblOffset val="100"/>
        <c:noMultiLvlLbl val="0"/>
      </c:catAx>
      <c:valAx>
        <c:axId val="-1975238248"/>
        <c:scaling>
          <c:orientation val="minMax"/>
          <c:max val="320.0"/>
          <c:min val="0.0"/>
        </c:scaling>
        <c:delete val="0"/>
        <c:axPos val="l"/>
        <c:numFmt formatCode="General" sourceLinked="1"/>
        <c:majorTickMark val="out"/>
        <c:minorTickMark val="none"/>
        <c:tickLblPos val="nextTo"/>
        <c:spPr>
          <a:ln w="28575" cmpd="sng">
            <a:solidFill>
              <a:schemeClr val="tx1"/>
            </a:solidFill>
          </a:ln>
        </c:spPr>
        <c:txPr>
          <a:bodyPr/>
          <a:lstStyle/>
          <a:p>
            <a:pPr>
              <a:defRPr b="0">
                <a:solidFill>
                  <a:schemeClr val="tx1"/>
                </a:solidFill>
                <a:latin typeface="Arial" pitchFamily="34" charset="0"/>
                <a:cs typeface="Arial" pitchFamily="34" charset="0"/>
              </a:defRPr>
            </a:pPr>
            <a:endParaRPr lang="en-US"/>
          </a:p>
        </c:txPr>
        <c:crossAx val="-1975230232"/>
        <c:crosses val="autoZero"/>
        <c:crossBetween val="between"/>
        <c:majorUnit val="40.0"/>
      </c:valAx>
      <c:spPr>
        <a:noFill/>
        <a:ln w="25407">
          <a:noFill/>
        </a:ln>
      </c:spPr>
    </c:plotArea>
    <c:plotVisOnly val="1"/>
    <c:dispBlanksAs val="gap"/>
    <c:showDLblsOverMax val="0"/>
  </c:chart>
  <c:txPr>
    <a:bodyPr/>
    <a:lstStyle/>
    <a:p>
      <a:pPr>
        <a:defRPr sz="1398" b="1">
          <a:solidFill>
            <a:schemeClr val="bg1"/>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0"/>
      <c:rotY val="0"/>
      <c:depthPercent val="100"/>
      <c:rAngAx val="1"/>
    </c:view3D>
    <c:floor>
      <c:thickness val="0"/>
      <c:spPr>
        <a:noFill/>
        <a:ln w="9525">
          <a:noFill/>
        </a:ln>
      </c:spPr>
    </c:floor>
    <c:sideWall>
      <c:thickness val="0"/>
      <c:spPr>
        <a:noFill/>
        <a:ln w="25400">
          <a:noFill/>
        </a:ln>
      </c:spPr>
    </c:sideWall>
    <c:backWall>
      <c:thickness val="0"/>
      <c:spPr>
        <a:noFill/>
        <a:ln w="25400">
          <a:noFill/>
        </a:ln>
      </c:spPr>
    </c:backWall>
    <c:plotArea>
      <c:layout>
        <c:manualLayout>
          <c:layoutTarget val="inner"/>
          <c:xMode val="edge"/>
          <c:yMode val="edge"/>
          <c:x val="0.0384271524131069"/>
          <c:y val="0.0378355058897403"/>
          <c:w val="0.945502723408661"/>
          <c:h val="0.817999697663872"/>
        </c:manualLayout>
      </c:layout>
      <c:bar3DChart>
        <c:barDir val="col"/>
        <c:grouping val="clustered"/>
        <c:varyColors val="0"/>
        <c:ser>
          <c:idx val="0"/>
          <c:order val="0"/>
          <c:tx>
            <c:strRef>
              <c:f>Sheet1!$B$1</c:f>
              <c:strCache>
                <c:ptCount val="1"/>
                <c:pt idx="0">
                  <c:v>Series 1</c:v>
                </c:pt>
              </c:strCache>
            </c:strRef>
          </c:tx>
          <c:spPr>
            <a:ln>
              <a:solidFill>
                <a:schemeClr val="tx1"/>
              </a:solidFill>
            </a:ln>
          </c:spPr>
          <c:invertIfNegative val="0"/>
          <c:dPt>
            <c:idx val="0"/>
            <c:invertIfNegative val="0"/>
            <c:bubble3D val="0"/>
            <c:spPr>
              <a:solidFill>
                <a:schemeClr val="accent3"/>
              </a:solidFill>
              <a:ln>
                <a:solidFill>
                  <a:schemeClr val="tx1"/>
                </a:solidFill>
              </a:ln>
            </c:spPr>
          </c:dPt>
          <c:dPt>
            <c:idx val="1"/>
            <c:invertIfNegative val="0"/>
            <c:bubble3D val="0"/>
          </c:dPt>
          <c:dPt>
            <c:idx val="2"/>
            <c:invertIfNegative val="0"/>
            <c:bubble3D val="0"/>
          </c:dPt>
          <c:cat>
            <c:strRef>
              <c:f>Sheet1!$A$2:$A$4</c:f>
              <c:strCache>
                <c:ptCount val="1"/>
                <c:pt idx="0">
                  <c:v>Category 1</c:v>
                </c:pt>
              </c:strCache>
            </c:strRef>
          </c:cat>
          <c:val>
            <c:numRef>
              <c:f>Sheet1!$B$2:$B$4</c:f>
              <c:numCache>
                <c:formatCode>General</c:formatCode>
                <c:ptCount val="3"/>
                <c:pt idx="0">
                  <c:v>3.2</c:v>
                </c:pt>
                <c:pt idx="1">
                  <c:v>1.9</c:v>
                </c:pt>
                <c:pt idx="2">
                  <c:v>5.2</c:v>
                </c:pt>
              </c:numCache>
            </c:numRef>
          </c:val>
        </c:ser>
        <c:ser>
          <c:idx val="1"/>
          <c:order val="1"/>
          <c:tx>
            <c:strRef>
              <c:f>Sheet1!$C$1</c:f>
              <c:strCache>
                <c:ptCount val="1"/>
                <c:pt idx="0">
                  <c:v>Series 2</c:v>
                </c:pt>
              </c:strCache>
            </c:strRef>
          </c:tx>
          <c:spPr>
            <a:ln>
              <a:solidFill>
                <a:schemeClr val="tx1"/>
              </a:solidFill>
            </a:ln>
          </c:spPr>
          <c:invertIfNegative val="0"/>
          <c:cat>
            <c:strRef>
              <c:f>Sheet1!$A$2:$A$4</c:f>
              <c:strCache>
                <c:ptCount val="1"/>
                <c:pt idx="0">
                  <c:v>Category 1</c:v>
                </c:pt>
              </c:strCache>
            </c:strRef>
          </c:cat>
          <c:val>
            <c:numRef>
              <c:f>Sheet1!$C$2:$C$4</c:f>
              <c:numCache>
                <c:formatCode>General</c:formatCode>
                <c:ptCount val="3"/>
                <c:pt idx="1">
                  <c:v>3.8</c:v>
                </c:pt>
                <c:pt idx="2">
                  <c:v>7.1</c:v>
                </c:pt>
              </c:numCache>
            </c:numRef>
          </c:val>
        </c:ser>
        <c:dLbls>
          <c:showLegendKey val="0"/>
          <c:showVal val="0"/>
          <c:showCatName val="0"/>
          <c:showSerName val="0"/>
          <c:showPercent val="0"/>
          <c:showBubbleSize val="0"/>
        </c:dLbls>
        <c:gapWidth val="90"/>
        <c:gapDepth val="148"/>
        <c:shape val="box"/>
        <c:axId val="-2071138984"/>
        <c:axId val="-2071147112"/>
        <c:axId val="0"/>
      </c:bar3DChart>
      <c:catAx>
        <c:axId val="-2071138984"/>
        <c:scaling>
          <c:orientation val="minMax"/>
        </c:scaling>
        <c:delete val="0"/>
        <c:axPos val="b"/>
        <c:majorTickMark val="none"/>
        <c:minorTickMark val="none"/>
        <c:tickLblPos val="none"/>
        <c:spPr>
          <a:ln w="28575">
            <a:solidFill>
              <a:schemeClr val="tx1"/>
            </a:solidFill>
          </a:ln>
        </c:spPr>
        <c:crossAx val="-2071147112"/>
        <c:crosses val="autoZero"/>
        <c:auto val="1"/>
        <c:lblAlgn val="ctr"/>
        <c:lblOffset val="100"/>
        <c:noMultiLvlLbl val="0"/>
      </c:catAx>
      <c:valAx>
        <c:axId val="-2071147112"/>
        <c:scaling>
          <c:orientation val="minMax"/>
          <c:max val="8.0"/>
          <c:min val="0.0"/>
        </c:scaling>
        <c:delete val="0"/>
        <c:axPos val="l"/>
        <c:numFmt formatCode="General" sourceLinked="1"/>
        <c:majorTickMark val="out"/>
        <c:minorTickMark val="none"/>
        <c:tickLblPos val="nextTo"/>
        <c:spPr>
          <a:ln w="28575" cmpd="sng">
            <a:solidFill>
              <a:schemeClr val="tx1"/>
            </a:solidFill>
          </a:ln>
        </c:spPr>
        <c:txPr>
          <a:bodyPr/>
          <a:lstStyle/>
          <a:p>
            <a:pPr>
              <a:defRPr b="0">
                <a:solidFill>
                  <a:schemeClr val="tx1"/>
                </a:solidFill>
                <a:latin typeface="Arial" pitchFamily="34" charset="0"/>
                <a:cs typeface="Arial" pitchFamily="34" charset="0"/>
              </a:defRPr>
            </a:pPr>
            <a:endParaRPr lang="en-US"/>
          </a:p>
        </c:txPr>
        <c:crossAx val="-2071138984"/>
        <c:crosses val="autoZero"/>
        <c:crossBetween val="between"/>
        <c:minorUnit val="1.0"/>
      </c:valAx>
      <c:spPr>
        <a:noFill/>
        <a:ln w="25403">
          <a:noFill/>
        </a:ln>
      </c:spPr>
    </c:plotArea>
    <c:plotVisOnly val="1"/>
    <c:dispBlanksAs val="gap"/>
    <c:showDLblsOverMax val="0"/>
  </c:chart>
  <c:txPr>
    <a:bodyPr/>
    <a:lstStyle/>
    <a:p>
      <a:pPr>
        <a:defRPr sz="1398" b="1">
          <a:solidFill>
            <a:schemeClr val="bg1"/>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depthPercent val="100"/>
      <c:rAngAx val="1"/>
    </c:view3D>
    <c:floor>
      <c:thickness val="0"/>
      <c:spPr>
        <a:noFill/>
        <a:ln w="9525">
          <a:noFill/>
        </a:ln>
      </c:spPr>
    </c:floor>
    <c:sideWall>
      <c:thickness val="0"/>
      <c:spPr>
        <a:noFill/>
        <a:ln w="25400">
          <a:noFill/>
        </a:ln>
      </c:spPr>
    </c:sideWall>
    <c:backWall>
      <c:thickness val="0"/>
      <c:spPr>
        <a:noFill/>
        <a:ln w="25400">
          <a:noFill/>
        </a:ln>
      </c:spPr>
    </c:backWall>
    <c:plotArea>
      <c:layout/>
      <c:bar3DChart>
        <c:barDir val="col"/>
        <c:grouping val="clustered"/>
        <c:varyColors val="0"/>
        <c:ser>
          <c:idx val="0"/>
          <c:order val="0"/>
          <c:tx>
            <c:strRef>
              <c:f>Sheet1!$B$1</c:f>
              <c:strCache>
                <c:ptCount val="1"/>
                <c:pt idx="0">
                  <c:v>Series 1</c:v>
                </c:pt>
              </c:strCache>
            </c:strRef>
          </c:tx>
          <c:spPr>
            <a:gradFill>
              <a:gsLst>
                <a:gs pos="0">
                  <a:srgbClr val="00CCFF"/>
                </a:gs>
                <a:gs pos="99000">
                  <a:srgbClr val="0098BE"/>
                </a:gs>
              </a:gsLst>
              <a:lin ang="5400000" scaled="1"/>
            </a:gradFill>
            <a:ln>
              <a:solidFill>
                <a:schemeClr val="tx1"/>
              </a:solidFill>
            </a:ln>
          </c:spPr>
          <c:invertIfNegative val="0"/>
          <c:dPt>
            <c:idx val="0"/>
            <c:invertIfNegative val="0"/>
            <c:bubble3D val="0"/>
            <c:spPr>
              <a:solidFill>
                <a:schemeClr val="accent1"/>
              </a:solidFill>
              <a:ln>
                <a:solidFill>
                  <a:schemeClr val="tx1"/>
                </a:solidFill>
              </a:ln>
            </c:spPr>
          </c:dPt>
          <c:dPt>
            <c:idx val="1"/>
            <c:invertIfNegative val="0"/>
            <c:bubble3D val="0"/>
            <c:spPr>
              <a:solidFill>
                <a:schemeClr val="accent2"/>
              </a:solidFill>
              <a:ln>
                <a:solidFill>
                  <a:schemeClr val="tx1"/>
                </a:solidFill>
              </a:ln>
            </c:spPr>
          </c:dPt>
          <c:dPt>
            <c:idx val="2"/>
            <c:invertIfNegative val="0"/>
            <c:bubble3D val="0"/>
            <c:spPr>
              <a:solidFill>
                <a:schemeClr val="accent3"/>
              </a:solidFill>
              <a:ln>
                <a:solidFill>
                  <a:schemeClr val="tx1"/>
                </a:solidFill>
              </a:ln>
            </c:spPr>
          </c:dPt>
          <c:cat>
            <c:strRef>
              <c:f>Sheet1!$A$2:$A$4</c:f>
              <c:strCache>
                <c:ptCount val="1"/>
                <c:pt idx="0">
                  <c:v>Category 1</c:v>
                </c:pt>
              </c:strCache>
            </c:strRef>
          </c:cat>
          <c:val>
            <c:numRef>
              <c:f>Sheet1!$B$2:$B$4</c:f>
              <c:numCache>
                <c:formatCode>General</c:formatCode>
                <c:ptCount val="3"/>
                <c:pt idx="0">
                  <c:v>4100.0</c:v>
                </c:pt>
                <c:pt idx="1">
                  <c:v>1600.0</c:v>
                </c:pt>
                <c:pt idx="2">
                  <c:v>89.0</c:v>
                </c:pt>
              </c:numCache>
            </c:numRef>
          </c:val>
        </c:ser>
        <c:dLbls>
          <c:showLegendKey val="0"/>
          <c:showVal val="0"/>
          <c:showCatName val="0"/>
          <c:showSerName val="0"/>
          <c:showPercent val="0"/>
          <c:showBubbleSize val="0"/>
        </c:dLbls>
        <c:gapWidth val="90"/>
        <c:gapDepth val="148"/>
        <c:shape val="box"/>
        <c:axId val="-2071330504"/>
        <c:axId val="-2071331704"/>
        <c:axId val="0"/>
      </c:bar3DChart>
      <c:catAx>
        <c:axId val="-2071330504"/>
        <c:scaling>
          <c:orientation val="minMax"/>
        </c:scaling>
        <c:delete val="0"/>
        <c:axPos val="b"/>
        <c:majorTickMark val="none"/>
        <c:minorTickMark val="none"/>
        <c:tickLblPos val="none"/>
        <c:spPr>
          <a:ln w="28575">
            <a:solidFill>
              <a:schemeClr val="tx1"/>
            </a:solidFill>
          </a:ln>
        </c:spPr>
        <c:crossAx val="-2071331704"/>
        <c:crosses val="autoZero"/>
        <c:auto val="1"/>
        <c:lblAlgn val="ctr"/>
        <c:lblOffset val="100"/>
        <c:noMultiLvlLbl val="0"/>
      </c:catAx>
      <c:valAx>
        <c:axId val="-2071331704"/>
        <c:scaling>
          <c:orientation val="minMax"/>
          <c:max val="4500.0"/>
          <c:min val="0.0"/>
        </c:scaling>
        <c:delete val="0"/>
        <c:axPos val="l"/>
        <c:numFmt formatCode="General" sourceLinked="1"/>
        <c:majorTickMark val="out"/>
        <c:minorTickMark val="none"/>
        <c:tickLblPos val="nextTo"/>
        <c:spPr>
          <a:ln w="28575" cmpd="sng">
            <a:solidFill>
              <a:schemeClr val="tx1"/>
            </a:solidFill>
          </a:ln>
        </c:spPr>
        <c:txPr>
          <a:bodyPr/>
          <a:lstStyle/>
          <a:p>
            <a:pPr>
              <a:defRPr b="0">
                <a:solidFill>
                  <a:schemeClr val="tx1"/>
                </a:solidFill>
                <a:latin typeface="Arial" pitchFamily="34" charset="0"/>
                <a:cs typeface="Arial" pitchFamily="34" charset="0"/>
              </a:defRPr>
            </a:pPr>
            <a:endParaRPr lang="en-US"/>
          </a:p>
        </c:txPr>
        <c:crossAx val="-2071330504"/>
        <c:crosses val="autoZero"/>
        <c:crossBetween val="between"/>
        <c:majorUnit val="500.0"/>
      </c:valAx>
      <c:spPr>
        <a:noFill/>
        <a:ln w="25405">
          <a:noFill/>
        </a:ln>
      </c:spPr>
    </c:plotArea>
    <c:plotVisOnly val="1"/>
    <c:dispBlanksAs val="gap"/>
    <c:showDLblsOverMax val="0"/>
  </c:chart>
  <c:txPr>
    <a:bodyPr/>
    <a:lstStyle/>
    <a:p>
      <a:pPr>
        <a:defRPr sz="1398" b="1">
          <a:solidFill>
            <a:schemeClr val="bg1"/>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3473353877577"/>
          <c:y val="0.137836461316609"/>
          <c:w val="0.757600717412729"/>
          <c:h val="0.62133644760714"/>
        </c:manualLayout>
      </c:layout>
      <c:barChart>
        <c:barDir val="col"/>
        <c:grouping val="clustered"/>
        <c:varyColors val="0"/>
        <c:ser>
          <c:idx val="0"/>
          <c:order val="0"/>
          <c:tx>
            <c:strRef>
              <c:f>Sheet1!$B$1</c:f>
              <c:strCache>
                <c:ptCount val="1"/>
                <c:pt idx="0">
                  <c:v>Men</c:v>
                </c:pt>
              </c:strCache>
            </c:strRef>
          </c:tx>
          <c:invertIfNegative val="0"/>
          <c:cat>
            <c:strRef>
              <c:f>Sheet1!$A$2:$A$10</c:f>
              <c:strCache>
                <c:ptCount val="9"/>
                <c:pt idx="0">
                  <c:v>ALL</c:v>
                </c:pt>
                <c:pt idx="2">
                  <c:v>6-19</c:v>
                </c:pt>
                <c:pt idx="3">
                  <c:v>20-34</c:v>
                </c:pt>
                <c:pt idx="4">
                  <c:v>35-39</c:v>
                </c:pt>
                <c:pt idx="5">
                  <c:v>40-44</c:v>
                </c:pt>
                <c:pt idx="6">
                  <c:v>45-49</c:v>
                </c:pt>
                <c:pt idx="7">
                  <c:v>50-54</c:v>
                </c:pt>
                <c:pt idx="8">
                  <c:v>55+</c:v>
                </c:pt>
              </c:strCache>
            </c:strRef>
          </c:cat>
          <c:val>
            <c:numRef>
              <c:f>Sheet1!$B$2:$B$10</c:f>
              <c:numCache>
                <c:formatCode>General</c:formatCode>
                <c:ptCount val="9"/>
                <c:pt idx="0" formatCode="0.00%">
                  <c:v>0.021</c:v>
                </c:pt>
                <c:pt idx="3" formatCode="0.00%">
                  <c:v>0.012</c:v>
                </c:pt>
                <c:pt idx="4" formatCode="0.00%">
                  <c:v>0.035</c:v>
                </c:pt>
                <c:pt idx="5" formatCode="0.00%">
                  <c:v>0.0590000000000002</c:v>
                </c:pt>
                <c:pt idx="6" formatCode="0.00%">
                  <c:v>0.073</c:v>
                </c:pt>
                <c:pt idx="7" formatCode="0.00%">
                  <c:v>0.024</c:v>
                </c:pt>
                <c:pt idx="8" formatCode="0.00%">
                  <c:v>0.011</c:v>
                </c:pt>
              </c:numCache>
            </c:numRef>
          </c:val>
        </c:ser>
        <c:ser>
          <c:idx val="1"/>
          <c:order val="1"/>
          <c:tx>
            <c:strRef>
              <c:f>Sheet1!$C$1</c:f>
              <c:strCache>
                <c:ptCount val="1"/>
                <c:pt idx="0">
                  <c:v>Women</c:v>
                </c:pt>
              </c:strCache>
            </c:strRef>
          </c:tx>
          <c:invertIfNegative val="0"/>
          <c:cat>
            <c:strRef>
              <c:f>Sheet1!$A$2:$A$10</c:f>
              <c:strCache>
                <c:ptCount val="9"/>
                <c:pt idx="0">
                  <c:v>ALL</c:v>
                </c:pt>
                <c:pt idx="2">
                  <c:v>6-19</c:v>
                </c:pt>
                <c:pt idx="3">
                  <c:v>20-34</c:v>
                </c:pt>
                <c:pt idx="4">
                  <c:v>35-39</c:v>
                </c:pt>
                <c:pt idx="5">
                  <c:v>40-44</c:v>
                </c:pt>
                <c:pt idx="6">
                  <c:v>45-49</c:v>
                </c:pt>
                <c:pt idx="7">
                  <c:v>50-54</c:v>
                </c:pt>
                <c:pt idx="8">
                  <c:v>55+</c:v>
                </c:pt>
              </c:strCache>
            </c:strRef>
          </c:cat>
          <c:val>
            <c:numRef>
              <c:f>Sheet1!$C$2:$C$10</c:f>
              <c:numCache>
                <c:formatCode>General</c:formatCode>
                <c:ptCount val="9"/>
                <c:pt idx="0" formatCode="0.00%">
                  <c:v>0.012</c:v>
                </c:pt>
                <c:pt idx="2" formatCode="0.00%">
                  <c:v>0.002</c:v>
                </c:pt>
                <c:pt idx="3" formatCode="0.00%">
                  <c:v>0.013</c:v>
                </c:pt>
                <c:pt idx="4" formatCode="0.00%">
                  <c:v>0.0190000000000001</c:v>
                </c:pt>
                <c:pt idx="5" formatCode="0.00%">
                  <c:v>0.022</c:v>
                </c:pt>
                <c:pt idx="6" formatCode="0.00%">
                  <c:v>0.023</c:v>
                </c:pt>
                <c:pt idx="7" formatCode="0.00%">
                  <c:v>0.0175</c:v>
                </c:pt>
                <c:pt idx="8" formatCode="0.00%">
                  <c:v>0.00750000000000003</c:v>
                </c:pt>
              </c:numCache>
            </c:numRef>
          </c:val>
        </c:ser>
        <c:dLbls>
          <c:showLegendKey val="0"/>
          <c:showVal val="0"/>
          <c:showCatName val="0"/>
          <c:showSerName val="0"/>
          <c:showPercent val="0"/>
          <c:showBubbleSize val="0"/>
        </c:dLbls>
        <c:gapWidth val="150"/>
        <c:axId val="-2071747912"/>
        <c:axId val="-2071755928"/>
      </c:barChart>
      <c:catAx>
        <c:axId val="-2071747912"/>
        <c:scaling>
          <c:orientation val="minMax"/>
        </c:scaling>
        <c:delete val="0"/>
        <c:axPos val="b"/>
        <c:title>
          <c:tx>
            <c:rich>
              <a:bodyPr/>
              <a:lstStyle/>
              <a:p>
                <a:pPr>
                  <a:defRPr sz="1800"/>
                </a:pPr>
                <a:r>
                  <a:rPr lang="en-US" sz="1800" dirty="0" smtClean="0"/>
                  <a:t>Age Group (years)</a:t>
                </a:r>
                <a:endParaRPr lang="en-US" sz="1800" dirty="0"/>
              </a:p>
            </c:rich>
          </c:tx>
          <c:layout>
            <c:manualLayout>
              <c:xMode val="edge"/>
              <c:yMode val="edge"/>
              <c:x val="0.375855069709006"/>
              <c:y val="0.921727422263065"/>
            </c:manualLayout>
          </c:layout>
          <c:overlay val="0"/>
        </c:title>
        <c:majorTickMark val="out"/>
        <c:minorTickMark val="none"/>
        <c:tickLblPos val="nextTo"/>
        <c:spPr>
          <a:ln w="19050">
            <a:solidFill>
              <a:schemeClr val="tx1"/>
            </a:solidFill>
          </a:ln>
        </c:spPr>
        <c:txPr>
          <a:bodyPr rot="-5400000" vert="horz"/>
          <a:lstStyle/>
          <a:p>
            <a:pPr>
              <a:defRPr sz="1600" b="1"/>
            </a:pPr>
            <a:endParaRPr lang="en-US"/>
          </a:p>
        </c:txPr>
        <c:crossAx val="-2071755928"/>
        <c:crosses val="autoZero"/>
        <c:auto val="1"/>
        <c:lblAlgn val="ctr"/>
        <c:lblOffset val="100"/>
        <c:noMultiLvlLbl val="0"/>
      </c:catAx>
      <c:valAx>
        <c:axId val="-2071755928"/>
        <c:scaling>
          <c:orientation val="minMax"/>
        </c:scaling>
        <c:delete val="0"/>
        <c:axPos val="l"/>
        <c:title>
          <c:tx>
            <c:rich>
              <a:bodyPr rot="-5400000" vert="horz"/>
              <a:lstStyle/>
              <a:p>
                <a:pPr>
                  <a:defRPr sz="1800"/>
                </a:pPr>
                <a:r>
                  <a:rPr lang="en-US" sz="1800" dirty="0" smtClean="0"/>
                  <a:t>Prevalence of Anti-HCV</a:t>
                </a:r>
                <a:endParaRPr lang="en-US" sz="1800" dirty="0"/>
              </a:p>
            </c:rich>
          </c:tx>
          <c:layout>
            <c:manualLayout>
              <c:xMode val="edge"/>
              <c:yMode val="edge"/>
              <c:x val="0.0262962988269987"/>
              <c:y val="0.171052928500385"/>
            </c:manualLayout>
          </c:layout>
          <c:overlay val="0"/>
        </c:title>
        <c:numFmt formatCode="0%" sourceLinked="0"/>
        <c:majorTickMark val="out"/>
        <c:minorTickMark val="none"/>
        <c:tickLblPos val="nextTo"/>
        <c:spPr>
          <a:ln w="19050">
            <a:solidFill>
              <a:schemeClr val="tx1"/>
            </a:solidFill>
          </a:ln>
        </c:spPr>
        <c:txPr>
          <a:bodyPr/>
          <a:lstStyle/>
          <a:p>
            <a:pPr>
              <a:defRPr sz="1400" b="1"/>
            </a:pPr>
            <a:endParaRPr lang="en-US"/>
          </a:p>
        </c:txPr>
        <c:crossAx val="-2071747912"/>
        <c:crosses val="autoZero"/>
        <c:crossBetween val="between"/>
      </c:valAx>
    </c:plotArea>
    <c:legend>
      <c:legendPos val="t"/>
      <c:layout/>
      <c:overlay val="0"/>
      <c:txPr>
        <a:bodyPr/>
        <a:lstStyle/>
        <a:p>
          <a:pPr>
            <a:defRPr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179004278131773"/>
          <c:y val="0.0"/>
          <c:w val="0.967182549009175"/>
          <c:h val="0.925438575423124"/>
        </c:manualLayout>
      </c:layout>
      <c:lineChart>
        <c:grouping val="standard"/>
        <c:varyColors val="0"/>
        <c:ser>
          <c:idx val="0"/>
          <c:order val="0"/>
          <c:tx>
            <c:strRef>
              <c:f>Sheet1!$B$1</c:f>
              <c:strCache>
                <c:ptCount val="1"/>
                <c:pt idx="0">
                  <c:v>Series 1</c:v>
                </c:pt>
              </c:strCache>
            </c:strRef>
          </c:tx>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200.0</c:v>
                </c:pt>
              </c:numCache>
            </c:numRef>
          </c:val>
          <c:smooth val="0"/>
        </c:ser>
        <c:ser>
          <c:idx val="1"/>
          <c:order val="1"/>
          <c:tx>
            <c:strRef>
              <c:f>Sheet1!$C$1</c:f>
              <c:strCache>
                <c:ptCount val="1"/>
                <c:pt idx="0">
                  <c:v>Series 2</c:v>
                </c:pt>
              </c:strCache>
            </c:strRef>
          </c:tx>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numCache>
            </c:numRef>
          </c:val>
          <c:smooth val="0"/>
        </c:ser>
        <c:ser>
          <c:idx val="2"/>
          <c:order val="2"/>
          <c:tx>
            <c:strRef>
              <c:f>Sheet1!$D$1</c:f>
              <c:strCache>
                <c:ptCount val="1"/>
                <c:pt idx="0">
                  <c:v>Series 3</c:v>
                </c:pt>
              </c:strCache>
            </c:strRef>
          </c:tx>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numCache>
            </c:numRef>
          </c:val>
          <c:smooth val="0"/>
        </c:ser>
        <c:dLbls>
          <c:showLegendKey val="0"/>
          <c:showVal val="0"/>
          <c:showCatName val="0"/>
          <c:showSerName val="0"/>
          <c:showPercent val="0"/>
          <c:showBubbleSize val="0"/>
        </c:dLbls>
        <c:marker val="1"/>
        <c:smooth val="0"/>
        <c:axId val="-2104445176"/>
        <c:axId val="-2104455624"/>
      </c:lineChart>
      <c:catAx>
        <c:axId val="-2104445176"/>
        <c:scaling>
          <c:orientation val="minMax"/>
        </c:scaling>
        <c:delete val="0"/>
        <c:axPos val="b"/>
        <c:majorTickMark val="none"/>
        <c:minorTickMark val="none"/>
        <c:tickLblPos val="none"/>
        <c:spPr>
          <a:ln w="28575">
            <a:solidFill>
              <a:schemeClr val="tx1"/>
            </a:solidFill>
          </a:ln>
        </c:spPr>
        <c:crossAx val="-2104455624"/>
        <c:crosses val="autoZero"/>
        <c:auto val="1"/>
        <c:lblAlgn val="ctr"/>
        <c:lblOffset val="100"/>
        <c:noMultiLvlLbl val="0"/>
      </c:catAx>
      <c:valAx>
        <c:axId val="-2104455624"/>
        <c:scaling>
          <c:orientation val="minMax"/>
          <c:max val="6.0"/>
          <c:min val="0.0"/>
        </c:scaling>
        <c:delete val="0"/>
        <c:axPos val="l"/>
        <c:numFmt formatCode="General" sourceLinked="1"/>
        <c:majorTickMark val="none"/>
        <c:minorTickMark val="none"/>
        <c:tickLblPos val="none"/>
        <c:spPr>
          <a:ln w="28575" cmpd="sng">
            <a:solidFill>
              <a:schemeClr val="tx1"/>
            </a:solidFill>
          </a:ln>
        </c:spPr>
        <c:crossAx val="-2104445176"/>
        <c:crosses val="autoZero"/>
        <c:crossBetween val="between"/>
        <c:majorUnit val="1.0"/>
      </c:valAx>
      <c:spPr>
        <a:noFill/>
        <a:ln w="25402">
          <a:noFill/>
        </a:ln>
      </c:spPr>
    </c:plotArea>
    <c:plotVisOnly val="1"/>
    <c:dispBlanksAs val="gap"/>
    <c:showDLblsOverMax val="0"/>
  </c:chart>
  <c:txPr>
    <a:bodyPr/>
    <a:lstStyle/>
    <a:p>
      <a:pPr>
        <a:defRPr sz="1400" b="1">
          <a:solidFill>
            <a:schemeClr val="bg1"/>
          </a:solidFil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5644171779141"/>
          <c:y val="0.0952380952380952"/>
          <c:w val="0.763803680981596"/>
          <c:h val="0.655711018795023"/>
        </c:manualLayout>
      </c:layout>
      <c:lineChart>
        <c:grouping val="standard"/>
        <c:varyColors val="0"/>
        <c:ser>
          <c:idx val="0"/>
          <c:order val="0"/>
          <c:tx>
            <c:strRef>
              <c:f>Sheet1!$B$1</c:f>
              <c:strCache>
                <c:ptCount val="1"/>
                <c:pt idx="0">
                  <c:v>Hepatitis B</c:v>
                </c:pt>
              </c:strCache>
            </c:strRef>
          </c:tx>
          <c:spPr>
            <a:ln w="28575">
              <a:solidFill>
                <a:schemeClr val="accent5"/>
              </a:solidFill>
              <a:prstDash val="solid"/>
            </a:ln>
          </c:spPr>
          <c:marker>
            <c:symbol val="none"/>
          </c:marker>
          <c:errBars>
            <c:errDir val="y"/>
            <c:errBarType val="both"/>
            <c:errValType val="percentage"/>
            <c:noEndCap val="0"/>
            <c:val val="2.0"/>
            <c:spPr>
              <a:ln w="3177">
                <a:solidFill>
                  <a:srgbClr val="FF6600"/>
                </a:solidFill>
                <a:prstDash val="solid"/>
              </a:ln>
            </c:spPr>
          </c:errBars>
          <c:cat>
            <c:numRef>
              <c:f>Sheet1!$A$2:$A$11</c:f>
              <c:numCache>
                <c:formatCode>General</c:formatCode>
                <c:ptCount val="10"/>
                <c:pt idx="1">
                  <c:v>1999.0</c:v>
                </c:pt>
                <c:pt idx="2">
                  <c:v>2000.0</c:v>
                </c:pt>
                <c:pt idx="3">
                  <c:v>2001.0</c:v>
                </c:pt>
                <c:pt idx="4">
                  <c:v>2002.0</c:v>
                </c:pt>
                <c:pt idx="5">
                  <c:v>2003.0</c:v>
                </c:pt>
                <c:pt idx="6">
                  <c:v>2004.0</c:v>
                </c:pt>
                <c:pt idx="7">
                  <c:v>2005.0</c:v>
                </c:pt>
                <c:pt idx="8">
                  <c:v>2006.0</c:v>
                </c:pt>
                <c:pt idx="9">
                  <c:v>2007.0</c:v>
                </c:pt>
              </c:numCache>
            </c:numRef>
          </c:cat>
          <c:val>
            <c:numRef>
              <c:f>Sheet1!$B$2:$B$11</c:f>
              <c:numCache>
                <c:formatCode>General</c:formatCode>
                <c:ptCount val="10"/>
                <c:pt idx="1">
                  <c:v>5.9</c:v>
                </c:pt>
                <c:pt idx="2">
                  <c:v>5.6</c:v>
                </c:pt>
                <c:pt idx="3">
                  <c:v>5.4</c:v>
                </c:pt>
                <c:pt idx="4">
                  <c:v>5.35</c:v>
                </c:pt>
                <c:pt idx="5">
                  <c:v>5.2</c:v>
                </c:pt>
                <c:pt idx="6">
                  <c:v>4.95</c:v>
                </c:pt>
                <c:pt idx="7">
                  <c:v>4.75</c:v>
                </c:pt>
                <c:pt idx="8">
                  <c:v>4.45</c:v>
                </c:pt>
                <c:pt idx="9">
                  <c:v>4.1</c:v>
                </c:pt>
              </c:numCache>
            </c:numRef>
          </c:val>
          <c:smooth val="0"/>
        </c:ser>
        <c:ser>
          <c:idx val="1"/>
          <c:order val="1"/>
          <c:tx>
            <c:strRef>
              <c:f>Sheet1!$C$1</c:f>
              <c:strCache>
                <c:ptCount val="1"/>
                <c:pt idx="0">
                  <c:v>Hepatitis C</c:v>
                </c:pt>
              </c:strCache>
            </c:strRef>
          </c:tx>
          <c:spPr>
            <a:ln w="28575">
              <a:solidFill>
                <a:schemeClr val="accent1"/>
              </a:solidFill>
              <a:prstDash val="solid"/>
            </a:ln>
          </c:spPr>
          <c:marker>
            <c:symbol val="none"/>
          </c:marker>
          <c:errBars>
            <c:errDir val="y"/>
            <c:errBarType val="both"/>
            <c:errValType val="percentage"/>
            <c:noEndCap val="0"/>
            <c:val val="2.0"/>
            <c:spPr>
              <a:ln w="3177">
                <a:solidFill>
                  <a:srgbClr val="CC99FF"/>
                </a:solidFill>
                <a:prstDash val="solid"/>
              </a:ln>
            </c:spPr>
          </c:errBars>
          <c:cat>
            <c:numRef>
              <c:f>Sheet1!$A$2:$A$11</c:f>
              <c:numCache>
                <c:formatCode>General</c:formatCode>
                <c:ptCount val="10"/>
                <c:pt idx="1">
                  <c:v>1999.0</c:v>
                </c:pt>
                <c:pt idx="2">
                  <c:v>2000.0</c:v>
                </c:pt>
                <c:pt idx="3">
                  <c:v>2001.0</c:v>
                </c:pt>
                <c:pt idx="4">
                  <c:v>2002.0</c:v>
                </c:pt>
                <c:pt idx="5">
                  <c:v>2003.0</c:v>
                </c:pt>
                <c:pt idx="6">
                  <c:v>2004.0</c:v>
                </c:pt>
                <c:pt idx="7">
                  <c:v>2005.0</c:v>
                </c:pt>
                <c:pt idx="8">
                  <c:v>2006.0</c:v>
                </c:pt>
                <c:pt idx="9">
                  <c:v>2007.0</c:v>
                </c:pt>
              </c:numCache>
            </c:numRef>
          </c:cat>
          <c:val>
            <c:numRef>
              <c:f>Sheet1!$C$2:$C$11</c:f>
              <c:numCache>
                <c:formatCode>General</c:formatCode>
                <c:ptCount val="10"/>
                <c:pt idx="1">
                  <c:v>2.95</c:v>
                </c:pt>
                <c:pt idx="2">
                  <c:v>3.2</c:v>
                </c:pt>
                <c:pt idx="3">
                  <c:v>3.4</c:v>
                </c:pt>
                <c:pt idx="4">
                  <c:v>3.7</c:v>
                </c:pt>
                <c:pt idx="5">
                  <c:v>3.68</c:v>
                </c:pt>
                <c:pt idx="6">
                  <c:v>3.68</c:v>
                </c:pt>
                <c:pt idx="7">
                  <c:v>3.8</c:v>
                </c:pt>
                <c:pt idx="8">
                  <c:v>4.35</c:v>
                </c:pt>
                <c:pt idx="9">
                  <c:v>4.55</c:v>
                </c:pt>
              </c:numCache>
            </c:numRef>
          </c:val>
          <c:smooth val="0"/>
        </c:ser>
        <c:ser>
          <c:idx val="2"/>
          <c:order val="2"/>
          <c:tx>
            <c:strRef>
              <c:f>Sheet1!$D$1</c:f>
              <c:strCache>
                <c:ptCount val="1"/>
                <c:pt idx="0">
                  <c:v>HIV</c:v>
                </c:pt>
              </c:strCache>
            </c:strRef>
          </c:tx>
          <c:spPr>
            <a:ln w="28575">
              <a:solidFill>
                <a:schemeClr val="accent3"/>
              </a:solidFill>
              <a:prstDash val="solid"/>
            </a:ln>
          </c:spPr>
          <c:marker>
            <c:symbol val="none"/>
          </c:marker>
          <c:errBars>
            <c:errDir val="y"/>
            <c:errBarType val="both"/>
            <c:errValType val="percentage"/>
            <c:noEndCap val="0"/>
            <c:val val="5.0"/>
            <c:spPr>
              <a:ln w="3177">
                <a:solidFill>
                  <a:srgbClr val="63AAFE"/>
                </a:solidFill>
                <a:prstDash val="solid"/>
              </a:ln>
            </c:spPr>
          </c:errBars>
          <c:cat>
            <c:numRef>
              <c:f>Sheet1!$A$2:$A$11</c:f>
              <c:numCache>
                <c:formatCode>General</c:formatCode>
                <c:ptCount val="10"/>
                <c:pt idx="1">
                  <c:v>1999.0</c:v>
                </c:pt>
                <c:pt idx="2">
                  <c:v>2000.0</c:v>
                </c:pt>
                <c:pt idx="3">
                  <c:v>2001.0</c:v>
                </c:pt>
                <c:pt idx="4">
                  <c:v>2002.0</c:v>
                </c:pt>
                <c:pt idx="5">
                  <c:v>2003.0</c:v>
                </c:pt>
                <c:pt idx="6">
                  <c:v>2004.0</c:v>
                </c:pt>
                <c:pt idx="7">
                  <c:v>2005.0</c:v>
                </c:pt>
                <c:pt idx="8">
                  <c:v>2006.0</c:v>
                </c:pt>
                <c:pt idx="9">
                  <c:v>2007.0</c:v>
                </c:pt>
              </c:numCache>
            </c:numRef>
          </c:cat>
          <c:val>
            <c:numRef>
              <c:f>Sheet1!$D$2:$D$11</c:f>
              <c:numCache>
                <c:formatCode>General</c:formatCode>
                <c:ptCount val="10"/>
                <c:pt idx="1">
                  <c:v>0.750000000000001</c:v>
                </c:pt>
                <c:pt idx="2">
                  <c:v>0.700000000000001</c:v>
                </c:pt>
                <c:pt idx="3">
                  <c:v>0.68</c:v>
                </c:pt>
                <c:pt idx="4">
                  <c:v>0.68</c:v>
                </c:pt>
                <c:pt idx="5">
                  <c:v>0.600000000000001</c:v>
                </c:pt>
                <c:pt idx="6">
                  <c:v>0.55</c:v>
                </c:pt>
                <c:pt idx="7">
                  <c:v>0.55</c:v>
                </c:pt>
                <c:pt idx="8">
                  <c:v>0.5</c:v>
                </c:pt>
                <c:pt idx="9">
                  <c:v>0.55</c:v>
                </c:pt>
              </c:numCache>
            </c:numRef>
          </c:val>
          <c:smooth val="0"/>
        </c:ser>
        <c:dLbls>
          <c:showLegendKey val="0"/>
          <c:showVal val="0"/>
          <c:showCatName val="0"/>
          <c:showSerName val="0"/>
          <c:showPercent val="0"/>
          <c:showBubbleSize val="0"/>
        </c:dLbls>
        <c:marker val="1"/>
        <c:smooth val="0"/>
        <c:axId val="-2014873384"/>
        <c:axId val="-2015249384"/>
      </c:lineChart>
      <c:catAx>
        <c:axId val="-2014873384"/>
        <c:scaling>
          <c:orientation val="minMax"/>
        </c:scaling>
        <c:delete val="0"/>
        <c:axPos val="b"/>
        <c:title>
          <c:tx>
            <c:rich>
              <a:bodyPr/>
              <a:lstStyle/>
              <a:p>
                <a:pPr>
                  <a:defRPr/>
                </a:pPr>
                <a:r>
                  <a:rPr lang="en-US"/>
                  <a:t>Year</a:t>
                </a:r>
              </a:p>
            </c:rich>
          </c:tx>
          <c:layout/>
          <c:overlay val="0"/>
          <c:spPr>
            <a:noFill/>
            <a:ln w="4492">
              <a:noFill/>
            </a:ln>
          </c:spPr>
        </c:title>
        <c:numFmt formatCode="General" sourceLinked="1"/>
        <c:majorTickMark val="out"/>
        <c:minorTickMark val="none"/>
        <c:tickLblPos val="nextTo"/>
        <c:spPr>
          <a:ln w="19050">
            <a:solidFill>
              <a:schemeClr val="tx1"/>
            </a:solidFill>
            <a:prstDash val="solid"/>
          </a:ln>
        </c:spPr>
        <c:txPr>
          <a:bodyPr rot="-2700000" vert="horz"/>
          <a:lstStyle/>
          <a:p>
            <a:pPr>
              <a:defRPr sz="1200"/>
            </a:pPr>
            <a:endParaRPr lang="en-US"/>
          </a:p>
        </c:txPr>
        <c:crossAx val="-2015249384"/>
        <c:crosses val="autoZero"/>
        <c:auto val="1"/>
        <c:lblAlgn val="ctr"/>
        <c:lblOffset val="100"/>
        <c:noMultiLvlLbl val="0"/>
      </c:catAx>
      <c:valAx>
        <c:axId val="-2015249384"/>
        <c:scaling>
          <c:orientation val="minMax"/>
          <c:max val="7.0"/>
        </c:scaling>
        <c:delete val="0"/>
        <c:axPos val="l"/>
        <c:title>
          <c:tx>
            <c:rich>
              <a:bodyPr/>
              <a:lstStyle/>
              <a:p>
                <a:pPr>
                  <a:defRPr/>
                </a:pPr>
                <a:r>
                  <a:rPr lang="en-US"/>
                  <a:t>Rate Per 100,000 Persons</a:t>
                </a:r>
              </a:p>
            </c:rich>
          </c:tx>
          <c:layout>
            <c:manualLayout>
              <c:xMode val="edge"/>
              <c:yMode val="edge"/>
              <c:x val="0.00248846545110821"/>
              <c:y val="0.0800422984295279"/>
            </c:manualLayout>
          </c:layout>
          <c:overlay val="0"/>
          <c:spPr>
            <a:noFill/>
            <a:ln w="4492">
              <a:noFill/>
            </a:ln>
          </c:spPr>
        </c:title>
        <c:numFmt formatCode="General" sourceLinked="1"/>
        <c:majorTickMark val="out"/>
        <c:minorTickMark val="none"/>
        <c:tickLblPos val="nextTo"/>
        <c:spPr>
          <a:ln w="19050">
            <a:solidFill>
              <a:schemeClr val="tx1"/>
            </a:solidFill>
            <a:prstDash val="solid"/>
          </a:ln>
        </c:spPr>
        <c:txPr>
          <a:bodyPr/>
          <a:lstStyle/>
          <a:p>
            <a:pPr>
              <a:defRPr sz="1200"/>
            </a:pPr>
            <a:endParaRPr lang="en-US"/>
          </a:p>
        </c:txPr>
        <c:crossAx val="-2014873384"/>
        <c:crosses val="autoZero"/>
        <c:crossBetween val="midCat"/>
      </c:valAx>
      <c:spPr>
        <a:noFill/>
        <a:ln w="0">
          <a:noFill/>
        </a:ln>
      </c:spPr>
    </c:plotArea>
    <c:plotVisOnly val="1"/>
    <c:dispBlanksAs val="gap"/>
    <c:showDLblsOverMax val="0"/>
  </c:chart>
  <c:spPr>
    <a:noFill/>
    <a:ln w="0">
      <a:noFill/>
    </a:ln>
  </c:spPr>
  <c:txPr>
    <a:bodyPr/>
    <a:lstStyle/>
    <a:p>
      <a:pPr>
        <a:defRPr sz="1400" b="1">
          <a:latin typeface="+mn-lt"/>
          <a:cs typeface="Arial" pitchFamily="34" charset="0"/>
        </a:defRPr>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2137689425325"/>
          <c:y val="0.0399452182926412"/>
          <c:w val="0.746303516981492"/>
          <c:h val="0.752662422692421"/>
        </c:manualLayout>
      </c:layout>
      <c:lineChart>
        <c:grouping val="standard"/>
        <c:varyColors val="0"/>
        <c:ser>
          <c:idx val="0"/>
          <c:order val="0"/>
          <c:tx>
            <c:strRef>
              <c:f>Sheet1!$B$1</c:f>
              <c:strCache>
                <c:ptCount val="1"/>
                <c:pt idx="0">
                  <c:v>DEATHS</c:v>
                </c:pt>
              </c:strCache>
            </c:strRef>
          </c:tx>
          <c:spPr>
            <a:ln>
              <a:solidFill>
                <a:schemeClr val="accent1"/>
              </a:solidFill>
            </a:ln>
          </c:spPr>
          <c:marker>
            <c:symbol val="circle"/>
            <c:size val="3"/>
            <c:spPr>
              <a:solidFill>
                <a:schemeClr val="accent1"/>
              </a:solidFill>
              <a:ln>
                <a:solidFill>
                  <a:schemeClr val="accent1"/>
                </a:solidFill>
              </a:ln>
            </c:spPr>
          </c:marker>
          <c:cat>
            <c:numRef>
              <c:f>Sheet1!$A$2:$A$52</c:f>
              <c:numCache>
                <c:formatCode>General</c:formatCode>
                <c:ptCount val="51"/>
                <c:pt idx="0">
                  <c:v>2010.0</c:v>
                </c:pt>
                <c:pt idx="2">
                  <c:v>2012.0</c:v>
                </c:pt>
                <c:pt idx="4">
                  <c:v>2014.0</c:v>
                </c:pt>
                <c:pt idx="6">
                  <c:v>2016.0</c:v>
                </c:pt>
                <c:pt idx="8">
                  <c:v>2018.0</c:v>
                </c:pt>
                <c:pt idx="10">
                  <c:v>2020.0</c:v>
                </c:pt>
                <c:pt idx="12">
                  <c:v>2022.0</c:v>
                </c:pt>
                <c:pt idx="14">
                  <c:v>2024.0</c:v>
                </c:pt>
                <c:pt idx="16">
                  <c:v>2026.0</c:v>
                </c:pt>
                <c:pt idx="18">
                  <c:v>2028.0</c:v>
                </c:pt>
                <c:pt idx="20">
                  <c:v>2030.0</c:v>
                </c:pt>
                <c:pt idx="22">
                  <c:v>2032.0</c:v>
                </c:pt>
                <c:pt idx="24">
                  <c:v>2034.0</c:v>
                </c:pt>
                <c:pt idx="26">
                  <c:v>2036.0</c:v>
                </c:pt>
                <c:pt idx="28">
                  <c:v>2038.0</c:v>
                </c:pt>
                <c:pt idx="30">
                  <c:v>2040.0</c:v>
                </c:pt>
                <c:pt idx="32">
                  <c:v>2042.0</c:v>
                </c:pt>
                <c:pt idx="34">
                  <c:v>2044.0</c:v>
                </c:pt>
                <c:pt idx="36">
                  <c:v>2046.0</c:v>
                </c:pt>
                <c:pt idx="38">
                  <c:v>2048.0</c:v>
                </c:pt>
                <c:pt idx="40">
                  <c:v>2050.0</c:v>
                </c:pt>
                <c:pt idx="42">
                  <c:v>2052.0</c:v>
                </c:pt>
                <c:pt idx="44">
                  <c:v>2054.0</c:v>
                </c:pt>
                <c:pt idx="46">
                  <c:v>2056.0</c:v>
                </c:pt>
                <c:pt idx="48">
                  <c:v>2058.0</c:v>
                </c:pt>
                <c:pt idx="50">
                  <c:v>2060.0</c:v>
                </c:pt>
              </c:numCache>
            </c:numRef>
          </c:cat>
          <c:val>
            <c:numRef>
              <c:f>Sheet1!$B$2:$B$52</c:f>
              <c:numCache>
                <c:formatCode>General</c:formatCode>
                <c:ptCount val="51"/>
                <c:pt idx="0">
                  <c:v>7500.0</c:v>
                </c:pt>
                <c:pt idx="1">
                  <c:v>8000.0</c:v>
                </c:pt>
                <c:pt idx="2">
                  <c:v>8500.0</c:v>
                </c:pt>
                <c:pt idx="3">
                  <c:v>8650.0</c:v>
                </c:pt>
                <c:pt idx="4">
                  <c:v>9000.0</c:v>
                </c:pt>
                <c:pt idx="5">
                  <c:v>10000.0</c:v>
                </c:pt>
                <c:pt idx="6">
                  <c:v>10100.0</c:v>
                </c:pt>
                <c:pt idx="7">
                  <c:v>12500.0</c:v>
                </c:pt>
                <c:pt idx="8">
                  <c:v>15000.0</c:v>
                </c:pt>
                <c:pt idx="9">
                  <c:v>16700.0</c:v>
                </c:pt>
                <c:pt idx="10">
                  <c:v>18200.0</c:v>
                </c:pt>
                <c:pt idx="11">
                  <c:v>20000.0</c:v>
                </c:pt>
                <c:pt idx="12">
                  <c:v>22500.0</c:v>
                </c:pt>
                <c:pt idx="13">
                  <c:v>23500.0</c:v>
                </c:pt>
                <c:pt idx="14">
                  <c:v>24000.0</c:v>
                </c:pt>
                <c:pt idx="15">
                  <c:v>25100.0</c:v>
                </c:pt>
                <c:pt idx="16">
                  <c:v>27500.0</c:v>
                </c:pt>
                <c:pt idx="17">
                  <c:v>30000.0</c:v>
                </c:pt>
                <c:pt idx="18">
                  <c:v>32500.0</c:v>
                </c:pt>
                <c:pt idx="19">
                  <c:v>34000.0</c:v>
                </c:pt>
                <c:pt idx="20">
                  <c:v>35000.0</c:v>
                </c:pt>
                <c:pt idx="21">
                  <c:v>35500.0</c:v>
                </c:pt>
                <c:pt idx="22">
                  <c:v>36500.0</c:v>
                </c:pt>
                <c:pt idx="23">
                  <c:v>36400.0</c:v>
                </c:pt>
                <c:pt idx="24">
                  <c:v>36000.0</c:v>
                </c:pt>
                <c:pt idx="25">
                  <c:v>35500.0</c:v>
                </c:pt>
                <c:pt idx="26">
                  <c:v>35000.0</c:v>
                </c:pt>
                <c:pt idx="27">
                  <c:v>34000.0</c:v>
                </c:pt>
                <c:pt idx="28">
                  <c:v>33600.0</c:v>
                </c:pt>
                <c:pt idx="29">
                  <c:v>32200.0</c:v>
                </c:pt>
                <c:pt idx="30">
                  <c:v>30000.0</c:v>
                </c:pt>
                <c:pt idx="31">
                  <c:v>29000.0</c:v>
                </c:pt>
                <c:pt idx="32">
                  <c:v>28000.0</c:v>
                </c:pt>
                <c:pt idx="33">
                  <c:v>27500.0</c:v>
                </c:pt>
                <c:pt idx="34">
                  <c:v>25000.0</c:v>
                </c:pt>
                <c:pt idx="35">
                  <c:v>23600.0</c:v>
                </c:pt>
                <c:pt idx="36">
                  <c:v>23000.0</c:v>
                </c:pt>
                <c:pt idx="37">
                  <c:v>20500.0</c:v>
                </c:pt>
                <c:pt idx="38">
                  <c:v>19000.0</c:v>
                </c:pt>
                <c:pt idx="39">
                  <c:v>18000.0</c:v>
                </c:pt>
                <c:pt idx="40">
                  <c:v>17000.0</c:v>
                </c:pt>
                <c:pt idx="41">
                  <c:v>15000.0</c:v>
                </c:pt>
                <c:pt idx="42">
                  <c:v>13500.0</c:v>
                </c:pt>
                <c:pt idx="43">
                  <c:v>13000.0</c:v>
                </c:pt>
                <c:pt idx="44">
                  <c:v>10100.0</c:v>
                </c:pt>
                <c:pt idx="45">
                  <c:v>9000.0</c:v>
                </c:pt>
                <c:pt idx="46">
                  <c:v>8000.0</c:v>
                </c:pt>
                <c:pt idx="47">
                  <c:v>7000.0</c:v>
                </c:pt>
                <c:pt idx="48">
                  <c:v>6000.0</c:v>
                </c:pt>
                <c:pt idx="49">
                  <c:v>5500.0</c:v>
                </c:pt>
                <c:pt idx="50">
                  <c:v>5000.0</c:v>
                </c:pt>
              </c:numCache>
            </c:numRef>
          </c:val>
          <c:smooth val="0"/>
        </c:ser>
        <c:ser>
          <c:idx val="1"/>
          <c:order val="1"/>
          <c:tx>
            <c:strRef>
              <c:f>Sheet1!$C$1</c:f>
              <c:strCache>
                <c:ptCount val="1"/>
                <c:pt idx="0">
                  <c:v>DCC</c:v>
                </c:pt>
              </c:strCache>
            </c:strRef>
          </c:tx>
          <c:spPr>
            <a:ln>
              <a:solidFill>
                <a:schemeClr val="accent5"/>
              </a:solidFill>
            </a:ln>
          </c:spPr>
          <c:marker>
            <c:symbol val="circle"/>
            <c:size val="3"/>
            <c:spPr>
              <a:solidFill>
                <a:schemeClr val="accent5"/>
              </a:solidFill>
              <a:ln>
                <a:solidFill>
                  <a:schemeClr val="accent5"/>
                </a:solidFill>
              </a:ln>
            </c:spPr>
          </c:marker>
          <c:cat>
            <c:numRef>
              <c:f>Sheet1!$A$2:$A$52</c:f>
              <c:numCache>
                <c:formatCode>General</c:formatCode>
                <c:ptCount val="51"/>
                <c:pt idx="0">
                  <c:v>2010.0</c:v>
                </c:pt>
                <c:pt idx="2">
                  <c:v>2012.0</c:v>
                </c:pt>
                <c:pt idx="4">
                  <c:v>2014.0</c:v>
                </c:pt>
                <c:pt idx="6">
                  <c:v>2016.0</c:v>
                </c:pt>
                <c:pt idx="8">
                  <c:v>2018.0</c:v>
                </c:pt>
                <c:pt idx="10">
                  <c:v>2020.0</c:v>
                </c:pt>
                <c:pt idx="12">
                  <c:v>2022.0</c:v>
                </c:pt>
                <c:pt idx="14">
                  <c:v>2024.0</c:v>
                </c:pt>
                <c:pt idx="16">
                  <c:v>2026.0</c:v>
                </c:pt>
                <c:pt idx="18">
                  <c:v>2028.0</c:v>
                </c:pt>
                <c:pt idx="20">
                  <c:v>2030.0</c:v>
                </c:pt>
                <c:pt idx="22">
                  <c:v>2032.0</c:v>
                </c:pt>
                <c:pt idx="24">
                  <c:v>2034.0</c:v>
                </c:pt>
                <c:pt idx="26">
                  <c:v>2036.0</c:v>
                </c:pt>
                <c:pt idx="28">
                  <c:v>2038.0</c:v>
                </c:pt>
                <c:pt idx="30">
                  <c:v>2040.0</c:v>
                </c:pt>
                <c:pt idx="32">
                  <c:v>2042.0</c:v>
                </c:pt>
                <c:pt idx="34">
                  <c:v>2044.0</c:v>
                </c:pt>
                <c:pt idx="36">
                  <c:v>2046.0</c:v>
                </c:pt>
                <c:pt idx="38">
                  <c:v>2048.0</c:v>
                </c:pt>
                <c:pt idx="40">
                  <c:v>2050.0</c:v>
                </c:pt>
                <c:pt idx="42">
                  <c:v>2052.0</c:v>
                </c:pt>
                <c:pt idx="44">
                  <c:v>2054.0</c:v>
                </c:pt>
                <c:pt idx="46">
                  <c:v>2056.0</c:v>
                </c:pt>
                <c:pt idx="48">
                  <c:v>2058.0</c:v>
                </c:pt>
                <c:pt idx="50">
                  <c:v>2060.0</c:v>
                </c:pt>
              </c:numCache>
            </c:numRef>
          </c:cat>
          <c:val>
            <c:numRef>
              <c:f>Sheet1!$C$2:$C$52</c:f>
              <c:numCache>
                <c:formatCode>General</c:formatCode>
                <c:ptCount val="51"/>
                <c:pt idx="0">
                  <c:v>6000.0</c:v>
                </c:pt>
                <c:pt idx="1">
                  <c:v>6300.0</c:v>
                </c:pt>
                <c:pt idx="2">
                  <c:v>6400.0</c:v>
                </c:pt>
                <c:pt idx="3">
                  <c:v>6800.0</c:v>
                </c:pt>
                <c:pt idx="4">
                  <c:v>7000.0</c:v>
                </c:pt>
                <c:pt idx="5">
                  <c:v>7200.0</c:v>
                </c:pt>
                <c:pt idx="6">
                  <c:v>7500.0</c:v>
                </c:pt>
                <c:pt idx="7">
                  <c:v>10000.0</c:v>
                </c:pt>
                <c:pt idx="8">
                  <c:v>12500.0</c:v>
                </c:pt>
                <c:pt idx="9">
                  <c:v>14000.0</c:v>
                </c:pt>
                <c:pt idx="10">
                  <c:v>15000.0</c:v>
                </c:pt>
                <c:pt idx="11">
                  <c:v>16000.0</c:v>
                </c:pt>
                <c:pt idx="12">
                  <c:v>16500.0</c:v>
                </c:pt>
                <c:pt idx="13">
                  <c:v>17000.0</c:v>
                </c:pt>
                <c:pt idx="14">
                  <c:v>17000.0</c:v>
                </c:pt>
                <c:pt idx="15">
                  <c:v>19500.0</c:v>
                </c:pt>
                <c:pt idx="16">
                  <c:v>21000.0</c:v>
                </c:pt>
                <c:pt idx="17">
                  <c:v>22800.0</c:v>
                </c:pt>
                <c:pt idx="18">
                  <c:v>24000.0</c:v>
                </c:pt>
                <c:pt idx="19">
                  <c:v>24000.0</c:v>
                </c:pt>
                <c:pt idx="20">
                  <c:v>24500.0</c:v>
                </c:pt>
                <c:pt idx="21">
                  <c:v>24200.0</c:v>
                </c:pt>
                <c:pt idx="22">
                  <c:v>23800.0</c:v>
                </c:pt>
                <c:pt idx="23">
                  <c:v>23400.0</c:v>
                </c:pt>
                <c:pt idx="24">
                  <c:v>22800.0</c:v>
                </c:pt>
                <c:pt idx="25">
                  <c:v>22000.0</c:v>
                </c:pt>
                <c:pt idx="26">
                  <c:v>21000.0</c:v>
                </c:pt>
                <c:pt idx="27">
                  <c:v>20000.0</c:v>
                </c:pt>
                <c:pt idx="28">
                  <c:v>18700.0</c:v>
                </c:pt>
                <c:pt idx="29">
                  <c:v>17800.0</c:v>
                </c:pt>
                <c:pt idx="30">
                  <c:v>17000.0</c:v>
                </c:pt>
                <c:pt idx="31">
                  <c:v>16200.0</c:v>
                </c:pt>
                <c:pt idx="32">
                  <c:v>15000.0</c:v>
                </c:pt>
                <c:pt idx="33">
                  <c:v>14000.0</c:v>
                </c:pt>
                <c:pt idx="34">
                  <c:v>12500.0</c:v>
                </c:pt>
                <c:pt idx="35">
                  <c:v>11600.0</c:v>
                </c:pt>
                <c:pt idx="36">
                  <c:v>10800.0</c:v>
                </c:pt>
                <c:pt idx="37">
                  <c:v>10000.0</c:v>
                </c:pt>
                <c:pt idx="38">
                  <c:v>9200.0</c:v>
                </c:pt>
                <c:pt idx="39">
                  <c:v>8000.0</c:v>
                </c:pt>
                <c:pt idx="40">
                  <c:v>7200.0</c:v>
                </c:pt>
                <c:pt idx="41">
                  <c:v>6100.0</c:v>
                </c:pt>
                <c:pt idx="42">
                  <c:v>5500.0</c:v>
                </c:pt>
                <c:pt idx="43">
                  <c:v>5000.0</c:v>
                </c:pt>
                <c:pt idx="44">
                  <c:v>4400.0</c:v>
                </c:pt>
                <c:pt idx="45">
                  <c:v>3850.0</c:v>
                </c:pt>
                <c:pt idx="46">
                  <c:v>3400.0</c:v>
                </c:pt>
                <c:pt idx="47">
                  <c:v>3000.0</c:v>
                </c:pt>
                <c:pt idx="48">
                  <c:v>2700.0</c:v>
                </c:pt>
                <c:pt idx="49">
                  <c:v>2300.0</c:v>
                </c:pt>
                <c:pt idx="50">
                  <c:v>2000.0</c:v>
                </c:pt>
              </c:numCache>
            </c:numRef>
          </c:val>
          <c:smooth val="0"/>
        </c:ser>
        <c:ser>
          <c:idx val="2"/>
          <c:order val="2"/>
          <c:tx>
            <c:strRef>
              <c:f>Sheet1!$D$1</c:f>
              <c:strCache>
                <c:ptCount val="1"/>
                <c:pt idx="0">
                  <c:v>HCC</c:v>
                </c:pt>
              </c:strCache>
            </c:strRef>
          </c:tx>
          <c:spPr>
            <a:ln w="25399">
              <a:solidFill>
                <a:schemeClr val="accent4"/>
              </a:solidFill>
              <a:prstDash val="solid"/>
            </a:ln>
          </c:spPr>
          <c:marker>
            <c:symbol val="triangle"/>
            <c:size val="2"/>
            <c:spPr>
              <a:solidFill>
                <a:schemeClr val="accent4"/>
              </a:solidFill>
              <a:ln>
                <a:solidFill>
                  <a:schemeClr val="accent4"/>
                </a:solidFill>
              </a:ln>
            </c:spPr>
          </c:marker>
          <c:cat>
            <c:numRef>
              <c:f>Sheet1!$A$2:$A$52</c:f>
              <c:numCache>
                <c:formatCode>General</c:formatCode>
                <c:ptCount val="51"/>
                <c:pt idx="0">
                  <c:v>2010.0</c:v>
                </c:pt>
                <c:pt idx="2">
                  <c:v>2012.0</c:v>
                </c:pt>
                <c:pt idx="4">
                  <c:v>2014.0</c:v>
                </c:pt>
                <c:pt idx="6">
                  <c:v>2016.0</c:v>
                </c:pt>
                <c:pt idx="8">
                  <c:v>2018.0</c:v>
                </c:pt>
                <c:pt idx="10">
                  <c:v>2020.0</c:v>
                </c:pt>
                <c:pt idx="12">
                  <c:v>2022.0</c:v>
                </c:pt>
                <c:pt idx="14">
                  <c:v>2024.0</c:v>
                </c:pt>
                <c:pt idx="16">
                  <c:v>2026.0</c:v>
                </c:pt>
                <c:pt idx="18">
                  <c:v>2028.0</c:v>
                </c:pt>
                <c:pt idx="20">
                  <c:v>2030.0</c:v>
                </c:pt>
                <c:pt idx="22">
                  <c:v>2032.0</c:v>
                </c:pt>
                <c:pt idx="24">
                  <c:v>2034.0</c:v>
                </c:pt>
                <c:pt idx="26">
                  <c:v>2036.0</c:v>
                </c:pt>
                <c:pt idx="28">
                  <c:v>2038.0</c:v>
                </c:pt>
                <c:pt idx="30">
                  <c:v>2040.0</c:v>
                </c:pt>
                <c:pt idx="32">
                  <c:v>2042.0</c:v>
                </c:pt>
                <c:pt idx="34">
                  <c:v>2044.0</c:v>
                </c:pt>
                <c:pt idx="36">
                  <c:v>2046.0</c:v>
                </c:pt>
                <c:pt idx="38">
                  <c:v>2048.0</c:v>
                </c:pt>
                <c:pt idx="40">
                  <c:v>2050.0</c:v>
                </c:pt>
                <c:pt idx="42">
                  <c:v>2052.0</c:v>
                </c:pt>
                <c:pt idx="44">
                  <c:v>2054.0</c:v>
                </c:pt>
                <c:pt idx="46">
                  <c:v>2056.0</c:v>
                </c:pt>
                <c:pt idx="48">
                  <c:v>2058.0</c:v>
                </c:pt>
                <c:pt idx="50">
                  <c:v>2060.0</c:v>
                </c:pt>
              </c:numCache>
            </c:numRef>
          </c:cat>
          <c:val>
            <c:numRef>
              <c:f>Sheet1!$D$2:$D$52</c:f>
              <c:numCache>
                <c:formatCode>General</c:formatCode>
                <c:ptCount val="51"/>
                <c:pt idx="0">
                  <c:v>4000.0</c:v>
                </c:pt>
                <c:pt idx="1">
                  <c:v>4300.0</c:v>
                </c:pt>
                <c:pt idx="2">
                  <c:v>4350.0</c:v>
                </c:pt>
                <c:pt idx="3">
                  <c:v>4400.0</c:v>
                </c:pt>
                <c:pt idx="4">
                  <c:v>4500.0</c:v>
                </c:pt>
                <c:pt idx="5">
                  <c:v>4600.0</c:v>
                </c:pt>
                <c:pt idx="6">
                  <c:v>4800.0</c:v>
                </c:pt>
                <c:pt idx="7">
                  <c:v>5000.0</c:v>
                </c:pt>
                <c:pt idx="8">
                  <c:v>5200.0</c:v>
                </c:pt>
                <c:pt idx="9">
                  <c:v>5600.0</c:v>
                </c:pt>
                <c:pt idx="10">
                  <c:v>6000.0</c:v>
                </c:pt>
                <c:pt idx="11">
                  <c:v>6800.0</c:v>
                </c:pt>
                <c:pt idx="12">
                  <c:v>7500.0</c:v>
                </c:pt>
                <c:pt idx="13">
                  <c:v>9000.0</c:v>
                </c:pt>
                <c:pt idx="14">
                  <c:v>10000.0</c:v>
                </c:pt>
                <c:pt idx="15">
                  <c:v>10000.0</c:v>
                </c:pt>
                <c:pt idx="16">
                  <c:v>11500.0</c:v>
                </c:pt>
                <c:pt idx="17">
                  <c:v>12500.0</c:v>
                </c:pt>
                <c:pt idx="18">
                  <c:v>12800.0</c:v>
                </c:pt>
                <c:pt idx="19">
                  <c:v>13000.0</c:v>
                </c:pt>
                <c:pt idx="20">
                  <c:v>13800.0</c:v>
                </c:pt>
                <c:pt idx="21">
                  <c:v>13700.0</c:v>
                </c:pt>
                <c:pt idx="22">
                  <c:v>14200.0</c:v>
                </c:pt>
                <c:pt idx="23">
                  <c:v>14000.0</c:v>
                </c:pt>
                <c:pt idx="24">
                  <c:v>13500.0</c:v>
                </c:pt>
                <c:pt idx="25">
                  <c:v>13000.0</c:v>
                </c:pt>
                <c:pt idx="26">
                  <c:v>12600.0</c:v>
                </c:pt>
                <c:pt idx="27">
                  <c:v>12000.0</c:v>
                </c:pt>
                <c:pt idx="28">
                  <c:v>11500.0</c:v>
                </c:pt>
                <c:pt idx="29">
                  <c:v>10900.0</c:v>
                </c:pt>
                <c:pt idx="30">
                  <c:v>10100.0</c:v>
                </c:pt>
                <c:pt idx="31">
                  <c:v>9780.0</c:v>
                </c:pt>
                <c:pt idx="32">
                  <c:v>9200.0</c:v>
                </c:pt>
                <c:pt idx="33">
                  <c:v>8400.0</c:v>
                </c:pt>
                <c:pt idx="34">
                  <c:v>7800.0</c:v>
                </c:pt>
                <c:pt idx="35">
                  <c:v>7000.0</c:v>
                </c:pt>
                <c:pt idx="36">
                  <c:v>6300.0</c:v>
                </c:pt>
                <c:pt idx="37">
                  <c:v>6000.0</c:v>
                </c:pt>
                <c:pt idx="38">
                  <c:v>5200.0</c:v>
                </c:pt>
                <c:pt idx="39">
                  <c:v>4800.0</c:v>
                </c:pt>
                <c:pt idx="40">
                  <c:v>3900.0</c:v>
                </c:pt>
                <c:pt idx="41">
                  <c:v>3200.0</c:v>
                </c:pt>
                <c:pt idx="42">
                  <c:v>2800.0</c:v>
                </c:pt>
                <c:pt idx="43">
                  <c:v>2400.0</c:v>
                </c:pt>
                <c:pt idx="44">
                  <c:v>2100.0</c:v>
                </c:pt>
                <c:pt idx="45">
                  <c:v>1950.0</c:v>
                </c:pt>
                <c:pt idx="46">
                  <c:v>1880.0</c:v>
                </c:pt>
                <c:pt idx="47">
                  <c:v>1780.0</c:v>
                </c:pt>
                <c:pt idx="48">
                  <c:v>1660.0</c:v>
                </c:pt>
                <c:pt idx="49">
                  <c:v>1580.0</c:v>
                </c:pt>
                <c:pt idx="50">
                  <c:v>1500.0</c:v>
                </c:pt>
              </c:numCache>
            </c:numRef>
          </c:val>
          <c:smooth val="0"/>
        </c:ser>
        <c:ser>
          <c:idx val="3"/>
          <c:order val="3"/>
          <c:tx>
            <c:strRef>
              <c:f>Sheet1!$E$1</c:f>
              <c:strCache>
                <c:ptCount val="1"/>
                <c:pt idx="0">
                  <c:v>TRANSPLANTS</c:v>
                </c:pt>
              </c:strCache>
            </c:strRef>
          </c:tx>
          <c:spPr>
            <a:ln>
              <a:solidFill>
                <a:schemeClr val="accent3"/>
              </a:solidFill>
            </a:ln>
          </c:spPr>
          <c:marker>
            <c:symbol val="diamond"/>
            <c:size val="2"/>
            <c:spPr>
              <a:solidFill>
                <a:schemeClr val="accent3"/>
              </a:solidFill>
              <a:ln>
                <a:solidFill>
                  <a:schemeClr val="accent3"/>
                </a:solidFill>
              </a:ln>
            </c:spPr>
          </c:marker>
          <c:cat>
            <c:numRef>
              <c:f>Sheet1!$A$2:$A$52</c:f>
              <c:numCache>
                <c:formatCode>General</c:formatCode>
                <c:ptCount val="51"/>
                <c:pt idx="0">
                  <c:v>2010.0</c:v>
                </c:pt>
                <c:pt idx="2">
                  <c:v>2012.0</c:v>
                </c:pt>
                <c:pt idx="4">
                  <c:v>2014.0</c:v>
                </c:pt>
                <c:pt idx="6">
                  <c:v>2016.0</c:v>
                </c:pt>
                <c:pt idx="8">
                  <c:v>2018.0</c:v>
                </c:pt>
                <c:pt idx="10">
                  <c:v>2020.0</c:v>
                </c:pt>
                <c:pt idx="12">
                  <c:v>2022.0</c:v>
                </c:pt>
                <c:pt idx="14">
                  <c:v>2024.0</c:v>
                </c:pt>
                <c:pt idx="16">
                  <c:v>2026.0</c:v>
                </c:pt>
                <c:pt idx="18">
                  <c:v>2028.0</c:v>
                </c:pt>
                <c:pt idx="20">
                  <c:v>2030.0</c:v>
                </c:pt>
                <c:pt idx="22">
                  <c:v>2032.0</c:v>
                </c:pt>
                <c:pt idx="24">
                  <c:v>2034.0</c:v>
                </c:pt>
                <c:pt idx="26">
                  <c:v>2036.0</c:v>
                </c:pt>
                <c:pt idx="28">
                  <c:v>2038.0</c:v>
                </c:pt>
                <c:pt idx="30">
                  <c:v>2040.0</c:v>
                </c:pt>
                <c:pt idx="32">
                  <c:v>2042.0</c:v>
                </c:pt>
                <c:pt idx="34">
                  <c:v>2044.0</c:v>
                </c:pt>
                <c:pt idx="36">
                  <c:v>2046.0</c:v>
                </c:pt>
                <c:pt idx="38">
                  <c:v>2048.0</c:v>
                </c:pt>
                <c:pt idx="40">
                  <c:v>2050.0</c:v>
                </c:pt>
                <c:pt idx="42">
                  <c:v>2052.0</c:v>
                </c:pt>
                <c:pt idx="44">
                  <c:v>2054.0</c:v>
                </c:pt>
                <c:pt idx="46">
                  <c:v>2056.0</c:v>
                </c:pt>
                <c:pt idx="48">
                  <c:v>2058.0</c:v>
                </c:pt>
                <c:pt idx="50">
                  <c:v>2060.0</c:v>
                </c:pt>
              </c:numCache>
            </c:numRef>
          </c:cat>
          <c:val>
            <c:numRef>
              <c:f>Sheet1!$E$2:$E$52</c:f>
              <c:numCache>
                <c:formatCode>General</c:formatCode>
                <c:ptCount val="51"/>
                <c:pt idx="0">
                  <c:v>600.0</c:v>
                </c:pt>
                <c:pt idx="1">
                  <c:v>650.0</c:v>
                </c:pt>
                <c:pt idx="2">
                  <c:v>680.0</c:v>
                </c:pt>
                <c:pt idx="3">
                  <c:v>720.0</c:v>
                </c:pt>
                <c:pt idx="4">
                  <c:v>850.0</c:v>
                </c:pt>
                <c:pt idx="5">
                  <c:v>920.0</c:v>
                </c:pt>
                <c:pt idx="6">
                  <c:v>1020.0</c:v>
                </c:pt>
                <c:pt idx="7">
                  <c:v>1080.0</c:v>
                </c:pt>
                <c:pt idx="8">
                  <c:v>1300.0</c:v>
                </c:pt>
                <c:pt idx="9">
                  <c:v>1400.0</c:v>
                </c:pt>
                <c:pt idx="10">
                  <c:v>1600.0</c:v>
                </c:pt>
                <c:pt idx="11">
                  <c:v>1760.0</c:v>
                </c:pt>
                <c:pt idx="12">
                  <c:v>1850.0</c:v>
                </c:pt>
                <c:pt idx="13">
                  <c:v>2000.0</c:v>
                </c:pt>
                <c:pt idx="14">
                  <c:v>2100.0</c:v>
                </c:pt>
                <c:pt idx="15">
                  <c:v>2150.0</c:v>
                </c:pt>
                <c:pt idx="16">
                  <c:v>2280.0</c:v>
                </c:pt>
                <c:pt idx="17">
                  <c:v>2340.0</c:v>
                </c:pt>
                <c:pt idx="18">
                  <c:v>2400.0</c:v>
                </c:pt>
                <c:pt idx="19">
                  <c:v>2500.0</c:v>
                </c:pt>
                <c:pt idx="20">
                  <c:v>2580.0</c:v>
                </c:pt>
                <c:pt idx="21">
                  <c:v>2800.0</c:v>
                </c:pt>
                <c:pt idx="22">
                  <c:v>3000.0</c:v>
                </c:pt>
                <c:pt idx="23">
                  <c:v>3200.0</c:v>
                </c:pt>
                <c:pt idx="24">
                  <c:v>3400.0</c:v>
                </c:pt>
                <c:pt idx="25">
                  <c:v>3350.0</c:v>
                </c:pt>
                <c:pt idx="26">
                  <c:v>3300.0</c:v>
                </c:pt>
                <c:pt idx="27">
                  <c:v>3250.0</c:v>
                </c:pt>
                <c:pt idx="28">
                  <c:v>3000.0</c:v>
                </c:pt>
                <c:pt idx="29">
                  <c:v>2730.0</c:v>
                </c:pt>
                <c:pt idx="30">
                  <c:v>2580.0</c:v>
                </c:pt>
                <c:pt idx="31">
                  <c:v>2420.0</c:v>
                </c:pt>
                <c:pt idx="32">
                  <c:v>2360.0</c:v>
                </c:pt>
                <c:pt idx="33">
                  <c:v>2200.0</c:v>
                </c:pt>
                <c:pt idx="34">
                  <c:v>2010.0</c:v>
                </c:pt>
                <c:pt idx="35">
                  <c:v>1900.0</c:v>
                </c:pt>
                <c:pt idx="36">
                  <c:v>1780.0</c:v>
                </c:pt>
                <c:pt idx="37">
                  <c:v>1680.0</c:v>
                </c:pt>
                <c:pt idx="38">
                  <c:v>1500.0</c:v>
                </c:pt>
                <c:pt idx="39">
                  <c:v>1360.0</c:v>
                </c:pt>
                <c:pt idx="40">
                  <c:v>1240.0</c:v>
                </c:pt>
                <c:pt idx="41">
                  <c:v>1100.0</c:v>
                </c:pt>
                <c:pt idx="42">
                  <c:v>1000.0</c:v>
                </c:pt>
                <c:pt idx="43">
                  <c:v>880.0</c:v>
                </c:pt>
                <c:pt idx="44">
                  <c:v>800.0</c:v>
                </c:pt>
                <c:pt idx="45">
                  <c:v>760.0</c:v>
                </c:pt>
                <c:pt idx="46">
                  <c:v>700.0</c:v>
                </c:pt>
                <c:pt idx="47">
                  <c:v>650.0</c:v>
                </c:pt>
                <c:pt idx="48">
                  <c:v>600.0</c:v>
                </c:pt>
                <c:pt idx="49">
                  <c:v>550.0</c:v>
                </c:pt>
                <c:pt idx="50">
                  <c:v>500.0</c:v>
                </c:pt>
              </c:numCache>
            </c:numRef>
          </c:val>
          <c:smooth val="0"/>
        </c:ser>
        <c:dLbls>
          <c:showLegendKey val="0"/>
          <c:showVal val="0"/>
          <c:showCatName val="0"/>
          <c:showSerName val="0"/>
          <c:showPercent val="0"/>
          <c:showBubbleSize val="0"/>
        </c:dLbls>
        <c:marker val="1"/>
        <c:smooth val="0"/>
        <c:axId val="1791902040"/>
        <c:axId val="1791778328"/>
      </c:lineChart>
      <c:catAx>
        <c:axId val="1791902040"/>
        <c:scaling>
          <c:orientation val="minMax"/>
        </c:scaling>
        <c:delete val="0"/>
        <c:axPos val="b"/>
        <c:title>
          <c:tx>
            <c:rich>
              <a:bodyPr/>
              <a:lstStyle/>
              <a:p>
                <a:pPr>
                  <a:defRPr sz="1800" b="0" i="0" u="none" strike="noStrike" baseline="0">
                    <a:solidFill>
                      <a:srgbClr val="FFFFFF"/>
                    </a:solidFill>
                    <a:latin typeface="Arial"/>
                    <a:ea typeface="Arial"/>
                    <a:cs typeface="Arial"/>
                  </a:defRPr>
                </a:pPr>
                <a:r>
                  <a:rPr lang="en-US" sz="1800" b="0" dirty="0">
                    <a:solidFill>
                      <a:schemeClr val="tx1"/>
                    </a:solidFill>
                    <a:latin typeface="Calibri" panose="020F0502020204030204" pitchFamily="34" charset="0"/>
                  </a:rPr>
                  <a:t>Year</a:t>
                </a:r>
              </a:p>
            </c:rich>
          </c:tx>
          <c:layout>
            <c:manualLayout>
              <c:xMode val="edge"/>
              <c:yMode val="edge"/>
              <c:x val="0.558847723643651"/>
              <c:y val="0.891969596033506"/>
            </c:manualLayout>
          </c:layout>
          <c:overlay val="0"/>
          <c:spPr>
            <a:noFill/>
            <a:ln w="25399">
              <a:noFill/>
            </a:ln>
          </c:spPr>
        </c:title>
        <c:numFmt formatCode="General" sourceLinked="1"/>
        <c:majorTickMark val="out"/>
        <c:minorTickMark val="none"/>
        <c:tickLblPos val="nextTo"/>
        <c:spPr>
          <a:ln w="19050">
            <a:solidFill>
              <a:schemeClr val="tx1"/>
            </a:solidFill>
          </a:ln>
        </c:spPr>
        <c:txPr>
          <a:bodyPr rot="-5400000" vert="horz"/>
          <a:lstStyle/>
          <a:p>
            <a:pPr>
              <a:defRPr sz="1100" b="1"/>
            </a:pPr>
            <a:endParaRPr lang="en-US"/>
          </a:p>
        </c:txPr>
        <c:crossAx val="1791778328"/>
        <c:crosses val="autoZero"/>
        <c:auto val="1"/>
        <c:lblAlgn val="ctr"/>
        <c:lblOffset val="100"/>
        <c:noMultiLvlLbl val="0"/>
      </c:catAx>
      <c:valAx>
        <c:axId val="1791778328"/>
        <c:scaling>
          <c:orientation val="minMax"/>
          <c:max val="40000.0"/>
          <c:min val="0.0"/>
        </c:scaling>
        <c:delete val="0"/>
        <c:axPos val="l"/>
        <c:title>
          <c:tx>
            <c:rich>
              <a:bodyPr/>
              <a:lstStyle/>
              <a:p>
                <a:pPr>
                  <a:defRPr sz="1400" b="1" i="0" u="none" strike="noStrike" baseline="0">
                    <a:solidFill>
                      <a:srgbClr val="FFFFFF"/>
                    </a:solidFill>
                    <a:latin typeface="Arial"/>
                    <a:ea typeface="Arial"/>
                    <a:cs typeface="Arial"/>
                  </a:defRPr>
                </a:pPr>
                <a:r>
                  <a:rPr lang="en-US" sz="1800" dirty="0">
                    <a:solidFill>
                      <a:schemeClr val="tx1"/>
                    </a:solidFill>
                    <a:latin typeface="Calibri" panose="020F0502020204030204" pitchFamily="34" charset="0"/>
                  </a:rPr>
                  <a:t>Number</a:t>
                </a:r>
              </a:p>
            </c:rich>
          </c:tx>
          <c:layout>
            <c:manualLayout>
              <c:xMode val="edge"/>
              <c:yMode val="edge"/>
              <c:x val="0.0358642149346747"/>
              <c:y val="0.29179136588509"/>
            </c:manualLayout>
          </c:layout>
          <c:overlay val="0"/>
          <c:spPr>
            <a:noFill/>
            <a:ln w="25399">
              <a:noFill/>
            </a:ln>
          </c:spPr>
        </c:title>
        <c:numFmt formatCode="General" sourceLinked="1"/>
        <c:majorTickMark val="out"/>
        <c:minorTickMark val="none"/>
        <c:tickLblPos val="nextTo"/>
        <c:spPr>
          <a:ln w="19050">
            <a:solidFill>
              <a:schemeClr val="tx1"/>
            </a:solidFill>
          </a:ln>
        </c:spPr>
        <c:txPr>
          <a:bodyPr/>
          <a:lstStyle/>
          <a:p>
            <a:pPr>
              <a:defRPr sz="1200" b="1"/>
            </a:pPr>
            <a:endParaRPr lang="en-US"/>
          </a:p>
        </c:txPr>
        <c:crossAx val="1791902040"/>
        <c:crosses val="autoZero"/>
        <c:crossBetween val="between"/>
        <c:majorUnit val="5000.0"/>
      </c:valAx>
      <c:spPr>
        <a:noFill/>
        <a:ln w="25399">
          <a:noFill/>
        </a:ln>
      </c:spPr>
    </c:plotArea>
    <c:legend>
      <c:legendPos val="r"/>
      <c:layout>
        <c:manualLayout>
          <c:xMode val="edge"/>
          <c:yMode val="edge"/>
          <c:x val="0.643040081073035"/>
          <c:y val="0.0572337195714613"/>
          <c:w val="0.354072203238747"/>
          <c:h val="0.125486605250831"/>
        </c:manualLayout>
      </c:layout>
      <c:overlay val="0"/>
      <c:spPr>
        <a:noFill/>
        <a:ln w="25399">
          <a:noFill/>
        </a:ln>
      </c:spPr>
      <c:txPr>
        <a:bodyPr/>
        <a:lstStyle/>
        <a:p>
          <a:pPr>
            <a:defRPr sz="1100">
              <a:latin typeface="Arial (Body)"/>
              <a:cs typeface="Arial (Body)"/>
            </a:defRPr>
          </a:pPr>
          <a:endParaRPr lang="en-US"/>
        </a:p>
      </c:txPr>
    </c:legend>
    <c:plotVisOnly val="1"/>
    <c:dispBlanksAs val="gap"/>
    <c:showDLblsOverMax val="0"/>
  </c:chart>
  <c:spPr>
    <a:noFill/>
    <a:ln>
      <a:noFill/>
    </a:ln>
  </c:spPr>
  <c:txPr>
    <a:bodyPr/>
    <a:lstStyle/>
    <a:p>
      <a:pPr>
        <a:defRPr sz="1400" b="1"/>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4"/>
            </a:solidFill>
          </c:spPr>
          <c:invertIfNegative val="0"/>
          <c:cat>
            <c:strRef>
              <c:f>Sheet1!$A$2:$A$3</c:f>
              <c:strCache>
                <c:ptCount val="2"/>
                <c:pt idx="0">
                  <c:v> </c:v>
                </c:pt>
                <c:pt idx="1">
                  <c:v> </c:v>
                </c:pt>
              </c:strCache>
            </c:strRef>
          </c:cat>
          <c:val>
            <c:numRef>
              <c:f>Sheet1!$B$2:$B$3</c:f>
              <c:numCache>
                <c:formatCode>General</c:formatCode>
                <c:ptCount val="2"/>
                <c:pt idx="0">
                  <c:v>99.1</c:v>
                </c:pt>
                <c:pt idx="1">
                  <c:v>99.0</c:v>
                </c:pt>
              </c:numCache>
            </c:numRef>
          </c:val>
        </c:ser>
        <c:dLbls>
          <c:showLegendKey val="0"/>
          <c:showVal val="0"/>
          <c:showCatName val="0"/>
          <c:showSerName val="0"/>
          <c:showPercent val="0"/>
          <c:showBubbleSize val="0"/>
        </c:dLbls>
        <c:gapWidth val="150"/>
        <c:axId val="-2046938664"/>
        <c:axId val="-2046949544"/>
      </c:barChart>
      <c:catAx>
        <c:axId val="-2046938664"/>
        <c:scaling>
          <c:orientation val="minMax"/>
        </c:scaling>
        <c:delete val="0"/>
        <c:axPos val="b"/>
        <c:majorTickMark val="out"/>
        <c:minorTickMark val="none"/>
        <c:tickLblPos val="nextTo"/>
        <c:spPr>
          <a:ln w="19050">
            <a:solidFill>
              <a:schemeClr val="tx1"/>
            </a:solidFill>
          </a:ln>
        </c:spPr>
        <c:crossAx val="-2046949544"/>
        <c:crosses val="autoZero"/>
        <c:auto val="1"/>
        <c:lblAlgn val="ctr"/>
        <c:lblOffset val="100"/>
        <c:noMultiLvlLbl val="0"/>
      </c:catAx>
      <c:valAx>
        <c:axId val="-2046949544"/>
        <c:scaling>
          <c:orientation val="minMax"/>
          <c:max val="100.0"/>
          <c:min val="0.0"/>
        </c:scaling>
        <c:delete val="0"/>
        <c:axPos val="l"/>
        <c:numFmt formatCode="General" sourceLinked="1"/>
        <c:majorTickMark val="out"/>
        <c:minorTickMark val="none"/>
        <c:tickLblPos val="nextTo"/>
        <c:spPr>
          <a:ln w="19050">
            <a:solidFill>
              <a:schemeClr val="tx1"/>
            </a:solidFill>
          </a:ln>
        </c:spPr>
        <c:txPr>
          <a:bodyPr/>
          <a:lstStyle/>
          <a:p>
            <a:pPr>
              <a:defRPr b="1"/>
            </a:pPr>
            <a:endParaRPr lang="en-US"/>
          </a:p>
        </c:txPr>
        <c:crossAx val="-2046938664"/>
        <c:crosses val="autoZero"/>
        <c:crossBetween val="between"/>
        <c:majorUnit val="20.0"/>
        <c:minorUnit val="0.1"/>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SVR</c:v>
                </c:pt>
              </c:strCache>
            </c:strRef>
          </c:tx>
          <c:spPr>
            <a:scene3d>
              <a:camera prst="orthographicFront"/>
              <a:lightRig rig="threePt" dir="t"/>
            </a:scene3d>
            <a:sp3d>
              <a:bevelT/>
            </a:sp3d>
          </c:spPr>
          <c:invertIfNegative val="0"/>
          <c:dLbls>
            <c:spPr>
              <a:noFill/>
              <a:ln>
                <a:noFill/>
              </a:ln>
              <a:effectLst/>
            </c:spPr>
            <c:txPr>
              <a:bodyPr/>
              <a:lstStyle/>
              <a:p>
                <a:pPr>
                  <a:defRPr sz="2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150/154                     8 wks</c:v>
                </c:pt>
                <c:pt idx="1">
                  <c:v>607/627                   12 weeks</c:v>
                </c:pt>
                <c:pt idx="2">
                  <c:v>153/161                     24 weeks</c:v>
                </c:pt>
              </c:strCache>
            </c:strRef>
          </c:cat>
          <c:val>
            <c:numRef>
              <c:f>Sheet1!$B$2:$B$4</c:f>
              <c:numCache>
                <c:formatCode>General</c:formatCode>
                <c:ptCount val="3"/>
                <c:pt idx="0">
                  <c:v>97.0</c:v>
                </c:pt>
                <c:pt idx="1">
                  <c:v>97.0</c:v>
                </c:pt>
                <c:pt idx="2">
                  <c:v>95.0</c:v>
                </c:pt>
              </c:numCache>
            </c:numRef>
          </c:val>
        </c:ser>
        <c:ser>
          <c:idx val="1"/>
          <c:order val="1"/>
          <c:tx>
            <c:strRef>
              <c:f>Sheet1!$C$1</c:f>
              <c:strCache>
                <c:ptCount val="1"/>
                <c:pt idx="0">
                  <c:v>Failure</c:v>
                </c:pt>
              </c:strCache>
            </c:strRef>
          </c:tx>
          <c:spPr>
            <a:solidFill>
              <a:schemeClr val="accent6">
                <a:lumMod val="75000"/>
              </a:schemeClr>
            </a:solidFill>
            <a:scene3d>
              <a:camera prst="orthographicFront"/>
              <a:lightRig rig="threePt" dir="t"/>
            </a:scene3d>
            <a:sp3d>
              <a:bevelT/>
            </a:sp3d>
          </c:spPr>
          <c:invertIfNegative val="0"/>
          <c:dLbls>
            <c:spPr>
              <a:noFill/>
              <a:ln>
                <a:noFill/>
              </a:ln>
              <a:effectLst/>
            </c:spPr>
            <c:txPr>
              <a:bodyPr/>
              <a:lstStyle/>
              <a:p>
                <a:pPr>
                  <a:defRPr sz="2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150/154                     8 wks</c:v>
                </c:pt>
                <c:pt idx="1">
                  <c:v>607/627                   12 weeks</c:v>
                </c:pt>
                <c:pt idx="2">
                  <c:v>153/161                     24 weeks</c:v>
                </c:pt>
              </c:strCache>
            </c:strRef>
          </c:cat>
          <c:val>
            <c:numRef>
              <c:f>Sheet1!$C$2:$C$4</c:f>
              <c:numCache>
                <c:formatCode>General</c:formatCode>
                <c:ptCount val="3"/>
                <c:pt idx="0">
                  <c:v>3.0</c:v>
                </c:pt>
                <c:pt idx="1">
                  <c:v>3.0</c:v>
                </c:pt>
                <c:pt idx="2">
                  <c:v>5.0</c:v>
                </c:pt>
              </c:numCache>
            </c:numRef>
          </c:val>
        </c:ser>
        <c:dLbls>
          <c:showLegendKey val="0"/>
          <c:showVal val="0"/>
          <c:showCatName val="0"/>
          <c:showSerName val="0"/>
          <c:showPercent val="0"/>
          <c:showBubbleSize val="0"/>
        </c:dLbls>
        <c:gapWidth val="150"/>
        <c:axId val="-2047817064"/>
        <c:axId val="-2047821992"/>
      </c:barChart>
      <c:catAx>
        <c:axId val="-2047817064"/>
        <c:scaling>
          <c:orientation val="minMax"/>
        </c:scaling>
        <c:delete val="0"/>
        <c:axPos val="b"/>
        <c:numFmt formatCode="General" sourceLinked="0"/>
        <c:majorTickMark val="out"/>
        <c:minorTickMark val="none"/>
        <c:tickLblPos val="nextTo"/>
        <c:txPr>
          <a:bodyPr/>
          <a:lstStyle/>
          <a:p>
            <a:pPr>
              <a:defRPr sz="1600" b="1" baseline="0">
                <a:solidFill>
                  <a:srgbClr val="000000"/>
                </a:solidFill>
              </a:defRPr>
            </a:pPr>
            <a:endParaRPr lang="en-US"/>
          </a:p>
        </c:txPr>
        <c:crossAx val="-2047821992"/>
        <c:crosses val="autoZero"/>
        <c:auto val="1"/>
        <c:lblAlgn val="ctr"/>
        <c:lblOffset val="100"/>
        <c:noMultiLvlLbl val="0"/>
      </c:catAx>
      <c:valAx>
        <c:axId val="-2047821992"/>
        <c:scaling>
          <c:orientation val="minMax"/>
          <c:max val="100.0"/>
        </c:scaling>
        <c:delete val="0"/>
        <c:axPos val="l"/>
        <c:majorGridlines>
          <c:spPr>
            <a:ln>
              <a:noFill/>
            </a:ln>
          </c:spPr>
        </c:majorGridlines>
        <c:numFmt formatCode="General" sourceLinked="1"/>
        <c:majorTickMark val="out"/>
        <c:minorTickMark val="none"/>
        <c:tickLblPos val="nextTo"/>
        <c:txPr>
          <a:bodyPr/>
          <a:lstStyle/>
          <a:p>
            <a:pPr>
              <a:defRPr sz="2000" b="1"/>
            </a:pPr>
            <a:endParaRPr lang="en-US"/>
          </a:p>
        </c:txPr>
        <c:crossAx val="-2047817064"/>
        <c:crosses val="autoZero"/>
        <c:crossBetween val="between"/>
        <c:majorUnit val="20.0"/>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4BAA93-E415-41FC-9CE3-514A848BFB2C}" type="doc">
      <dgm:prSet loTypeId="urn:microsoft.com/office/officeart/2005/8/layout/pyramid3" loCatId="pyramid" qsTypeId="urn:microsoft.com/office/officeart/2005/8/quickstyle/simple1" qsCatId="simple" csTypeId="urn:microsoft.com/office/officeart/2005/8/colors/accent1_2" csCatId="accent1" phldr="1"/>
      <dgm:spPr/>
    </dgm:pt>
    <dgm:pt modelId="{06FABB6F-C49A-421A-82EB-DEBB281844BD}">
      <dgm:prSet phldrT="[Text]" custT="1"/>
      <dgm:spPr>
        <a:effectLst>
          <a:outerShdw blurRad="50800" dist="38100" dir="2700000" algn="tl" rotWithShape="0">
            <a:prstClr val="black">
              <a:alpha val="40000"/>
            </a:prstClr>
          </a:outerShdw>
        </a:effectLst>
      </dgm:spPr>
      <dgm:t>
        <a:bodyPr/>
        <a:lstStyle/>
        <a:p>
          <a:r>
            <a:rPr lang="en-US" sz="1900" dirty="0" smtClean="0">
              <a:solidFill>
                <a:schemeClr val="tx1"/>
              </a:solidFill>
            </a:rPr>
            <a:t>1,070,840 new cases of HCV identified with birth-cohort screening</a:t>
          </a:r>
          <a:endParaRPr lang="en-US" sz="1900" dirty="0">
            <a:solidFill>
              <a:schemeClr val="tx1"/>
            </a:solidFill>
          </a:endParaRPr>
        </a:p>
      </dgm:t>
    </dgm:pt>
    <dgm:pt modelId="{BCAACDAA-5D5F-4F6C-9019-41E02E487F52}" type="parTrans" cxnId="{E1B3581F-2FEF-49FD-A3FC-08EF8508C672}">
      <dgm:prSet/>
      <dgm:spPr/>
      <dgm:t>
        <a:bodyPr/>
        <a:lstStyle/>
        <a:p>
          <a:endParaRPr lang="en-US" sz="1600"/>
        </a:p>
      </dgm:t>
    </dgm:pt>
    <dgm:pt modelId="{26402DA0-D50F-46C5-86AB-C5607ADF8F3F}" type="sibTrans" cxnId="{E1B3581F-2FEF-49FD-A3FC-08EF8508C672}">
      <dgm:prSet/>
      <dgm:spPr/>
      <dgm:t>
        <a:bodyPr/>
        <a:lstStyle/>
        <a:p>
          <a:endParaRPr lang="en-US" sz="1600"/>
        </a:p>
      </dgm:t>
    </dgm:pt>
    <dgm:pt modelId="{ABC1705A-0062-498F-A1FF-EF6860C07002}">
      <dgm:prSet phldrT="[Text]" custT="1"/>
      <dgm:spPr>
        <a:solidFill>
          <a:schemeClr val="accent1">
            <a:lumMod val="60000"/>
            <a:lumOff val="40000"/>
          </a:schemeClr>
        </a:solidFill>
        <a:effectLst>
          <a:outerShdw blurRad="50800" dist="38100" dir="2700000" algn="tl" rotWithShape="0">
            <a:prstClr val="black">
              <a:alpha val="40000"/>
            </a:prstClr>
          </a:outerShdw>
        </a:effectLst>
      </dgm:spPr>
      <dgm:t>
        <a:bodyPr/>
        <a:lstStyle/>
        <a:p>
          <a:r>
            <a:rPr lang="en-US" sz="2000" dirty="0" smtClean="0">
              <a:solidFill>
                <a:schemeClr val="tx1"/>
              </a:solidFill>
            </a:rPr>
            <a:t>552,000 patients treated</a:t>
          </a:r>
          <a:endParaRPr lang="en-US" sz="2000" dirty="0">
            <a:solidFill>
              <a:schemeClr val="tx1"/>
            </a:solidFill>
          </a:endParaRPr>
        </a:p>
      </dgm:t>
    </dgm:pt>
    <dgm:pt modelId="{D27CCC4C-90E3-4010-B3D3-9533DA758534}" type="parTrans" cxnId="{C9419942-71AA-4DF2-B553-BC008B9B20B4}">
      <dgm:prSet/>
      <dgm:spPr/>
      <dgm:t>
        <a:bodyPr/>
        <a:lstStyle/>
        <a:p>
          <a:endParaRPr lang="en-US" sz="1600"/>
        </a:p>
      </dgm:t>
    </dgm:pt>
    <dgm:pt modelId="{DF29CC61-02BB-4B19-8B2D-9286D1B4BED0}" type="sibTrans" cxnId="{C9419942-71AA-4DF2-B553-BC008B9B20B4}">
      <dgm:prSet/>
      <dgm:spPr/>
      <dgm:t>
        <a:bodyPr/>
        <a:lstStyle/>
        <a:p>
          <a:endParaRPr lang="en-US" sz="1600"/>
        </a:p>
      </dgm:t>
    </dgm:pt>
    <dgm:pt modelId="{7310B893-DEA4-420E-934C-9462E5385899}">
      <dgm:prSet phldrT="[Text]" custT="1"/>
      <dgm:spPr>
        <a:solidFill>
          <a:schemeClr val="accent1">
            <a:lumMod val="40000"/>
            <a:lumOff val="60000"/>
          </a:schemeClr>
        </a:solidFill>
        <a:effectLst>
          <a:outerShdw blurRad="50800" dist="38100" dir="2700000" algn="tl" rotWithShape="0">
            <a:prstClr val="black">
              <a:alpha val="40000"/>
            </a:prstClr>
          </a:outerShdw>
        </a:effectLst>
      </dgm:spPr>
      <dgm:t>
        <a:bodyPr/>
        <a:lstStyle/>
        <a:p>
          <a:r>
            <a:rPr lang="en-US" sz="2000" dirty="0" smtClean="0">
              <a:solidFill>
                <a:schemeClr val="tx2"/>
              </a:solidFill>
            </a:rPr>
            <a:t>364,000 patients cured</a:t>
          </a:r>
          <a:r>
            <a:rPr lang="en-US" sz="2000" baseline="30000" dirty="0" smtClean="0">
              <a:solidFill>
                <a:schemeClr val="tx2"/>
              </a:solidFill>
            </a:rPr>
            <a:t>*</a:t>
          </a:r>
          <a:r>
            <a:rPr lang="en-US" sz="2000" dirty="0" smtClean="0">
              <a:solidFill>
                <a:schemeClr val="tx2"/>
              </a:solidFill>
            </a:rPr>
            <a:t> </a:t>
          </a:r>
          <a:endParaRPr lang="en-US" sz="2000" dirty="0">
            <a:solidFill>
              <a:schemeClr val="tx2"/>
            </a:solidFill>
          </a:endParaRPr>
        </a:p>
      </dgm:t>
    </dgm:pt>
    <dgm:pt modelId="{793D1E94-950F-423A-B551-FB67CCC18E5D}" type="parTrans" cxnId="{E08B855A-EFE8-43FB-96FB-DAE59175537E}">
      <dgm:prSet/>
      <dgm:spPr/>
      <dgm:t>
        <a:bodyPr/>
        <a:lstStyle/>
        <a:p>
          <a:endParaRPr lang="en-US" sz="1600"/>
        </a:p>
      </dgm:t>
    </dgm:pt>
    <dgm:pt modelId="{5EFC5AB9-CF77-4D7C-8E7C-40F3BE483225}" type="sibTrans" cxnId="{E08B855A-EFE8-43FB-96FB-DAE59175537E}">
      <dgm:prSet/>
      <dgm:spPr/>
      <dgm:t>
        <a:bodyPr/>
        <a:lstStyle/>
        <a:p>
          <a:endParaRPr lang="en-US" sz="1600"/>
        </a:p>
      </dgm:t>
    </dgm:pt>
    <dgm:pt modelId="{5977FEFA-610A-426F-89EE-BC05C8684458}">
      <dgm:prSet phldrT="[Text]" custT="1"/>
      <dgm:spPr>
        <a:solidFill>
          <a:schemeClr val="accent1">
            <a:lumMod val="20000"/>
            <a:lumOff val="80000"/>
          </a:schemeClr>
        </a:solidFill>
        <a:effectLst>
          <a:outerShdw blurRad="50800" dist="38100" dir="2700000" algn="tl" rotWithShape="0">
            <a:prstClr val="black">
              <a:alpha val="40000"/>
            </a:prstClr>
          </a:outerShdw>
        </a:effectLst>
      </dgm:spPr>
      <dgm:t>
        <a:bodyPr anchor="t"/>
        <a:lstStyle/>
        <a:p>
          <a:r>
            <a:rPr lang="en-US" sz="2000" dirty="0" smtClean="0">
              <a:solidFill>
                <a:schemeClr val="tx2"/>
              </a:solidFill>
            </a:rPr>
            <a:t/>
          </a:r>
          <a:br>
            <a:rPr lang="en-US" sz="2000" dirty="0" smtClean="0">
              <a:solidFill>
                <a:schemeClr val="tx2"/>
              </a:solidFill>
            </a:rPr>
          </a:br>
          <a:r>
            <a:rPr lang="en-US" sz="2000" dirty="0" smtClean="0">
              <a:solidFill>
                <a:schemeClr val="tx2"/>
              </a:solidFill>
            </a:rPr>
            <a:t>121,000 deaths </a:t>
          </a:r>
          <a:br>
            <a:rPr lang="en-US" sz="2000" dirty="0" smtClean="0">
              <a:solidFill>
                <a:schemeClr val="tx2"/>
              </a:solidFill>
            </a:rPr>
          </a:br>
          <a:r>
            <a:rPr lang="en-US" sz="2000" dirty="0" smtClean="0">
              <a:solidFill>
                <a:schemeClr val="tx2"/>
              </a:solidFill>
            </a:rPr>
            <a:t>averted</a:t>
          </a:r>
          <a:r>
            <a:rPr lang="en-US" sz="2000" baseline="30000" dirty="0" smtClean="0">
              <a:solidFill>
                <a:schemeClr val="tx2"/>
              </a:solidFill>
            </a:rPr>
            <a:t>†</a:t>
          </a:r>
          <a:endParaRPr lang="en-US" sz="1200" baseline="30000" dirty="0">
            <a:solidFill>
              <a:schemeClr val="tx2"/>
            </a:solidFill>
          </a:endParaRPr>
        </a:p>
      </dgm:t>
    </dgm:pt>
    <dgm:pt modelId="{BB9D96AA-C56F-459A-A0F5-7F038B361AE8}" type="parTrans" cxnId="{03206C0A-75CC-4A4D-935B-7C11DF659A0C}">
      <dgm:prSet/>
      <dgm:spPr/>
      <dgm:t>
        <a:bodyPr/>
        <a:lstStyle/>
        <a:p>
          <a:endParaRPr lang="en-US" sz="1600"/>
        </a:p>
      </dgm:t>
    </dgm:pt>
    <dgm:pt modelId="{C131C4EE-3FA4-493E-BE4F-A0D180BB84E2}" type="sibTrans" cxnId="{03206C0A-75CC-4A4D-935B-7C11DF659A0C}">
      <dgm:prSet/>
      <dgm:spPr/>
      <dgm:t>
        <a:bodyPr/>
        <a:lstStyle/>
        <a:p>
          <a:endParaRPr lang="en-US" sz="1600"/>
        </a:p>
      </dgm:t>
    </dgm:pt>
    <dgm:pt modelId="{E98B2032-68CE-433D-865B-73E9AF520C9C}" type="pres">
      <dgm:prSet presAssocID="{FB4BAA93-E415-41FC-9CE3-514A848BFB2C}" presName="Name0" presStyleCnt="0">
        <dgm:presLayoutVars>
          <dgm:dir/>
          <dgm:animLvl val="lvl"/>
          <dgm:resizeHandles val="exact"/>
        </dgm:presLayoutVars>
      </dgm:prSet>
      <dgm:spPr/>
    </dgm:pt>
    <dgm:pt modelId="{D2D1A03C-010A-4683-B96F-64077E29116C}" type="pres">
      <dgm:prSet presAssocID="{06FABB6F-C49A-421A-82EB-DEBB281844BD}" presName="Name8" presStyleCnt="0"/>
      <dgm:spPr/>
    </dgm:pt>
    <dgm:pt modelId="{EABC7033-7045-461B-8DDD-EACCAAF04F5E}" type="pres">
      <dgm:prSet presAssocID="{06FABB6F-C49A-421A-82EB-DEBB281844BD}" presName="level" presStyleLbl="node1" presStyleIdx="0" presStyleCnt="4" custScaleY="53241">
        <dgm:presLayoutVars>
          <dgm:chMax val="1"/>
          <dgm:bulletEnabled val="1"/>
        </dgm:presLayoutVars>
      </dgm:prSet>
      <dgm:spPr/>
      <dgm:t>
        <a:bodyPr/>
        <a:lstStyle/>
        <a:p>
          <a:endParaRPr lang="en-US"/>
        </a:p>
      </dgm:t>
    </dgm:pt>
    <dgm:pt modelId="{2B2B4E24-C1D4-451D-BA08-BD156D7F2141}" type="pres">
      <dgm:prSet presAssocID="{06FABB6F-C49A-421A-82EB-DEBB281844BD}" presName="levelTx" presStyleLbl="revTx" presStyleIdx="0" presStyleCnt="0">
        <dgm:presLayoutVars>
          <dgm:chMax val="1"/>
          <dgm:bulletEnabled val="1"/>
        </dgm:presLayoutVars>
      </dgm:prSet>
      <dgm:spPr/>
      <dgm:t>
        <a:bodyPr/>
        <a:lstStyle/>
        <a:p>
          <a:endParaRPr lang="en-US"/>
        </a:p>
      </dgm:t>
    </dgm:pt>
    <dgm:pt modelId="{DB7B795E-CD9B-4395-AADE-AC079A71FEAC}" type="pres">
      <dgm:prSet presAssocID="{ABC1705A-0062-498F-A1FF-EF6860C07002}" presName="Name8" presStyleCnt="0"/>
      <dgm:spPr/>
    </dgm:pt>
    <dgm:pt modelId="{601ADDF7-EEC0-4A10-923B-13FEBCBD367B}" type="pres">
      <dgm:prSet presAssocID="{ABC1705A-0062-498F-A1FF-EF6860C07002}" presName="level" presStyleLbl="node1" presStyleIdx="1" presStyleCnt="4" custScaleY="39409">
        <dgm:presLayoutVars>
          <dgm:chMax val="1"/>
          <dgm:bulletEnabled val="1"/>
        </dgm:presLayoutVars>
      </dgm:prSet>
      <dgm:spPr/>
      <dgm:t>
        <a:bodyPr/>
        <a:lstStyle/>
        <a:p>
          <a:endParaRPr lang="en-US"/>
        </a:p>
      </dgm:t>
    </dgm:pt>
    <dgm:pt modelId="{891405B9-C2FC-430C-8B54-0A388C610A23}" type="pres">
      <dgm:prSet presAssocID="{ABC1705A-0062-498F-A1FF-EF6860C07002}" presName="levelTx" presStyleLbl="revTx" presStyleIdx="0" presStyleCnt="0">
        <dgm:presLayoutVars>
          <dgm:chMax val="1"/>
          <dgm:bulletEnabled val="1"/>
        </dgm:presLayoutVars>
      </dgm:prSet>
      <dgm:spPr/>
      <dgm:t>
        <a:bodyPr/>
        <a:lstStyle/>
        <a:p>
          <a:endParaRPr lang="en-US"/>
        </a:p>
      </dgm:t>
    </dgm:pt>
    <dgm:pt modelId="{202AA25A-7335-421A-ACA3-8DD2727FC9A7}" type="pres">
      <dgm:prSet presAssocID="{7310B893-DEA4-420E-934C-9462E5385899}" presName="Name8" presStyleCnt="0"/>
      <dgm:spPr/>
    </dgm:pt>
    <dgm:pt modelId="{99D99194-93EF-4127-81D1-23C11DE17102}" type="pres">
      <dgm:prSet presAssocID="{7310B893-DEA4-420E-934C-9462E5385899}" presName="level" presStyleLbl="node1" presStyleIdx="2" presStyleCnt="4" custScaleY="39292">
        <dgm:presLayoutVars>
          <dgm:chMax val="1"/>
          <dgm:bulletEnabled val="1"/>
        </dgm:presLayoutVars>
      </dgm:prSet>
      <dgm:spPr/>
      <dgm:t>
        <a:bodyPr/>
        <a:lstStyle/>
        <a:p>
          <a:endParaRPr lang="en-US"/>
        </a:p>
      </dgm:t>
    </dgm:pt>
    <dgm:pt modelId="{03E25B16-6846-4366-AA4C-36A46973BECE}" type="pres">
      <dgm:prSet presAssocID="{7310B893-DEA4-420E-934C-9462E5385899}" presName="levelTx" presStyleLbl="revTx" presStyleIdx="0" presStyleCnt="0">
        <dgm:presLayoutVars>
          <dgm:chMax val="1"/>
          <dgm:bulletEnabled val="1"/>
        </dgm:presLayoutVars>
      </dgm:prSet>
      <dgm:spPr/>
      <dgm:t>
        <a:bodyPr/>
        <a:lstStyle/>
        <a:p>
          <a:endParaRPr lang="en-US"/>
        </a:p>
      </dgm:t>
    </dgm:pt>
    <dgm:pt modelId="{E60C94C2-E0D7-47A9-A63B-E9B0BB36C173}" type="pres">
      <dgm:prSet presAssocID="{5977FEFA-610A-426F-89EE-BC05C8684458}" presName="Name8" presStyleCnt="0"/>
      <dgm:spPr/>
    </dgm:pt>
    <dgm:pt modelId="{31CE44FE-A703-4E55-9BDE-E8A8FB328039}" type="pres">
      <dgm:prSet presAssocID="{5977FEFA-610A-426F-89EE-BC05C8684458}" presName="level" presStyleLbl="node1" presStyleIdx="3" presStyleCnt="4">
        <dgm:presLayoutVars>
          <dgm:chMax val="1"/>
          <dgm:bulletEnabled val="1"/>
        </dgm:presLayoutVars>
      </dgm:prSet>
      <dgm:spPr/>
      <dgm:t>
        <a:bodyPr/>
        <a:lstStyle/>
        <a:p>
          <a:endParaRPr lang="en-US"/>
        </a:p>
      </dgm:t>
    </dgm:pt>
    <dgm:pt modelId="{DDF3EC97-450E-45ED-9BD6-32F462E00132}" type="pres">
      <dgm:prSet presAssocID="{5977FEFA-610A-426F-89EE-BC05C8684458}" presName="levelTx" presStyleLbl="revTx" presStyleIdx="0" presStyleCnt="0">
        <dgm:presLayoutVars>
          <dgm:chMax val="1"/>
          <dgm:bulletEnabled val="1"/>
        </dgm:presLayoutVars>
      </dgm:prSet>
      <dgm:spPr/>
      <dgm:t>
        <a:bodyPr/>
        <a:lstStyle/>
        <a:p>
          <a:endParaRPr lang="en-US"/>
        </a:p>
      </dgm:t>
    </dgm:pt>
  </dgm:ptLst>
  <dgm:cxnLst>
    <dgm:cxn modelId="{9E82FF2E-06DA-4075-8F77-F51585AFF3D0}" type="presOf" srcId="{5977FEFA-610A-426F-89EE-BC05C8684458}" destId="{DDF3EC97-450E-45ED-9BD6-32F462E00132}" srcOrd="1" destOrd="0" presId="urn:microsoft.com/office/officeart/2005/8/layout/pyramid3"/>
    <dgm:cxn modelId="{5EAE00DB-EA94-4DA9-B87C-08D510B81163}" type="presOf" srcId="{7310B893-DEA4-420E-934C-9462E5385899}" destId="{99D99194-93EF-4127-81D1-23C11DE17102}" srcOrd="0" destOrd="0" presId="urn:microsoft.com/office/officeart/2005/8/layout/pyramid3"/>
    <dgm:cxn modelId="{D4A32860-F63C-471B-9A74-08BFF133883A}" type="presOf" srcId="{5977FEFA-610A-426F-89EE-BC05C8684458}" destId="{31CE44FE-A703-4E55-9BDE-E8A8FB328039}" srcOrd="0" destOrd="0" presId="urn:microsoft.com/office/officeart/2005/8/layout/pyramid3"/>
    <dgm:cxn modelId="{15850E41-1892-4727-920C-9756E42F5AC0}" type="presOf" srcId="{ABC1705A-0062-498F-A1FF-EF6860C07002}" destId="{601ADDF7-EEC0-4A10-923B-13FEBCBD367B}" srcOrd="0" destOrd="0" presId="urn:microsoft.com/office/officeart/2005/8/layout/pyramid3"/>
    <dgm:cxn modelId="{963D6372-FD78-4688-AB55-B511C3D6BE2C}" type="presOf" srcId="{06FABB6F-C49A-421A-82EB-DEBB281844BD}" destId="{EABC7033-7045-461B-8DDD-EACCAAF04F5E}" srcOrd="0" destOrd="0" presId="urn:microsoft.com/office/officeart/2005/8/layout/pyramid3"/>
    <dgm:cxn modelId="{E1B3581F-2FEF-49FD-A3FC-08EF8508C672}" srcId="{FB4BAA93-E415-41FC-9CE3-514A848BFB2C}" destId="{06FABB6F-C49A-421A-82EB-DEBB281844BD}" srcOrd="0" destOrd="0" parTransId="{BCAACDAA-5D5F-4F6C-9019-41E02E487F52}" sibTransId="{26402DA0-D50F-46C5-86AB-C5607ADF8F3F}"/>
    <dgm:cxn modelId="{03206C0A-75CC-4A4D-935B-7C11DF659A0C}" srcId="{FB4BAA93-E415-41FC-9CE3-514A848BFB2C}" destId="{5977FEFA-610A-426F-89EE-BC05C8684458}" srcOrd="3" destOrd="0" parTransId="{BB9D96AA-C56F-459A-A0F5-7F038B361AE8}" sibTransId="{C131C4EE-3FA4-493E-BE4F-A0D180BB84E2}"/>
    <dgm:cxn modelId="{E08B855A-EFE8-43FB-96FB-DAE59175537E}" srcId="{FB4BAA93-E415-41FC-9CE3-514A848BFB2C}" destId="{7310B893-DEA4-420E-934C-9462E5385899}" srcOrd="2" destOrd="0" parTransId="{793D1E94-950F-423A-B551-FB67CCC18E5D}" sibTransId="{5EFC5AB9-CF77-4D7C-8E7C-40F3BE483225}"/>
    <dgm:cxn modelId="{2C77CB49-F9B8-44A5-9BA8-652CD690AD0C}" type="presOf" srcId="{06FABB6F-C49A-421A-82EB-DEBB281844BD}" destId="{2B2B4E24-C1D4-451D-BA08-BD156D7F2141}" srcOrd="1" destOrd="0" presId="urn:microsoft.com/office/officeart/2005/8/layout/pyramid3"/>
    <dgm:cxn modelId="{28FDEF59-3D85-4DFA-9FC0-37BB5C26FB8B}" type="presOf" srcId="{ABC1705A-0062-498F-A1FF-EF6860C07002}" destId="{891405B9-C2FC-430C-8B54-0A388C610A23}" srcOrd="1" destOrd="0" presId="urn:microsoft.com/office/officeart/2005/8/layout/pyramid3"/>
    <dgm:cxn modelId="{1D47575F-B161-4FF3-9BB5-38D55B0917B6}" type="presOf" srcId="{FB4BAA93-E415-41FC-9CE3-514A848BFB2C}" destId="{E98B2032-68CE-433D-865B-73E9AF520C9C}" srcOrd="0" destOrd="0" presId="urn:microsoft.com/office/officeart/2005/8/layout/pyramid3"/>
    <dgm:cxn modelId="{2F3144FD-47EB-4560-A110-08BEC0E24864}" type="presOf" srcId="{7310B893-DEA4-420E-934C-9462E5385899}" destId="{03E25B16-6846-4366-AA4C-36A46973BECE}" srcOrd="1" destOrd="0" presId="urn:microsoft.com/office/officeart/2005/8/layout/pyramid3"/>
    <dgm:cxn modelId="{C9419942-71AA-4DF2-B553-BC008B9B20B4}" srcId="{FB4BAA93-E415-41FC-9CE3-514A848BFB2C}" destId="{ABC1705A-0062-498F-A1FF-EF6860C07002}" srcOrd="1" destOrd="0" parTransId="{D27CCC4C-90E3-4010-B3D3-9533DA758534}" sibTransId="{DF29CC61-02BB-4B19-8B2D-9286D1B4BED0}"/>
    <dgm:cxn modelId="{C379FAD7-2BC2-43CC-BC57-D1799AB42F45}" type="presParOf" srcId="{E98B2032-68CE-433D-865B-73E9AF520C9C}" destId="{D2D1A03C-010A-4683-B96F-64077E29116C}" srcOrd="0" destOrd="0" presId="urn:microsoft.com/office/officeart/2005/8/layout/pyramid3"/>
    <dgm:cxn modelId="{B0FAF8E8-E27A-4130-A4E6-FE7B3AA3A1EA}" type="presParOf" srcId="{D2D1A03C-010A-4683-B96F-64077E29116C}" destId="{EABC7033-7045-461B-8DDD-EACCAAF04F5E}" srcOrd="0" destOrd="0" presId="urn:microsoft.com/office/officeart/2005/8/layout/pyramid3"/>
    <dgm:cxn modelId="{721FDAE2-C094-480D-A142-9792CA518F53}" type="presParOf" srcId="{D2D1A03C-010A-4683-B96F-64077E29116C}" destId="{2B2B4E24-C1D4-451D-BA08-BD156D7F2141}" srcOrd="1" destOrd="0" presId="urn:microsoft.com/office/officeart/2005/8/layout/pyramid3"/>
    <dgm:cxn modelId="{37A1C299-8FF8-49D9-9CD6-4D999A09EF01}" type="presParOf" srcId="{E98B2032-68CE-433D-865B-73E9AF520C9C}" destId="{DB7B795E-CD9B-4395-AADE-AC079A71FEAC}" srcOrd="1" destOrd="0" presId="urn:microsoft.com/office/officeart/2005/8/layout/pyramid3"/>
    <dgm:cxn modelId="{E9BDAE04-385A-47AD-BD1E-4F8DDCB3BF09}" type="presParOf" srcId="{DB7B795E-CD9B-4395-AADE-AC079A71FEAC}" destId="{601ADDF7-EEC0-4A10-923B-13FEBCBD367B}" srcOrd="0" destOrd="0" presId="urn:microsoft.com/office/officeart/2005/8/layout/pyramid3"/>
    <dgm:cxn modelId="{FA694E84-DBE8-42CB-8F0C-20D2C9ED6A7D}" type="presParOf" srcId="{DB7B795E-CD9B-4395-AADE-AC079A71FEAC}" destId="{891405B9-C2FC-430C-8B54-0A388C610A23}" srcOrd="1" destOrd="0" presId="urn:microsoft.com/office/officeart/2005/8/layout/pyramid3"/>
    <dgm:cxn modelId="{2D2BA1AE-5D06-47B9-8D26-8A8AF44002D0}" type="presParOf" srcId="{E98B2032-68CE-433D-865B-73E9AF520C9C}" destId="{202AA25A-7335-421A-ACA3-8DD2727FC9A7}" srcOrd="2" destOrd="0" presId="urn:microsoft.com/office/officeart/2005/8/layout/pyramid3"/>
    <dgm:cxn modelId="{7C89B20B-A384-4D8B-8BC9-1767766743E1}" type="presParOf" srcId="{202AA25A-7335-421A-ACA3-8DD2727FC9A7}" destId="{99D99194-93EF-4127-81D1-23C11DE17102}" srcOrd="0" destOrd="0" presId="urn:microsoft.com/office/officeart/2005/8/layout/pyramid3"/>
    <dgm:cxn modelId="{829EFE9F-1268-4AF8-8343-B6402ABCCCCB}" type="presParOf" srcId="{202AA25A-7335-421A-ACA3-8DD2727FC9A7}" destId="{03E25B16-6846-4366-AA4C-36A46973BECE}" srcOrd="1" destOrd="0" presId="urn:microsoft.com/office/officeart/2005/8/layout/pyramid3"/>
    <dgm:cxn modelId="{8BB97556-C5AF-4E70-A4D5-A5F03494E6CF}" type="presParOf" srcId="{E98B2032-68CE-433D-865B-73E9AF520C9C}" destId="{E60C94C2-E0D7-47A9-A63B-E9B0BB36C173}" srcOrd="3" destOrd="0" presId="urn:microsoft.com/office/officeart/2005/8/layout/pyramid3"/>
    <dgm:cxn modelId="{E879F6D9-253E-4CAD-9543-ABC7280BFF18}" type="presParOf" srcId="{E60C94C2-E0D7-47A9-A63B-E9B0BB36C173}" destId="{31CE44FE-A703-4E55-9BDE-E8A8FB328039}" srcOrd="0" destOrd="0" presId="urn:microsoft.com/office/officeart/2005/8/layout/pyramid3"/>
    <dgm:cxn modelId="{BE2C38FD-CF0D-49B0-B9F3-06AB80E5D737}" type="presParOf" srcId="{E60C94C2-E0D7-47A9-A63B-E9B0BB36C173}" destId="{DDF3EC97-450E-45ED-9BD6-32F462E00132}" srcOrd="1" destOrd="0" presId="urn:microsoft.com/office/officeart/2005/8/layout/pyramid3"/>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BC7033-7045-461B-8DDD-EACCAAF04F5E}">
      <dsp:nvSpPr>
        <dsp:cNvPr id="0" name=""/>
        <dsp:cNvSpPr/>
      </dsp:nvSpPr>
      <dsp:spPr>
        <a:xfrm rot="10800000">
          <a:off x="0" y="0"/>
          <a:ext cx="5844548" cy="751862"/>
        </a:xfrm>
        <a:prstGeom prst="trapezoid">
          <a:avLst>
            <a:gd name="adj" fmla="val 8921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1,070,840 new cases of HCV identified with birth-cohort screening</a:t>
          </a:r>
          <a:endParaRPr lang="en-US" sz="1900" kern="1200" dirty="0">
            <a:solidFill>
              <a:schemeClr val="tx1"/>
            </a:solidFill>
          </a:endParaRPr>
        </a:p>
      </dsp:txBody>
      <dsp:txXfrm rot="-10800000">
        <a:off x="1022795" y="0"/>
        <a:ext cx="3798956" cy="751862"/>
      </dsp:txXfrm>
    </dsp:sp>
    <dsp:sp modelId="{601ADDF7-EEC0-4A10-923B-13FEBCBD367B}">
      <dsp:nvSpPr>
        <dsp:cNvPr id="0" name=""/>
        <dsp:cNvSpPr/>
      </dsp:nvSpPr>
      <dsp:spPr>
        <a:xfrm rot="10800000">
          <a:off x="670791" y="751862"/>
          <a:ext cx="4502964" cy="556528"/>
        </a:xfrm>
        <a:prstGeom prst="trapezoid">
          <a:avLst>
            <a:gd name="adj" fmla="val 89217"/>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552,000 patients treated</a:t>
          </a:r>
          <a:endParaRPr lang="en-US" sz="2000" kern="1200" dirty="0">
            <a:solidFill>
              <a:schemeClr val="tx1"/>
            </a:solidFill>
          </a:endParaRPr>
        </a:p>
      </dsp:txBody>
      <dsp:txXfrm rot="-10800000">
        <a:off x="1458810" y="751862"/>
        <a:ext cx="2926926" cy="556528"/>
      </dsp:txXfrm>
    </dsp:sp>
    <dsp:sp modelId="{99D99194-93EF-4127-81D1-23C11DE17102}">
      <dsp:nvSpPr>
        <dsp:cNvPr id="0" name=""/>
        <dsp:cNvSpPr/>
      </dsp:nvSpPr>
      <dsp:spPr>
        <a:xfrm rot="10800000">
          <a:off x="1167312" y="1308391"/>
          <a:ext cx="3509923" cy="554876"/>
        </a:xfrm>
        <a:prstGeom prst="trapezoid">
          <a:avLst>
            <a:gd name="adj" fmla="val 89217"/>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2"/>
              </a:solidFill>
            </a:rPr>
            <a:t>364,000 patients cured</a:t>
          </a:r>
          <a:r>
            <a:rPr lang="en-US" sz="2000" kern="1200" baseline="30000" dirty="0" smtClean="0">
              <a:solidFill>
                <a:schemeClr val="tx2"/>
              </a:solidFill>
            </a:rPr>
            <a:t>*</a:t>
          </a:r>
          <a:r>
            <a:rPr lang="en-US" sz="2000" kern="1200" dirty="0" smtClean="0">
              <a:solidFill>
                <a:schemeClr val="tx2"/>
              </a:solidFill>
            </a:rPr>
            <a:t> </a:t>
          </a:r>
          <a:endParaRPr lang="en-US" sz="2000" kern="1200" dirty="0">
            <a:solidFill>
              <a:schemeClr val="tx2"/>
            </a:solidFill>
          </a:endParaRPr>
        </a:p>
      </dsp:txBody>
      <dsp:txXfrm rot="-10800000">
        <a:off x="1781548" y="1308391"/>
        <a:ext cx="2281450" cy="554876"/>
      </dsp:txXfrm>
    </dsp:sp>
    <dsp:sp modelId="{31CE44FE-A703-4E55-9BDE-E8A8FB328039}">
      <dsp:nvSpPr>
        <dsp:cNvPr id="0" name=""/>
        <dsp:cNvSpPr/>
      </dsp:nvSpPr>
      <dsp:spPr>
        <a:xfrm rot="10800000">
          <a:off x="1662358" y="1863267"/>
          <a:ext cx="2519831" cy="1412187"/>
        </a:xfrm>
        <a:prstGeom prst="trapezoid">
          <a:avLst>
            <a:gd name="adj" fmla="val 89217"/>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t" anchorCtr="0">
          <a:noAutofit/>
        </a:bodyPr>
        <a:lstStyle/>
        <a:p>
          <a:pPr lvl="0" algn="ctr" defTabSz="889000">
            <a:lnSpc>
              <a:spcPct val="90000"/>
            </a:lnSpc>
            <a:spcBef>
              <a:spcPct val="0"/>
            </a:spcBef>
            <a:spcAft>
              <a:spcPct val="35000"/>
            </a:spcAft>
          </a:pPr>
          <a:r>
            <a:rPr lang="en-US" sz="2000" kern="1200" dirty="0" smtClean="0">
              <a:solidFill>
                <a:schemeClr val="tx2"/>
              </a:solidFill>
            </a:rPr>
            <a:t/>
          </a:r>
          <a:br>
            <a:rPr lang="en-US" sz="2000" kern="1200" dirty="0" smtClean="0">
              <a:solidFill>
                <a:schemeClr val="tx2"/>
              </a:solidFill>
            </a:rPr>
          </a:br>
          <a:r>
            <a:rPr lang="en-US" sz="2000" kern="1200" dirty="0" smtClean="0">
              <a:solidFill>
                <a:schemeClr val="tx2"/>
              </a:solidFill>
            </a:rPr>
            <a:t>121,000 deaths </a:t>
          </a:r>
          <a:br>
            <a:rPr lang="en-US" sz="2000" kern="1200" dirty="0" smtClean="0">
              <a:solidFill>
                <a:schemeClr val="tx2"/>
              </a:solidFill>
            </a:rPr>
          </a:br>
          <a:r>
            <a:rPr lang="en-US" sz="2000" kern="1200" dirty="0" smtClean="0">
              <a:solidFill>
                <a:schemeClr val="tx2"/>
              </a:solidFill>
            </a:rPr>
            <a:t>averted</a:t>
          </a:r>
          <a:r>
            <a:rPr lang="en-US" sz="2000" kern="1200" baseline="30000" dirty="0" smtClean="0">
              <a:solidFill>
                <a:schemeClr val="tx2"/>
              </a:solidFill>
            </a:rPr>
            <a:t>†</a:t>
          </a:r>
          <a:endParaRPr lang="en-US" sz="1200" kern="1200" baseline="30000" dirty="0">
            <a:solidFill>
              <a:schemeClr val="tx2"/>
            </a:solidFill>
          </a:endParaRPr>
        </a:p>
      </dsp:txBody>
      <dsp:txXfrm rot="-10800000">
        <a:off x="1662358" y="1863267"/>
        <a:ext cx="2519831" cy="1412187"/>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7.emf"/></Relationships>
</file>

<file path=ppt/drawings/drawing1.xml><?xml version="1.0" encoding="utf-8"?>
<c:userShapes xmlns:c="http://schemas.openxmlformats.org/drawingml/2006/chart">
  <cdr:relSizeAnchor xmlns:cdr="http://schemas.openxmlformats.org/drawingml/2006/chartDrawing">
    <cdr:from>
      <cdr:x>0.64011</cdr:x>
      <cdr:y>0.43344</cdr:y>
    </cdr:from>
    <cdr:to>
      <cdr:x>0.73161</cdr:x>
      <cdr:y>0.50294</cdr:y>
    </cdr:to>
    <cdr:sp macro="" textlink="">
      <cdr:nvSpPr>
        <cdr:cNvPr id="2" name="TextBox 1"/>
        <cdr:cNvSpPr txBox="1"/>
      </cdr:nvSpPr>
      <cdr:spPr>
        <a:xfrm xmlns:a="http://schemas.openxmlformats.org/drawingml/2006/main">
          <a:off x="2665412" y="1425575"/>
          <a:ext cx="381000" cy="228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smtClean="0"/>
            <a:t>HCV</a:t>
          </a:r>
          <a:endParaRPr lang="en-US" sz="1100" b="1" dirty="0"/>
        </a:p>
      </cdr:txBody>
    </cdr:sp>
  </cdr:relSizeAnchor>
  <cdr:relSizeAnchor xmlns:cdr="http://schemas.openxmlformats.org/drawingml/2006/chartDrawing">
    <cdr:from>
      <cdr:x>0.67671</cdr:x>
      <cdr:y>0.20176</cdr:y>
    </cdr:from>
    <cdr:to>
      <cdr:x>0.7682</cdr:x>
      <cdr:y>0.27126</cdr:y>
    </cdr:to>
    <cdr:sp macro="" textlink="">
      <cdr:nvSpPr>
        <cdr:cNvPr id="3" name="TextBox 1"/>
        <cdr:cNvSpPr txBox="1"/>
      </cdr:nvSpPr>
      <cdr:spPr>
        <a:xfrm xmlns:a="http://schemas.openxmlformats.org/drawingml/2006/main">
          <a:off x="2817812" y="663575"/>
          <a:ext cx="381000" cy="2286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smtClean="0"/>
            <a:t>HIV</a:t>
          </a:r>
          <a:endParaRPr lang="en-US" sz="1100" b="1" dirty="0"/>
        </a:p>
      </cdr:txBody>
    </cdr:sp>
  </cdr:relSizeAnchor>
  <cdr:relSizeAnchor xmlns:cdr="http://schemas.openxmlformats.org/drawingml/2006/chartDrawing">
    <cdr:from>
      <cdr:x>0.65841</cdr:x>
      <cdr:y>0.59561</cdr:y>
    </cdr:from>
    <cdr:to>
      <cdr:x>0.7499</cdr:x>
      <cdr:y>0.66512</cdr:y>
    </cdr:to>
    <cdr:sp macro="" textlink="">
      <cdr:nvSpPr>
        <cdr:cNvPr id="4" name="TextBox 1"/>
        <cdr:cNvSpPr txBox="1"/>
      </cdr:nvSpPr>
      <cdr:spPr>
        <a:xfrm xmlns:a="http://schemas.openxmlformats.org/drawingml/2006/main">
          <a:off x="2741612" y="1958975"/>
          <a:ext cx="381000" cy="2286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smtClean="0"/>
            <a:t>HBV</a:t>
          </a:r>
          <a:endParaRPr lang="en-US" sz="11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6" tIns="47023" rIns="94046" bIns="47023" rtlCol="0"/>
          <a:lstStyle>
            <a:lvl1pPr algn="l">
              <a:defRPr sz="1200"/>
            </a:lvl1pPr>
          </a:lstStyle>
          <a:p>
            <a:endParaRPr lang="en-US" dirty="0"/>
          </a:p>
        </p:txBody>
      </p:sp>
      <p:sp>
        <p:nvSpPr>
          <p:cNvPr id="3" name="Date Placeholder 2"/>
          <p:cNvSpPr>
            <a:spLocks noGrp="1"/>
          </p:cNvSpPr>
          <p:nvPr>
            <p:ph type="dt" sz="quarter" idx="1"/>
          </p:nvPr>
        </p:nvSpPr>
        <p:spPr>
          <a:xfrm>
            <a:off x="4014100" y="0"/>
            <a:ext cx="3070860" cy="468630"/>
          </a:xfrm>
          <a:prstGeom prst="rect">
            <a:avLst/>
          </a:prstGeom>
        </p:spPr>
        <p:txBody>
          <a:bodyPr vert="horz" lIns="94046" tIns="47023" rIns="94046" bIns="47023" rtlCol="0"/>
          <a:lstStyle>
            <a:lvl1pPr algn="r">
              <a:defRPr sz="1200"/>
            </a:lvl1pPr>
          </a:lstStyle>
          <a:p>
            <a:fld id="{F36A0338-8CA2-4778-B9EF-16F429394BB1}" type="datetimeFigureOut">
              <a:rPr lang="en-US" smtClean="0"/>
              <a:t>2/11/16</a:t>
            </a:fld>
            <a:endParaRPr lang="en-US" dirty="0"/>
          </a:p>
        </p:txBody>
      </p:sp>
      <p:sp>
        <p:nvSpPr>
          <p:cNvPr id="5" name="Slide Number Placeholder 4"/>
          <p:cNvSpPr>
            <a:spLocks noGrp="1"/>
          </p:cNvSpPr>
          <p:nvPr>
            <p:ph type="sldNum" sz="quarter" idx="3"/>
          </p:nvPr>
        </p:nvSpPr>
        <p:spPr>
          <a:xfrm>
            <a:off x="4014100" y="8902343"/>
            <a:ext cx="3070860" cy="468630"/>
          </a:xfrm>
          <a:prstGeom prst="rect">
            <a:avLst/>
          </a:prstGeom>
        </p:spPr>
        <p:txBody>
          <a:bodyPr vert="horz" lIns="94046" tIns="47023" rIns="94046" bIns="47023" rtlCol="0" anchor="b"/>
          <a:lstStyle>
            <a:lvl1pPr algn="r">
              <a:defRPr sz="1200"/>
            </a:lvl1pPr>
          </a:lstStyle>
          <a:p>
            <a:fld id="{E6377190-2561-4726-923A-0E645E143277}" type="slidenum">
              <a:rPr lang="en-US" smtClean="0"/>
              <a:t>‹#›</a:t>
            </a:fld>
            <a:endParaRPr lang="en-US" dirty="0"/>
          </a:p>
        </p:txBody>
      </p:sp>
    </p:spTree>
    <p:extLst>
      <p:ext uri="{BB962C8B-B14F-4D97-AF65-F5344CB8AC3E}">
        <p14:creationId xmlns:p14="http://schemas.microsoft.com/office/powerpoint/2010/main" val="15738775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6" tIns="47023" rIns="94046" bIns="47023" rtlCol="0"/>
          <a:lstStyle>
            <a:lvl1pPr algn="l">
              <a:defRPr sz="1200"/>
            </a:lvl1pPr>
          </a:lstStyle>
          <a:p>
            <a:endParaRPr lang="en-US"/>
          </a:p>
        </p:txBody>
      </p:sp>
      <p:sp>
        <p:nvSpPr>
          <p:cNvPr id="3" name="Date Placeholder 2"/>
          <p:cNvSpPr>
            <a:spLocks noGrp="1"/>
          </p:cNvSpPr>
          <p:nvPr>
            <p:ph type="dt" idx="1"/>
          </p:nvPr>
        </p:nvSpPr>
        <p:spPr>
          <a:xfrm>
            <a:off x="4014100" y="0"/>
            <a:ext cx="3070860" cy="468630"/>
          </a:xfrm>
          <a:prstGeom prst="rect">
            <a:avLst/>
          </a:prstGeom>
        </p:spPr>
        <p:txBody>
          <a:bodyPr vert="horz" lIns="94046" tIns="47023" rIns="94046" bIns="47023" rtlCol="0"/>
          <a:lstStyle>
            <a:lvl1pPr algn="r">
              <a:defRPr sz="1200"/>
            </a:lvl1pPr>
          </a:lstStyle>
          <a:p>
            <a:fld id="{7F1158D6-EFC3-445E-A958-80C2CD0A116A}" type="datetimeFigureOut">
              <a:rPr lang="en-US" smtClean="0"/>
              <a:t>2/11/16</a:t>
            </a:fld>
            <a:endParaRPr lang="en-US"/>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4046" tIns="47023" rIns="94046" bIns="47023" rtlCol="0" anchor="ctr"/>
          <a:lstStyle/>
          <a:p>
            <a:endParaRPr lang="en-US"/>
          </a:p>
        </p:txBody>
      </p:sp>
      <p:sp>
        <p:nvSpPr>
          <p:cNvPr id="5" name="Notes Placeholder 4"/>
          <p:cNvSpPr>
            <a:spLocks noGrp="1"/>
          </p:cNvSpPr>
          <p:nvPr>
            <p:ph type="body" sz="quarter" idx="3"/>
          </p:nvPr>
        </p:nvSpPr>
        <p:spPr>
          <a:xfrm>
            <a:off x="708660" y="4451985"/>
            <a:ext cx="5669280" cy="4217670"/>
          </a:xfrm>
          <a:prstGeom prst="rect">
            <a:avLst/>
          </a:prstGeom>
        </p:spPr>
        <p:txBody>
          <a:bodyPr vert="horz" lIns="94046" tIns="47023" rIns="94046" bIns="470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02343"/>
            <a:ext cx="3070860" cy="468630"/>
          </a:xfrm>
          <a:prstGeom prst="rect">
            <a:avLst/>
          </a:prstGeom>
        </p:spPr>
        <p:txBody>
          <a:bodyPr vert="horz" lIns="94046" tIns="47023" rIns="94046" bIns="47023"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3"/>
            <a:ext cx="3070860" cy="468630"/>
          </a:xfrm>
          <a:prstGeom prst="rect">
            <a:avLst/>
          </a:prstGeom>
        </p:spPr>
        <p:txBody>
          <a:bodyPr vert="horz" lIns="94046" tIns="47023" rIns="94046" bIns="47023" rtlCol="0" anchor="b"/>
          <a:lstStyle>
            <a:lvl1pPr algn="r">
              <a:defRPr sz="1200"/>
            </a:lvl1pPr>
          </a:lstStyle>
          <a:p>
            <a:fld id="{952F87FB-C7E8-4051-88C2-63951057FEFB}" type="slidenum">
              <a:rPr lang="en-US" smtClean="0"/>
              <a:t>‹#›</a:t>
            </a:fld>
            <a:endParaRPr lang="en-US"/>
          </a:p>
        </p:txBody>
      </p:sp>
    </p:spTree>
    <p:extLst>
      <p:ext uri="{BB962C8B-B14F-4D97-AF65-F5344CB8AC3E}">
        <p14:creationId xmlns:p14="http://schemas.microsoft.com/office/powerpoint/2010/main" val="1663838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ADAF86A-7153-4168-9327-8EF45CA8A957}" type="slidenum">
              <a:rPr lang="en-US" smtClean="0"/>
              <a:pPr>
                <a:defRPr/>
              </a:pPr>
              <a:t>1</a:t>
            </a:fld>
            <a:endParaRPr lang="en-US"/>
          </a:p>
        </p:txBody>
      </p:sp>
    </p:spTree>
    <p:extLst>
      <p:ext uri="{BB962C8B-B14F-4D97-AF65-F5344CB8AC3E}">
        <p14:creationId xmlns:p14="http://schemas.microsoft.com/office/powerpoint/2010/main" val="3494862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xfrm>
            <a:off x="1171575" y="149225"/>
            <a:ext cx="4743450" cy="3557588"/>
          </a:xfrm>
          <a:ln/>
        </p:spPr>
      </p:sp>
      <p:sp>
        <p:nvSpPr>
          <p:cNvPr id="3" name="Notes Placeholder 2"/>
          <p:cNvSpPr>
            <a:spLocks noGrp="1"/>
          </p:cNvSpPr>
          <p:nvPr>
            <p:ph type="body" idx="1"/>
          </p:nvPr>
        </p:nvSpPr>
        <p:spPr/>
        <p:txBody>
          <a:bodyPr/>
          <a:lstStyle/>
          <a:p>
            <a:pPr>
              <a:defRPr/>
            </a:pPr>
            <a:r>
              <a:rPr lang="en-US" b="1" dirty="0" smtClean="0">
                <a:solidFill>
                  <a:srgbClr val="000000"/>
                </a:solidFill>
              </a:rPr>
              <a:t>Slide:  Recommended Laboratory Tests for Chronic HCV Infection</a:t>
            </a:r>
          </a:p>
          <a:p>
            <a:pPr>
              <a:defRPr/>
            </a:pPr>
            <a:endParaRPr lang="en-US" dirty="0" smtClean="0">
              <a:solidFill>
                <a:srgbClr val="000000"/>
              </a:solidFill>
            </a:endParaRPr>
          </a:p>
          <a:p>
            <a:pPr marL="176333" indent="-176333">
              <a:buFont typeface="Arial" pitchFamily="34" charset="0"/>
              <a:buChar char="•"/>
              <a:defRPr/>
            </a:pPr>
            <a:r>
              <a:rPr lang="en-US" dirty="0" smtClean="0">
                <a:solidFill>
                  <a:srgbClr val="000000"/>
                </a:solidFill>
              </a:rPr>
              <a:t>Tests that detect HCV antibody by enzyme immunoassay (EIA) are recommended for both screening and diagnosis.  Positive results are to confirmed using PCR for HCV </a:t>
            </a:r>
            <a:r>
              <a:rPr lang="en-US" dirty="0" err="1" smtClean="0">
                <a:solidFill>
                  <a:srgbClr val="000000"/>
                </a:solidFill>
              </a:rPr>
              <a:t>RNA.</a:t>
            </a:r>
            <a:r>
              <a:rPr lang="en-US" baseline="30000" dirty="0" err="1" smtClean="0">
                <a:solidFill>
                  <a:srgbClr val="000000"/>
                </a:solidFill>
              </a:rPr>
              <a:t>1</a:t>
            </a:r>
            <a:endParaRPr lang="en-US" dirty="0" smtClean="0">
              <a:solidFill>
                <a:srgbClr val="000000"/>
              </a:solidFill>
            </a:endParaRPr>
          </a:p>
          <a:p>
            <a:pPr>
              <a:defRPr/>
            </a:pPr>
            <a:endParaRPr lang="en-US" dirty="0" smtClean="0">
              <a:solidFill>
                <a:srgbClr val="000000"/>
              </a:solidFill>
            </a:endParaRPr>
          </a:p>
          <a:p>
            <a:pPr>
              <a:defRPr/>
            </a:pPr>
            <a:r>
              <a:rPr lang="en-US" b="1" i="1" dirty="0" smtClean="0">
                <a:solidFill>
                  <a:srgbClr val="000000"/>
                </a:solidFill>
              </a:rPr>
              <a:t>Reference</a:t>
            </a:r>
          </a:p>
          <a:p>
            <a:pPr marL="235109" indent="-235109">
              <a:buFontTx/>
              <a:buAutoNum type="arabicPeriod"/>
              <a:defRPr/>
            </a:pPr>
            <a:r>
              <a:rPr lang="en-US" dirty="0" smtClean="0">
                <a:solidFill>
                  <a:srgbClr val="000000"/>
                </a:solidFill>
              </a:rPr>
              <a:t>AASLD and </a:t>
            </a:r>
            <a:r>
              <a:rPr lang="en-US" dirty="0" err="1" smtClean="0">
                <a:solidFill>
                  <a:srgbClr val="000000"/>
                </a:solidFill>
              </a:rPr>
              <a:t>IDSA</a:t>
            </a:r>
            <a:r>
              <a:rPr lang="en-US" dirty="0" smtClean="0">
                <a:solidFill>
                  <a:srgbClr val="000000"/>
                </a:solidFill>
              </a:rPr>
              <a:t>. Recommendations for testing, managing, and treating hepatitis C. http://www.hcvguidelines.org/full-report-view. Version August 7, 2015.</a:t>
            </a:r>
            <a:endParaRPr lang="en-US" dirty="0"/>
          </a:p>
        </p:txBody>
      </p:sp>
      <p:sp>
        <p:nvSpPr>
          <p:cNvPr id="4" name="Slide Number Placeholder 3"/>
          <p:cNvSpPr>
            <a:spLocks noGrp="1"/>
          </p:cNvSpPr>
          <p:nvPr>
            <p:ph type="sldNum" sz="quarter" idx="5"/>
          </p:nvPr>
        </p:nvSpPr>
        <p:spPr>
          <a:xfrm>
            <a:off x="3877945" y="9047162"/>
            <a:ext cx="3070860" cy="234315"/>
          </a:xfrm>
        </p:spPr>
        <p:txBody>
          <a:bodyPr/>
          <a:lstStyle/>
          <a:p>
            <a:pPr>
              <a:defRPr/>
            </a:pPr>
            <a:fld id="{A126C07F-197D-4C71-9C57-5BCA7895808A}" type="slidenum">
              <a:rPr lang="en-US" smtClean="0"/>
              <a:pPr>
                <a:defRPr/>
              </a:pPr>
              <a:t>15</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xfrm>
            <a:off x="1168400" y="144463"/>
            <a:ext cx="4749800" cy="3562350"/>
          </a:xfrm>
          <a:ln/>
        </p:spPr>
      </p:sp>
      <p:sp>
        <p:nvSpPr>
          <p:cNvPr id="3" name="Notes Placeholder 2"/>
          <p:cNvSpPr>
            <a:spLocks noGrp="1"/>
          </p:cNvSpPr>
          <p:nvPr>
            <p:ph type="body" idx="1"/>
          </p:nvPr>
        </p:nvSpPr>
        <p:spPr/>
        <p:txBody>
          <a:bodyPr/>
          <a:lstStyle/>
          <a:p>
            <a:pPr>
              <a:defRPr/>
            </a:pPr>
            <a:r>
              <a:rPr lang="en-US" b="1" dirty="0">
                <a:solidFill>
                  <a:srgbClr val="000000"/>
                </a:solidFill>
              </a:rPr>
              <a:t>Slide:  </a:t>
            </a:r>
            <a:r>
              <a:rPr lang="en-US" b="1" dirty="0" smtClean="0">
                <a:solidFill>
                  <a:srgbClr val="000000"/>
                </a:solidFill>
              </a:rPr>
              <a:t>Markers for Chronic </a:t>
            </a:r>
            <a:r>
              <a:rPr lang="en-US" b="1" dirty="0">
                <a:solidFill>
                  <a:srgbClr val="000000"/>
                </a:solidFill>
              </a:rPr>
              <a:t>HCV </a:t>
            </a:r>
            <a:r>
              <a:rPr lang="en-US" b="1" dirty="0" smtClean="0">
                <a:solidFill>
                  <a:srgbClr val="000000"/>
                </a:solidFill>
              </a:rPr>
              <a:t>Infection</a:t>
            </a:r>
            <a:endParaRPr lang="en-US" b="1" dirty="0">
              <a:solidFill>
                <a:srgbClr val="000000"/>
              </a:solidFill>
            </a:endParaRPr>
          </a:p>
          <a:p>
            <a:pPr>
              <a:defRPr/>
            </a:pPr>
            <a:endParaRPr lang="en-US" dirty="0">
              <a:solidFill>
                <a:srgbClr val="000000"/>
              </a:solidFill>
            </a:endParaRPr>
          </a:p>
          <a:p>
            <a:pPr marL="176333" indent="-176333">
              <a:buFont typeface="Arial" pitchFamily="34" charset="0"/>
              <a:buChar char="•"/>
              <a:defRPr/>
            </a:pPr>
            <a:r>
              <a:rPr lang="en-US" dirty="0" smtClean="0">
                <a:solidFill>
                  <a:srgbClr val="000000"/>
                </a:solidFill>
              </a:rPr>
              <a:t>In chronic HCV </a:t>
            </a:r>
            <a:r>
              <a:rPr lang="en-US" dirty="0">
                <a:solidFill>
                  <a:srgbClr val="000000"/>
                </a:solidFill>
              </a:rPr>
              <a:t>infection, HCV RNA is </a:t>
            </a:r>
            <a:r>
              <a:rPr lang="en-US" dirty="0" smtClean="0">
                <a:solidFill>
                  <a:srgbClr val="000000"/>
                </a:solidFill>
              </a:rPr>
              <a:t>elevated for </a:t>
            </a:r>
            <a:r>
              <a:rPr lang="en-US" dirty="0">
                <a:solidFill>
                  <a:srgbClr val="000000"/>
                </a:solidFill>
              </a:rPr>
              <a:t>years </a:t>
            </a:r>
            <a:r>
              <a:rPr lang="en-US" dirty="0" smtClean="0">
                <a:solidFill>
                  <a:srgbClr val="000000"/>
                </a:solidFill>
              </a:rPr>
              <a:t>as well as HCV </a:t>
            </a:r>
            <a:r>
              <a:rPr lang="en-US" dirty="0">
                <a:solidFill>
                  <a:srgbClr val="000000"/>
                </a:solidFill>
              </a:rPr>
              <a:t>antibodies. </a:t>
            </a:r>
            <a:r>
              <a:rPr lang="en-US" dirty="0" smtClean="0">
                <a:solidFill>
                  <a:srgbClr val="000000"/>
                </a:solidFill>
              </a:rPr>
              <a:t>Liver </a:t>
            </a:r>
            <a:r>
              <a:rPr lang="en-US" dirty="0">
                <a:solidFill>
                  <a:srgbClr val="000000"/>
                </a:solidFill>
              </a:rPr>
              <a:t>enzyme elevations are intermittent in the majority of individuals and are not </a:t>
            </a:r>
            <a:r>
              <a:rPr lang="en-US" dirty="0" smtClean="0">
                <a:solidFill>
                  <a:srgbClr val="000000"/>
                </a:solidFill>
              </a:rPr>
              <a:t>a reliable indicator for detection </a:t>
            </a:r>
            <a:r>
              <a:rPr lang="en-US" dirty="0">
                <a:solidFill>
                  <a:srgbClr val="000000"/>
                </a:solidFill>
              </a:rPr>
              <a:t>of chronic </a:t>
            </a:r>
            <a:r>
              <a:rPr lang="en-US" dirty="0" smtClean="0">
                <a:solidFill>
                  <a:srgbClr val="000000"/>
                </a:solidFill>
              </a:rPr>
              <a:t>HCV infection.</a:t>
            </a:r>
            <a:r>
              <a:rPr lang="en-US" baseline="30000" dirty="0" smtClean="0">
                <a:solidFill>
                  <a:srgbClr val="000000"/>
                </a:solidFill>
              </a:rPr>
              <a:t>1</a:t>
            </a:r>
            <a:r>
              <a:rPr lang="en-US" dirty="0" smtClean="0">
                <a:solidFill>
                  <a:srgbClr val="000000"/>
                </a:solidFill>
              </a:rPr>
              <a:t> </a:t>
            </a:r>
            <a:endParaRPr lang="en-US" dirty="0">
              <a:solidFill>
                <a:srgbClr val="000000"/>
              </a:solidFill>
            </a:endParaRPr>
          </a:p>
          <a:p>
            <a:pPr>
              <a:defRPr/>
            </a:pPr>
            <a:endParaRPr lang="en-US" dirty="0">
              <a:solidFill>
                <a:srgbClr val="000000"/>
              </a:solidFill>
            </a:endParaRPr>
          </a:p>
          <a:p>
            <a:pPr>
              <a:defRPr/>
            </a:pPr>
            <a:r>
              <a:rPr lang="en-US" b="1" i="1" dirty="0" smtClean="0">
                <a:solidFill>
                  <a:srgbClr val="000000"/>
                </a:solidFill>
              </a:rPr>
              <a:t>Reference</a:t>
            </a:r>
            <a:endParaRPr lang="en-US" b="1" i="1" dirty="0">
              <a:solidFill>
                <a:srgbClr val="000000"/>
              </a:solidFill>
            </a:endParaRPr>
          </a:p>
          <a:p>
            <a:pPr marL="235109" indent="-235109">
              <a:buFontTx/>
              <a:buAutoNum type="arabicPeriod"/>
              <a:defRPr/>
            </a:pPr>
            <a:r>
              <a:rPr lang="en-US" dirty="0">
                <a:solidFill>
                  <a:srgbClr val="000000"/>
                </a:solidFill>
              </a:rPr>
              <a:t>Chevaliez S, Pawlotsky JM. How to use virological tools for optimal management of chronic hepatitis C. Liver Int. 2009;29(suppl 1):9-14</a:t>
            </a:r>
            <a:r>
              <a:rPr lang="en-US" dirty="0" smtClean="0">
                <a:solidFill>
                  <a:srgbClr val="000000"/>
                </a:solidFill>
              </a:rPr>
              <a:t>.</a:t>
            </a:r>
            <a:endParaRPr lang="en-US" dirty="0">
              <a:solidFill>
                <a:srgbClr val="000000"/>
              </a:solidFill>
            </a:endParaRPr>
          </a:p>
        </p:txBody>
      </p:sp>
      <p:sp>
        <p:nvSpPr>
          <p:cNvPr id="4" name="Slide Number Placeholder 3"/>
          <p:cNvSpPr>
            <a:spLocks noGrp="1"/>
          </p:cNvSpPr>
          <p:nvPr>
            <p:ph type="sldNum" sz="quarter" idx="5"/>
          </p:nvPr>
        </p:nvSpPr>
        <p:spPr>
          <a:xfrm>
            <a:off x="3877945" y="9047162"/>
            <a:ext cx="3070860" cy="234315"/>
          </a:xfrm>
        </p:spPr>
        <p:txBody>
          <a:bodyPr/>
          <a:lstStyle/>
          <a:p>
            <a:pPr>
              <a:defRPr/>
            </a:pPr>
            <a:fld id="{A126C07F-197D-4C71-9C57-5BCA7895808A}" type="slidenum">
              <a:rPr lang="en-US" smtClean="0"/>
              <a:pPr>
                <a:defRPr/>
              </a:pPr>
              <a:t>16</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I’d like to do today is explore the influence of therapy on the burden of hepatitis C.</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465A234-3D28-8049-AB83-4FF2A027B526}" type="slidenum">
              <a:rPr lang="en-US" smtClean="0"/>
              <a:t>17</a:t>
            </a:fld>
            <a:endParaRPr lang="en-US"/>
          </a:p>
        </p:txBody>
      </p:sp>
    </p:spTree>
    <p:extLst>
      <p:ext uri="{BB962C8B-B14F-4D97-AF65-F5344CB8AC3E}">
        <p14:creationId xmlns:p14="http://schemas.microsoft.com/office/powerpoint/2010/main" val="2711393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1244EA-EF99-4A72-B76E-3B95469C0EFE}" type="slidenum">
              <a:rPr lang="en-US" smtClean="0"/>
              <a:pPr/>
              <a:t>18</a:t>
            </a:fld>
            <a:endParaRPr lang="en-US"/>
          </a:p>
        </p:txBody>
      </p:sp>
    </p:spTree>
    <p:extLst>
      <p:ext uri="{BB962C8B-B14F-4D97-AF65-F5344CB8AC3E}">
        <p14:creationId xmlns:p14="http://schemas.microsoft.com/office/powerpoint/2010/main" val="2123478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xfrm>
            <a:off x="1166813" y="149225"/>
            <a:ext cx="4745037" cy="3557588"/>
          </a:xfrm>
          <a:ln/>
        </p:spPr>
      </p:sp>
      <p:sp>
        <p:nvSpPr>
          <p:cNvPr id="3" name="Notes Placeholder 2"/>
          <p:cNvSpPr>
            <a:spLocks noGrp="1"/>
          </p:cNvSpPr>
          <p:nvPr>
            <p:ph type="body" idx="1"/>
          </p:nvPr>
        </p:nvSpPr>
        <p:spPr/>
        <p:txBody>
          <a:bodyPr/>
          <a:lstStyle/>
          <a:p>
            <a:pPr>
              <a:defRPr/>
            </a:pPr>
            <a:r>
              <a:rPr lang="en-US" b="1" dirty="0" smtClean="0"/>
              <a:t>Slide:  Achieving a Sustained Virologic Response is Associated With Improved Outcomes</a:t>
            </a:r>
            <a:endParaRPr lang="en-US" dirty="0" smtClean="0"/>
          </a:p>
          <a:p>
            <a:pPr>
              <a:defRPr/>
            </a:pPr>
            <a:endParaRPr lang="en-US" dirty="0"/>
          </a:p>
          <a:p>
            <a:pPr marL="176333" indent="-176333">
              <a:buFont typeface="Arial" pitchFamily="34" charset="0"/>
              <a:buChar char="•"/>
              <a:defRPr/>
            </a:pPr>
            <a:r>
              <a:rPr lang="en-US" dirty="0" smtClean="0"/>
              <a:t>Achieving a sustained </a:t>
            </a:r>
            <a:r>
              <a:rPr lang="en-US" dirty="0"/>
              <a:t>viral </a:t>
            </a:r>
            <a:r>
              <a:rPr lang="en-US" dirty="0" smtClean="0"/>
              <a:t>response is durable (99</a:t>
            </a:r>
            <a:r>
              <a:rPr lang="en-US" dirty="0"/>
              <a:t>% stay HCV negative for &gt;10 </a:t>
            </a:r>
            <a:r>
              <a:rPr lang="en-US" dirty="0" smtClean="0"/>
              <a:t>years); leads </a:t>
            </a:r>
            <a:r>
              <a:rPr lang="en-US" dirty="0"/>
              <a:t>to improved </a:t>
            </a:r>
            <a:r>
              <a:rPr lang="en-US" dirty="0" smtClean="0"/>
              <a:t>histology and clinical benefits; prevents </a:t>
            </a:r>
            <a:r>
              <a:rPr lang="en-US" dirty="0"/>
              <a:t>de novo esophageal </a:t>
            </a:r>
            <a:r>
              <a:rPr lang="en-US" dirty="0" smtClean="0"/>
              <a:t>varices; and decreases decompensation, hepatocellular carcinoma, and </a:t>
            </a:r>
            <a:r>
              <a:rPr lang="en-US" dirty="0" err="1" smtClean="0"/>
              <a:t>mortality.</a:t>
            </a:r>
            <a:r>
              <a:rPr lang="en-US" baseline="30000" dirty="0" err="1" smtClean="0"/>
              <a:t>1</a:t>
            </a:r>
            <a:r>
              <a:rPr lang="en-US" baseline="30000" dirty="0" smtClean="0"/>
              <a:t>-3</a:t>
            </a:r>
            <a:endParaRPr lang="en-US" dirty="0" smtClean="0"/>
          </a:p>
          <a:p>
            <a:pPr>
              <a:defRPr/>
            </a:pPr>
            <a:endParaRPr lang="en-US" dirty="0" smtClean="0"/>
          </a:p>
          <a:p>
            <a:pPr>
              <a:defRPr/>
            </a:pPr>
            <a:r>
              <a:rPr lang="en-US" b="1" i="1" dirty="0" smtClean="0"/>
              <a:t>References</a:t>
            </a:r>
          </a:p>
          <a:p>
            <a:pPr marL="235109" indent="-235109">
              <a:buFontTx/>
              <a:buAutoNum type="arabicPeriod"/>
              <a:defRPr/>
            </a:pPr>
            <a:r>
              <a:rPr lang="it-IT" dirty="0" smtClean="0"/>
              <a:t>Bruno </a:t>
            </a:r>
            <a:r>
              <a:rPr lang="it-IT" dirty="0"/>
              <a:t>S, Crosignani A, Facciotto C, </a:t>
            </a:r>
            <a:r>
              <a:rPr lang="it-IT" dirty="0" smtClean="0"/>
              <a:t>et al. </a:t>
            </a:r>
            <a:r>
              <a:rPr lang="en-US" dirty="0" smtClean="0"/>
              <a:t>Sustained </a:t>
            </a:r>
            <a:r>
              <a:rPr lang="en-US" dirty="0"/>
              <a:t>virologic response prevents the development of esophageal varices in compensated, Child-Pugh class A hepatitis C virus-induced cirrhosis. A 12-year prospective follow-up </a:t>
            </a:r>
            <a:r>
              <a:rPr lang="en-US" dirty="0" smtClean="0"/>
              <a:t>study. </a:t>
            </a:r>
            <a:r>
              <a:rPr lang="en-US" i="1" dirty="0" smtClean="0"/>
              <a:t>Hepatology</a:t>
            </a:r>
            <a:r>
              <a:rPr lang="en-US" i="1" dirty="0"/>
              <a:t>.</a:t>
            </a:r>
            <a:r>
              <a:rPr lang="en-US" dirty="0"/>
              <a:t> </a:t>
            </a:r>
            <a:r>
              <a:rPr lang="en-US" dirty="0" smtClean="0"/>
              <a:t>2010;51:2069-2076.</a:t>
            </a:r>
          </a:p>
          <a:p>
            <a:pPr marL="235109" indent="-235109">
              <a:buFontTx/>
              <a:buAutoNum type="arabicPeriod"/>
              <a:defRPr/>
            </a:pPr>
            <a:r>
              <a:rPr lang="en-US" dirty="0" smtClean="0"/>
              <a:t>Veldt </a:t>
            </a:r>
            <a:r>
              <a:rPr lang="en-US" dirty="0"/>
              <a:t>BJ, </a:t>
            </a:r>
            <a:r>
              <a:rPr lang="en-US" dirty="0" err="1"/>
              <a:t>Heathcote</a:t>
            </a:r>
            <a:r>
              <a:rPr lang="en-US" dirty="0"/>
              <a:t> EJ, </a:t>
            </a:r>
            <a:r>
              <a:rPr lang="en-US" dirty="0" err="1"/>
              <a:t>Wedemeyer</a:t>
            </a:r>
            <a:r>
              <a:rPr lang="en-US" dirty="0"/>
              <a:t> H, </a:t>
            </a:r>
            <a:r>
              <a:rPr lang="en-US" dirty="0" smtClean="0"/>
              <a:t>et al. Sustained </a:t>
            </a:r>
            <a:r>
              <a:rPr lang="en-US" dirty="0"/>
              <a:t>virologic response and clinical outcomes in patients with chronic hepatitis C and advanced </a:t>
            </a:r>
            <a:r>
              <a:rPr lang="en-US" dirty="0" smtClean="0"/>
              <a:t>fibrosis. </a:t>
            </a:r>
            <a:r>
              <a:rPr lang="en-US" i="1" dirty="0" smtClean="0"/>
              <a:t>Ann </a:t>
            </a:r>
            <a:r>
              <a:rPr lang="en-US" i="1" dirty="0"/>
              <a:t>Intern Med</a:t>
            </a:r>
            <a:r>
              <a:rPr lang="en-US" dirty="0"/>
              <a:t>. </a:t>
            </a:r>
            <a:r>
              <a:rPr lang="en-US" dirty="0" smtClean="0"/>
              <a:t>2007;147:677-684.</a:t>
            </a:r>
          </a:p>
          <a:p>
            <a:pPr marL="235109" indent="-235109">
              <a:buFontTx/>
              <a:buAutoNum type="arabicPeriod"/>
              <a:defRPr/>
            </a:pPr>
            <a:r>
              <a:rPr lang="en-US" dirty="0" err="1"/>
              <a:t>Maylin</a:t>
            </a:r>
            <a:r>
              <a:rPr lang="en-US" dirty="0"/>
              <a:t> S, </a:t>
            </a:r>
            <a:r>
              <a:rPr lang="en-US" dirty="0" err="1"/>
              <a:t>Martinot-Peignoux</a:t>
            </a:r>
            <a:r>
              <a:rPr lang="en-US" dirty="0"/>
              <a:t> M, Ripault MP</a:t>
            </a:r>
            <a:r>
              <a:rPr lang="en-US" dirty="0" smtClean="0"/>
              <a:t>, et al. Sustained </a:t>
            </a:r>
            <a:r>
              <a:rPr lang="en-US" dirty="0"/>
              <a:t>virological response is associated with clearance of hepatitis C virus RNA and a decrease in hepatitis C virus antibody</a:t>
            </a:r>
            <a:r>
              <a:rPr lang="en-US" dirty="0" smtClean="0"/>
              <a:t>. </a:t>
            </a:r>
            <a:r>
              <a:rPr lang="en-US" i="1" dirty="0" smtClean="0"/>
              <a:t>Liver </a:t>
            </a:r>
            <a:r>
              <a:rPr lang="en-US" i="1" dirty="0"/>
              <a:t>Int.</a:t>
            </a:r>
            <a:r>
              <a:rPr lang="en-US" dirty="0"/>
              <a:t> </a:t>
            </a:r>
            <a:r>
              <a:rPr lang="en-US" dirty="0" smtClean="0"/>
              <a:t>2009;29:511-517.</a:t>
            </a:r>
            <a:endParaRPr lang="en-US" dirty="0"/>
          </a:p>
        </p:txBody>
      </p:sp>
      <p:sp>
        <p:nvSpPr>
          <p:cNvPr id="4" name="Slide Number Placeholder 3"/>
          <p:cNvSpPr>
            <a:spLocks noGrp="1"/>
          </p:cNvSpPr>
          <p:nvPr>
            <p:ph type="sldNum" sz="quarter" idx="5"/>
          </p:nvPr>
        </p:nvSpPr>
        <p:spPr>
          <a:xfrm>
            <a:off x="3877945" y="9047162"/>
            <a:ext cx="3070860" cy="234315"/>
          </a:xfrm>
        </p:spPr>
        <p:txBody>
          <a:bodyPr/>
          <a:lstStyle/>
          <a:p>
            <a:pPr>
              <a:defRPr/>
            </a:pPr>
            <a:fld id="{A126C07F-197D-4C71-9C57-5BCA7895808A}" type="slidenum">
              <a:rPr lang="en-US" smtClean="0"/>
              <a:pPr>
                <a:defRPr/>
              </a:pPr>
              <a:t>21</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Arial" pitchFamily="34" charset="0"/>
                <a:cs typeface="Angsana New" pitchFamily="18" charset="-34"/>
              </a:defRPr>
            </a:lvl1pPr>
            <a:lvl2pPr marL="764124" indent="-293894" eaLnBrk="0" hangingPunct="0">
              <a:defRPr sz="2900">
                <a:solidFill>
                  <a:schemeClr val="tx1"/>
                </a:solidFill>
                <a:latin typeface="Arial" pitchFamily="34" charset="0"/>
                <a:cs typeface="Angsana New" pitchFamily="18" charset="-34"/>
              </a:defRPr>
            </a:lvl2pPr>
            <a:lvl3pPr marL="1175576" indent="-235115" eaLnBrk="0" hangingPunct="0">
              <a:defRPr sz="2900">
                <a:solidFill>
                  <a:schemeClr val="tx1"/>
                </a:solidFill>
                <a:latin typeface="Arial" pitchFamily="34" charset="0"/>
                <a:cs typeface="Angsana New" pitchFamily="18" charset="-34"/>
              </a:defRPr>
            </a:lvl3pPr>
            <a:lvl4pPr marL="1645806" indent="-235115" eaLnBrk="0" hangingPunct="0">
              <a:defRPr sz="2900">
                <a:solidFill>
                  <a:schemeClr val="tx1"/>
                </a:solidFill>
                <a:latin typeface="Arial" pitchFamily="34" charset="0"/>
                <a:cs typeface="Angsana New" pitchFamily="18" charset="-34"/>
              </a:defRPr>
            </a:lvl4pPr>
            <a:lvl5pPr marL="2116036" indent="-235115" eaLnBrk="0" hangingPunct="0">
              <a:defRPr sz="2900">
                <a:solidFill>
                  <a:schemeClr val="tx1"/>
                </a:solidFill>
                <a:latin typeface="Arial" pitchFamily="34" charset="0"/>
                <a:cs typeface="Angsana New" pitchFamily="18" charset="-34"/>
              </a:defRPr>
            </a:lvl5pPr>
            <a:lvl6pPr marL="2586266" indent="-235115" eaLnBrk="0" fontAlgn="base" hangingPunct="0">
              <a:spcBef>
                <a:spcPct val="0"/>
              </a:spcBef>
              <a:spcAft>
                <a:spcPct val="0"/>
              </a:spcAft>
              <a:defRPr sz="2900">
                <a:solidFill>
                  <a:schemeClr val="tx1"/>
                </a:solidFill>
                <a:latin typeface="Arial" pitchFamily="34" charset="0"/>
                <a:cs typeface="Angsana New" pitchFamily="18" charset="-34"/>
              </a:defRPr>
            </a:lvl6pPr>
            <a:lvl7pPr marL="3056496" indent="-235115" eaLnBrk="0" fontAlgn="base" hangingPunct="0">
              <a:spcBef>
                <a:spcPct val="0"/>
              </a:spcBef>
              <a:spcAft>
                <a:spcPct val="0"/>
              </a:spcAft>
              <a:defRPr sz="2900">
                <a:solidFill>
                  <a:schemeClr val="tx1"/>
                </a:solidFill>
                <a:latin typeface="Arial" pitchFamily="34" charset="0"/>
                <a:cs typeface="Angsana New" pitchFamily="18" charset="-34"/>
              </a:defRPr>
            </a:lvl7pPr>
            <a:lvl8pPr marL="3526727" indent="-235115" eaLnBrk="0" fontAlgn="base" hangingPunct="0">
              <a:spcBef>
                <a:spcPct val="0"/>
              </a:spcBef>
              <a:spcAft>
                <a:spcPct val="0"/>
              </a:spcAft>
              <a:defRPr sz="2900">
                <a:solidFill>
                  <a:schemeClr val="tx1"/>
                </a:solidFill>
                <a:latin typeface="Arial" pitchFamily="34" charset="0"/>
                <a:cs typeface="Angsana New" pitchFamily="18" charset="-34"/>
              </a:defRPr>
            </a:lvl8pPr>
            <a:lvl9pPr marL="3996957" indent="-235115" eaLnBrk="0" fontAlgn="base" hangingPunct="0">
              <a:spcBef>
                <a:spcPct val="0"/>
              </a:spcBef>
              <a:spcAft>
                <a:spcPct val="0"/>
              </a:spcAft>
              <a:defRPr sz="2900">
                <a:solidFill>
                  <a:schemeClr val="tx1"/>
                </a:solidFill>
                <a:latin typeface="Arial" pitchFamily="34" charset="0"/>
                <a:cs typeface="Angsana New" pitchFamily="18" charset="-34"/>
              </a:defRPr>
            </a:lvl9pPr>
          </a:lstStyle>
          <a:p>
            <a:pPr eaLnBrk="1" hangingPunct="1"/>
            <a:fld id="{1596E898-6A4D-4618-BD58-89475BA74A45}" type="slidenum">
              <a:rPr lang="en-US" altLang="en-US" sz="1200"/>
              <a:pPr eaLnBrk="1" hangingPunct="1"/>
              <a:t>22</a:t>
            </a:fld>
            <a:endParaRPr lang="th-TH" altLang="en-US" sz="1200"/>
          </a:p>
        </p:txBody>
      </p:sp>
      <p:sp>
        <p:nvSpPr>
          <p:cNvPr id="150531" name="Rectangle 7"/>
          <p:cNvSpPr txBox="1">
            <a:spLocks noGrp="1" noChangeArrowheads="1"/>
          </p:cNvSpPr>
          <p:nvPr/>
        </p:nvSpPr>
        <p:spPr bwMode="auto">
          <a:xfrm>
            <a:off x="4014100" y="8902593"/>
            <a:ext cx="3070860" cy="468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algn="r" eaLnBrk="1" hangingPunct="1"/>
            <a:fld id="{DD3E5D8F-86ED-4A43-AE66-7C528C16C4E4}" type="slidenum">
              <a:rPr lang="en-GB" altLang="en-US" sz="1200">
                <a:cs typeface="Arial" pitchFamily="34" charset="0"/>
              </a:rPr>
              <a:pPr algn="r" eaLnBrk="1" hangingPunct="1"/>
              <a:t>22</a:t>
            </a:fld>
            <a:endParaRPr lang="en-GB" altLang="en-US" sz="1200">
              <a:cs typeface="Arial" pitchFamily="34" charset="0"/>
            </a:endParaRPr>
          </a:p>
        </p:txBody>
      </p:sp>
      <p:sp>
        <p:nvSpPr>
          <p:cNvPr id="150532" name="Rectangle 2"/>
          <p:cNvSpPr>
            <a:spLocks noGrp="1" noRot="1" noChangeAspect="1" noChangeArrowheads="1" noTextEdit="1"/>
          </p:cNvSpPr>
          <p:nvPr>
            <p:ph type="sldImg"/>
          </p:nvPr>
        </p:nvSpPr>
        <p:spPr>
          <a:xfrm>
            <a:off x="1203325" y="704850"/>
            <a:ext cx="4683125" cy="3511550"/>
          </a:xfrm>
          <a:ln/>
        </p:spPr>
      </p:sp>
      <p:sp>
        <p:nvSpPr>
          <p:cNvPr id="150533" name="Rectangle 3"/>
          <p:cNvSpPr>
            <a:spLocks noGrp="1" noChangeArrowheads="1"/>
          </p:cNvSpPr>
          <p:nvPr>
            <p:ph type="body" idx="1"/>
          </p:nvPr>
        </p:nvSpPr>
        <p:spPr>
          <a:xfrm>
            <a:off x="429789" y="4452107"/>
            <a:ext cx="6227022" cy="421548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sz="1600">
              <a:latin typeface="Arial" pitchFamily="34" charset="0"/>
            </a:endParaRPr>
          </a:p>
        </p:txBody>
      </p:sp>
    </p:spTree>
    <p:extLst>
      <p:ext uri="{BB962C8B-B14F-4D97-AF65-F5344CB8AC3E}">
        <p14:creationId xmlns:p14="http://schemas.microsoft.com/office/powerpoint/2010/main" val="38867813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smtClean="0"/>
              <a:t>BL, baseline; GT, genotype; HCV, hepatitis C virus; SVR, sustained virologic response; Tx, treatment.</a:t>
            </a:r>
            <a:endParaRPr lang="en-US" altLang="en-US" smtClean="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cs typeface="Arial" charset="0"/>
              </a:defRPr>
            </a:lvl1pPr>
            <a:lvl2pPr marL="752237" indent="-289322">
              <a:defRPr b="1">
                <a:solidFill>
                  <a:schemeClr val="tx1"/>
                </a:solidFill>
                <a:latin typeface="Arial" charset="0"/>
                <a:cs typeface="Arial" charset="0"/>
              </a:defRPr>
            </a:lvl2pPr>
            <a:lvl3pPr marL="1157288" indent="-231458">
              <a:defRPr b="1">
                <a:solidFill>
                  <a:schemeClr val="tx1"/>
                </a:solidFill>
                <a:latin typeface="Arial" charset="0"/>
                <a:cs typeface="Arial" charset="0"/>
              </a:defRPr>
            </a:lvl3pPr>
            <a:lvl4pPr marL="1620203" indent="-231458">
              <a:defRPr b="1">
                <a:solidFill>
                  <a:schemeClr val="tx1"/>
                </a:solidFill>
                <a:latin typeface="Arial" charset="0"/>
                <a:cs typeface="Arial" charset="0"/>
              </a:defRPr>
            </a:lvl4pPr>
            <a:lvl5pPr marL="2083118" indent="-231458">
              <a:defRPr b="1">
                <a:solidFill>
                  <a:schemeClr val="tx1"/>
                </a:solidFill>
                <a:latin typeface="Arial" charset="0"/>
                <a:cs typeface="Arial" charset="0"/>
              </a:defRPr>
            </a:lvl5pPr>
            <a:lvl6pPr marL="2546033" indent="-231458" eaLnBrk="0" fontAlgn="base" hangingPunct="0">
              <a:spcBef>
                <a:spcPct val="0"/>
              </a:spcBef>
              <a:spcAft>
                <a:spcPct val="0"/>
              </a:spcAft>
              <a:defRPr b="1">
                <a:solidFill>
                  <a:schemeClr val="tx1"/>
                </a:solidFill>
                <a:latin typeface="Arial" charset="0"/>
                <a:cs typeface="Arial" charset="0"/>
              </a:defRPr>
            </a:lvl6pPr>
            <a:lvl7pPr marL="3008948" indent="-231458" eaLnBrk="0" fontAlgn="base" hangingPunct="0">
              <a:spcBef>
                <a:spcPct val="0"/>
              </a:spcBef>
              <a:spcAft>
                <a:spcPct val="0"/>
              </a:spcAft>
              <a:defRPr b="1">
                <a:solidFill>
                  <a:schemeClr val="tx1"/>
                </a:solidFill>
                <a:latin typeface="Arial" charset="0"/>
                <a:cs typeface="Arial" charset="0"/>
              </a:defRPr>
            </a:lvl7pPr>
            <a:lvl8pPr marL="3471863" indent="-231458" eaLnBrk="0" fontAlgn="base" hangingPunct="0">
              <a:spcBef>
                <a:spcPct val="0"/>
              </a:spcBef>
              <a:spcAft>
                <a:spcPct val="0"/>
              </a:spcAft>
              <a:defRPr b="1">
                <a:solidFill>
                  <a:schemeClr val="tx1"/>
                </a:solidFill>
                <a:latin typeface="Arial" charset="0"/>
                <a:cs typeface="Arial" charset="0"/>
              </a:defRPr>
            </a:lvl8pPr>
            <a:lvl9pPr marL="3934778" indent="-231458" eaLnBrk="0" fontAlgn="base" hangingPunct="0">
              <a:spcBef>
                <a:spcPct val="0"/>
              </a:spcBef>
              <a:spcAft>
                <a:spcPct val="0"/>
              </a:spcAft>
              <a:defRPr b="1">
                <a:solidFill>
                  <a:schemeClr val="tx1"/>
                </a:solidFill>
                <a:latin typeface="Arial" charset="0"/>
                <a:cs typeface="Arial" charset="0"/>
              </a:defRPr>
            </a:lvl9pPr>
          </a:lstStyle>
          <a:p>
            <a:fld id="{3E908DF5-BCB1-49AA-B92D-C0EBF7AA1756}" type="slidenum">
              <a:rPr lang="en-US" altLang="en-US" b="0" smtClean="0"/>
              <a:pPr/>
              <a:t>23</a:t>
            </a:fld>
            <a:endParaRPr lang="en-US" altLang="en-US" b="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2F87FB-C7E8-4051-88C2-63951057FEFB}" type="slidenum">
              <a:rPr lang="en-US" smtClean="0"/>
              <a:t>28</a:t>
            </a:fld>
            <a:endParaRPr lang="en-US"/>
          </a:p>
        </p:txBody>
      </p:sp>
    </p:spTree>
    <p:extLst>
      <p:ext uri="{BB962C8B-B14F-4D97-AF65-F5344CB8AC3E}">
        <p14:creationId xmlns:p14="http://schemas.microsoft.com/office/powerpoint/2010/main" val="2893500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703263"/>
            <a:ext cx="4686300" cy="3514725"/>
          </a:xfrm>
        </p:spPr>
      </p:sp>
      <p:sp>
        <p:nvSpPr>
          <p:cNvPr id="3" name="Notes Placeholder 2"/>
          <p:cNvSpPr>
            <a:spLocks noGrp="1"/>
          </p:cNvSpPr>
          <p:nvPr>
            <p:ph type="body" idx="1"/>
          </p:nvPr>
        </p:nvSpPr>
        <p:spPr/>
        <p:txBody>
          <a:bodyPr/>
          <a:lstStyle/>
          <a:p>
            <a:r>
              <a:rPr lang="en-US" dirty="0" smtClean="0"/>
              <a:t>GT 1 is the major genotype in the US and will</a:t>
            </a:r>
            <a:r>
              <a:rPr lang="en-US" baseline="0" dirty="0" smtClean="0"/>
              <a:t> be the focus of this meeting.</a:t>
            </a:r>
            <a:endParaRPr lang="en-US" dirty="0"/>
          </a:p>
        </p:txBody>
      </p:sp>
      <p:sp>
        <p:nvSpPr>
          <p:cNvPr id="4" name="Slide Number Placeholder 3"/>
          <p:cNvSpPr>
            <a:spLocks noGrp="1"/>
          </p:cNvSpPr>
          <p:nvPr>
            <p:ph type="sldNum" sz="quarter" idx="10"/>
          </p:nvPr>
        </p:nvSpPr>
        <p:spPr/>
        <p:txBody>
          <a:bodyPr/>
          <a:lstStyle/>
          <a:p>
            <a:fld id="{EB2404C1-56B5-43BA-8853-17362D11ECDE}" type="slidenum">
              <a:rPr lang="en-US" smtClean="0"/>
              <a:t>29</a:t>
            </a:fld>
            <a:endParaRPr lang="en-US"/>
          </a:p>
        </p:txBody>
      </p:sp>
    </p:spTree>
    <p:extLst>
      <p:ext uri="{BB962C8B-B14F-4D97-AF65-F5344CB8AC3E}">
        <p14:creationId xmlns:p14="http://schemas.microsoft.com/office/powerpoint/2010/main" val="38181005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177800"/>
            <a:ext cx="4692650"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126C07F-197D-4C71-9C57-5BCA7895808A}" type="slidenum">
              <a:rPr lang="en-US" smtClean="0"/>
              <a:pPr>
                <a:defRPr/>
              </a:pPr>
              <a:t>30</a:t>
            </a:fld>
            <a:endParaRPr lang="en-US" dirty="0"/>
          </a:p>
        </p:txBody>
      </p:sp>
    </p:spTree>
    <p:extLst>
      <p:ext uri="{BB962C8B-B14F-4D97-AF65-F5344CB8AC3E}">
        <p14:creationId xmlns:p14="http://schemas.microsoft.com/office/powerpoint/2010/main" val="3908668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solidFill>
            <a:srgbClr val="FFFFFF"/>
          </a:solidFill>
          <a:ln/>
        </p:spPr>
      </p:sp>
      <p:sp>
        <p:nvSpPr>
          <p:cNvPr id="24579"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2F87FB-C7E8-4051-88C2-63951057FEFB}" type="slidenum">
              <a:rPr lang="en-US" smtClean="0"/>
              <a:t>31</a:t>
            </a:fld>
            <a:endParaRPr lang="en-US"/>
          </a:p>
        </p:txBody>
      </p:sp>
    </p:spTree>
    <p:extLst>
      <p:ext uri="{BB962C8B-B14F-4D97-AF65-F5344CB8AC3E}">
        <p14:creationId xmlns:p14="http://schemas.microsoft.com/office/powerpoint/2010/main" val="3480482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703263"/>
            <a:ext cx="4686300" cy="3514725"/>
          </a:xfrm>
        </p:spPr>
      </p:sp>
      <p:sp>
        <p:nvSpPr>
          <p:cNvPr id="3" name="Notes Placeholder 2"/>
          <p:cNvSpPr>
            <a:spLocks noGrp="1"/>
          </p:cNvSpPr>
          <p:nvPr>
            <p:ph type="body" idx="1"/>
          </p:nvPr>
        </p:nvSpPr>
        <p:spPr/>
        <p:txBody>
          <a:bodyPr/>
          <a:lstStyle/>
          <a:p>
            <a:r>
              <a:rPr lang="en-US" dirty="0" smtClean="0"/>
              <a:t>Difference between Relapse and Failure: 1 patient in 12 week group had lack of efficacy- never reached BLOQ, but came close.</a:t>
            </a:r>
            <a:endParaRPr lang="en-US" dirty="0"/>
          </a:p>
        </p:txBody>
      </p:sp>
      <p:sp>
        <p:nvSpPr>
          <p:cNvPr id="4" name="Slide Number Placeholder 3"/>
          <p:cNvSpPr>
            <a:spLocks noGrp="1"/>
          </p:cNvSpPr>
          <p:nvPr>
            <p:ph type="sldNum" sz="quarter" idx="10"/>
          </p:nvPr>
        </p:nvSpPr>
        <p:spPr/>
        <p:txBody>
          <a:bodyPr/>
          <a:lstStyle/>
          <a:p>
            <a:fld id="{0E65CA8F-171C-46E0-BE18-375FF5C0CBC2}" type="slidenum">
              <a:rPr lang="en-US" smtClean="0"/>
              <a:t>32</a:t>
            </a:fld>
            <a:endParaRPr lang="en-US"/>
          </a:p>
        </p:txBody>
      </p:sp>
    </p:spTree>
    <p:extLst>
      <p:ext uri="{BB962C8B-B14F-4D97-AF65-F5344CB8AC3E}">
        <p14:creationId xmlns:p14="http://schemas.microsoft.com/office/powerpoint/2010/main" val="5632177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177800"/>
            <a:ext cx="4692650" cy="3519488"/>
          </a:xfrm>
        </p:spPr>
      </p:sp>
      <p:sp>
        <p:nvSpPr>
          <p:cNvPr id="4" name="Slide Number Placeholder 3"/>
          <p:cNvSpPr>
            <a:spLocks noGrp="1"/>
          </p:cNvSpPr>
          <p:nvPr>
            <p:ph type="sldNum" sz="quarter" idx="10"/>
          </p:nvPr>
        </p:nvSpPr>
        <p:spPr/>
        <p:txBody>
          <a:bodyPr/>
          <a:lstStyle/>
          <a:p>
            <a:pPr>
              <a:defRPr/>
            </a:pPr>
            <a:fld id="{A126C07F-197D-4C71-9C57-5BCA7895808A}" type="slidenum">
              <a:rPr lang="en-US" smtClean="0"/>
              <a:pPr>
                <a:defRPr/>
              </a:pPr>
              <a:t>34</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9086688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2F87FB-C7E8-4051-88C2-63951057FEFB}" type="slidenum">
              <a:rPr lang="en-US" smtClean="0"/>
              <a:t>35</a:t>
            </a:fld>
            <a:endParaRPr lang="en-US"/>
          </a:p>
        </p:txBody>
      </p:sp>
    </p:spTree>
    <p:extLst>
      <p:ext uri="{BB962C8B-B14F-4D97-AF65-F5344CB8AC3E}">
        <p14:creationId xmlns:p14="http://schemas.microsoft.com/office/powerpoint/2010/main" val="1093133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a:ln/>
        </p:spPr>
      </p:sp>
      <p:sp>
        <p:nvSpPr>
          <p:cNvPr id="727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a:t>BL, baseline; GT, genotype; HCV, hepatitis C virus; SVR, sustained virologic response; Tx, treatment.</a:t>
            </a:r>
          </a:p>
        </p:txBody>
      </p:sp>
      <p:sp>
        <p:nvSpPr>
          <p:cNvPr id="727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52237" indent="-289322">
              <a:defRPr sz="2400" b="1">
                <a:solidFill>
                  <a:schemeClr val="tx1"/>
                </a:solidFill>
                <a:latin typeface="Arial" charset="0"/>
                <a:ea typeface="ＭＳ Ｐゴシック" charset="0"/>
              </a:defRPr>
            </a:lvl2pPr>
            <a:lvl3pPr marL="1157288" indent="-231458">
              <a:defRPr sz="2400" b="1">
                <a:solidFill>
                  <a:schemeClr val="tx1"/>
                </a:solidFill>
                <a:latin typeface="Arial" charset="0"/>
                <a:ea typeface="ＭＳ Ｐゴシック" charset="0"/>
              </a:defRPr>
            </a:lvl3pPr>
            <a:lvl4pPr marL="1620203" indent="-231458">
              <a:defRPr sz="2400" b="1">
                <a:solidFill>
                  <a:schemeClr val="tx1"/>
                </a:solidFill>
                <a:latin typeface="Arial" charset="0"/>
                <a:ea typeface="ＭＳ Ｐゴシック" charset="0"/>
              </a:defRPr>
            </a:lvl4pPr>
            <a:lvl5pPr marL="2083118" indent="-231458">
              <a:defRPr sz="2400" b="1">
                <a:solidFill>
                  <a:schemeClr val="tx1"/>
                </a:solidFill>
                <a:latin typeface="Arial" charset="0"/>
                <a:ea typeface="ＭＳ Ｐゴシック" charset="0"/>
              </a:defRPr>
            </a:lvl5pPr>
            <a:lvl6pPr marL="2546033" indent="-231458" eaLnBrk="0" fontAlgn="base" hangingPunct="0">
              <a:spcBef>
                <a:spcPct val="0"/>
              </a:spcBef>
              <a:spcAft>
                <a:spcPct val="0"/>
              </a:spcAft>
              <a:defRPr sz="2400" b="1">
                <a:solidFill>
                  <a:schemeClr val="tx1"/>
                </a:solidFill>
                <a:latin typeface="Arial" charset="0"/>
                <a:ea typeface="ＭＳ Ｐゴシック" charset="0"/>
              </a:defRPr>
            </a:lvl6pPr>
            <a:lvl7pPr marL="3008948" indent="-231458" eaLnBrk="0" fontAlgn="base" hangingPunct="0">
              <a:spcBef>
                <a:spcPct val="0"/>
              </a:spcBef>
              <a:spcAft>
                <a:spcPct val="0"/>
              </a:spcAft>
              <a:defRPr sz="2400" b="1">
                <a:solidFill>
                  <a:schemeClr val="tx1"/>
                </a:solidFill>
                <a:latin typeface="Arial" charset="0"/>
                <a:ea typeface="ＭＳ Ｐゴシック" charset="0"/>
              </a:defRPr>
            </a:lvl7pPr>
            <a:lvl8pPr marL="3471863" indent="-231458" eaLnBrk="0" fontAlgn="base" hangingPunct="0">
              <a:spcBef>
                <a:spcPct val="0"/>
              </a:spcBef>
              <a:spcAft>
                <a:spcPct val="0"/>
              </a:spcAft>
              <a:defRPr sz="2400" b="1">
                <a:solidFill>
                  <a:schemeClr val="tx1"/>
                </a:solidFill>
                <a:latin typeface="Arial" charset="0"/>
                <a:ea typeface="ＭＳ Ｐゴシック" charset="0"/>
              </a:defRPr>
            </a:lvl8pPr>
            <a:lvl9pPr marL="3934778" indent="-231458" eaLnBrk="0" fontAlgn="base" hangingPunct="0">
              <a:spcBef>
                <a:spcPct val="0"/>
              </a:spcBef>
              <a:spcAft>
                <a:spcPct val="0"/>
              </a:spcAft>
              <a:defRPr sz="2400" b="1">
                <a:solidFill>
                  <a:schemeClr val="tx1"/>
                </a:solidFill>
                <a:latin typeface="Arial" charset="0"/>
                <a:ea typeface="ＭＳ Ｐゴシック" charset="0"/>
              </a:defRPr>
            </a:lvl9pPr>
          </a:lstStyle>
          <a:p>
            <a:fld id="{F063709B-0BEF-2747-BF5D-904638E8E0FF}" type="slidenum">
              <a:rPr lang="en-US" sz="1200" b="0"/>
              <a:pPr/>
              <a:t>37</a:t>
            </a:fld>
            <a:endParaRPr lang="en-US" sz="1200" b="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4294967295"/>
          </p:nvPr>
        </p:nvSpPr>
        <p:spPr bwMode="auto">
          <a:xfrm>
            <a:off x="4014100" y="8902344"/>
            <a:ext cx="3070860" cy="46863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875" eaLnBrk="0" hangingPunct="0">
              <a:defRPr sz="2500">
                <a:solidFill>
                  <a:srgbClr val="FFFFFF"/>
                </a:solidFill>
                <a:latin typeface="Arial" pitchFamily="34" charset="0"/>
                <a:ea typeface="ヒラギノ角ゴ ProN W3"/>
                <a:cs typeface="ヒラギノ角ゴ ProN W3"/>
                <a:sym typeface="Arial" pitchFamily="34" charset="0"/>
              </a:defRPr>
            </a:lvl1pPr>
            <a:lvl2pPr marL="764079" indent="-293876" defTabSz="933875" eaLnBrk="0" hangingPunct="0">
              <a:defRPr sz="2500">
                <a:solidFill>
                  <a:srgbClr val="FFFFFF"/>
                </a:solidFill>
                <a:latin typeface="Arial" pitchFamily="34" charset="0"/>
                <a:ea typeface="ヒラギノ角ゴ ProN W3"/>
                <a:cs typeface="ヒラギノ角ゴ ProN W3"/>
                <a:sym typeface="Arial" pitchFamily="34" charset="0"/>
              </a:defRPr>
            </a:lvl2pPr>
            <a:lvl3pPr marL="1175506" indent="-235101" defTabSz="933875" eaLnBrk="0" hangingPunct="0">
              <a:defRPr sz="2500">
                <a:solidFill>
                  <a:srgbClr val="FFFFFF"/>
                </a:solidFill>
                <a:latin typeface="Arial" pitchFamily="34" charset="0"/>
                <a:ea typeface="ヒラギノ角ゴ ProN W3"/>
                <a:cs typeface="ヒラギノ角ゴ ProN W3"/>
                <a:sym typeface="Arial" pitchFamily="34" charset="0"/>
              </a:defRPr>
            </a:lvl3pPr>
            <a:lvl4pPr marL="1645708" indent="-235101" defTabSz="933875" eaLnBrk="0" hangingPunct="0">
              <a:defRPr sz="2500">
                <a:solidFill>
                  <a:srgbClr val="FFFFFF"/>
                </a:solidFill>
                <a:latin typeface="Arial" pitchFamily="34" charset="0"/>
                <a:ea typeface="ヒラギノ角ゴ ProN W3"/>
                <a:cs typeface="ヒラギノ角ゴ ProN W3"/>
                <a:sym typeface="Arial" pitchFamily="34" charset="0"/>
              </a:defRPr>
            </a:lvl4pPr>
            <a:lvl5pPr marL="2115911" indent="-235101" defTabSz="933875" eaLnBrk="0" hangingPunct="0">
              <a:defRPr sz="2500">
                <a:solidFill>
                  <a:srgbClr val="FFFFFF"/>
                </a:solidFill>
                <a:latin typeface="Arial" pitchFamily="34" charset="0"/>
                <a:ea typeface="ヒラギノ角ゴ ProN W3"/>
                <a:cs typeface="ヒラギノ角ゴ ProN W3"/>
                <a:sym typeface="Arial" pitchFamily="34" charset="0"/>
              </a:defRPr>
            </a:lvl5pPr>
            <a:lvl6pPr marL="2586112" indent="-235101" defTabSz="933875" eaLnBrk="0" fontAlgn="base" hangingPunct="0">
              <a:spcBef>
                <a:spcPct val="0"/>
              </a:spcBef>
              <a:spcAft>
                <a:spcPct val="0"/>
              </a:spcAft>
              <a:defRPr sz="2500">
                <a:solidFill>
                  <a:srgbClr val="FFFFFF"/>
                </a:solidFill>
                <a:latin typeface="Arial" pitchFamily="34" charset="0"/>
                <a:ea typeface="ヒラギノ角ゴ ProN W3"/>
                <a:cs typeface="ヒラギノ角ゴ ProN W3"/>
                <a:sym typeface="Arial" pitchFamily="34" charset="0"/>
              </a:defRPr>
            </a:lvl6pPr>
            <a:lvl7pPr marL="3056315" indent="-235101" defTabSz="933875" eaLnBrk="0" fontAlgn="base" hangingPunct="0">
              <a:spcBef>
                <a:spcPct val="0"/>
              </a:spcBef>
              <a:spcAft>
                <a:spcPct val="0"/>
              </a:spcAft>
              <a:defRPr sz="2500">
                <a:solidFill>
                  <a:srgbClr val="FFFFFF"/>
                </a:solidFill>
                <a:latin typeface="Arial" pitchFamily="34" charset="0"/>
                <a:ea typeface="ヒラギノ角ゴ ProN W3"/>
                <a:cs typeface="ヒラギノ角ゴ ProN W3"/>
                <a:sym typeface="Arial" pitchFamily="34" charset="0"/>
              </a:defRPr>
            </a:lvl7pPr>
            <a:lvl8pPr marL="3526518" indent="-235101" defTabSz="933875" eaLnBrk="0" fontAlgn="base" hangingPunct="0">
              <a:spcBef>
                <a:spcPct val="0"/>
              </a:spcBef>
              <a:spcAft>
                <a:spcPct val="0"/>
              </a:spcAft>
              <a:defRPr sz="2500">
                <a:solidFill>
                  <a:srgbClr val="FFFFFF"/>
                </a:solidFill>
                <a:latin typeface="Arial" pitchFamily="34" charset="0"/>
                <a:ea typeface="ヒラギノ角ゴ ProN W3"/>
                <a:cs typeface="ヒラギノ角ゴ ProN W3"/>
                <a:sym typeface="Arial" pitchFamily="34" charset="0"/>
              </a:defRPr>
            </a:lvl8pPr>
            <a:lvl9pPr marL="3996720" indent="-235101" defTabSz="933875" eaLnBrk="0" fontAlgn="base" hangingPunct="0">
              <a:spcBef>
                <a:spcPct val="0"/>
              </a:spcBef>
              <a:spcAft>
                <a:spcPct val="0"/>
              </a:spcAft>
              <a:defRPr sz="2500">
                <a:solidFill>
                  <a:srgbClr val="FFFFFF"/>
                </a:solidFill>
                <a:latin typeface="Arial" pitchFamily="34" charset="0"/>
                <a:ea typeface="ヒラギノ角ゴ ProN W3"/>
                <a:cs typeface="ヒラギノ角ゴ ProN W3"/>
                <a:sym typeface="Arial" pitchFamily="34" charset="0"/>
              </a:defRPr>
            </a:lvl9pPr>
          </a:lstStyle>
          <a:p>
            <a:pPr eaLnBrk="1" hangingPunct="1"/>
            <a:fld id="{03E34016-AE9D-4961-9D82-D2F1E4FAF71A}" type="slidenum">
              <a:rPr lang="en-US" sz="1000">
                <a:solidFill>
                  <a:srgbClr val="000000"/>
                </a:solidFill>
                <a:latin typeface="Arial Narrow" pitchFamily="34" charset="0"/>
                <a:cs typeface="Arial" pitchFamily="34" charset="0"/>
              </a:rPr>
              <a:pPr eaLnBrk="1" hangingPunct="1"/>
              <a:t>38</a:t>
            </a:fld>
            <a:endParaRPr lang="en-US" sz="1000">
              <a:solidFill>
                <a:srgbClr val="000000"/>
              </a:solidFill>
              <a:latin typeface="Arial Narrow" pitchFamily="34" charset="0"/>
              <a:cs typeface="Arial" pitchFamily="34" charset="0"/>
            </a:endParaRPr>
          </a:p>
        </p:txBody>
      </p:sp>
      <p:sp>
        <p:nvSpPr>
          <p:cNvPr id="62467" name="Rectangle 2"/>
          <p:cNvSpPr>
            <a:spLocks noGrp="1" noRot="1" noChangeAspect="1" noChangeArrowheads="1" noTextEdit="1"/>
          </p:cNvSpPr>
          <p:nvPr>
            <p:ph type="sldImg"/>
          </p:nvPr>
        </p:nvSpPr>
        <p:spPr>
          <a:xfrm>
            <a:off x="1200150" y="703263"/>
            <a:ext cx="4686300" cy="3514725"/>
          </a:xfrm>
          <a:ln/>
        </p:spPr>
      </p:sp>
      <p:sp>
        <p:nvSpPr>
          <p:cNvPr id="72708"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z="900" b="1" u="sng" dirty="0"/>
              <a:t>Key Point</a:t>
            </a:r>
          </a:p>
          <a:p>
            <a:pPr marL="116428" lvl="1" indent="-116428">
              <a:defRPr/>
            </a:pPr>
            <a:r>
              <a:rPr lang="en-US" sz="900" dirty="0"/>
              <a:t>Studies have shown a decreased rate of liver complications in patients who achieved SVR with pegylated interferon alpha and ribavirin.</a:t>
            </a:r>
            <a:br>
              <a:rPr lang="en-US" sz="900" dirty="0"/>
            </a:br>
            <a:endParaRPr lang="en-US" sz="900" dirty="0"/>
          </a:p>
          <a:p>
            <a:pPr marL="0" lvl="1">
              <a:defRPr/>
            </a:pPr>
            <a:r>
              <a:rPr lang="en-US" sz="900" b="1" u="sng" dirty="0"/>
              <a:t>Notes</a:t>
            </a:r>
          </a:p>
          <a:p>
            <a:pPr marL="116428" lvl="1" indent="-116428">
              <a:defRPr/>
            </a:pPr>
            <a:r>
              <a:rPr lang="en-US" altLang="ja-JP" sz="900" dirty="0"/>
              <a:t>The Hepatitis C Antiviral Long-Term Treatment Against Cirrhosis (HALT-C) trial was a multicenter study of 1145 subjects with advanced chronic HCV who were nonresponders to previous interferon-based treatment.</a:t>
            </a:r>
          </a:p>
          <a:p>
            <a:pPr marL="116428" lvl="1" indent="-116428">
              <a:defRPr/>
            </a:pPr>
            <a:r>
              <a:rPr lang="en-US" sz="900" dirty="0"/>
              <a:t>Although SVR rates in patients with advanced hepatic fibrosis were reduced, r</a:t>
            </a:r>
            <a:r>
              <a:rPr lang="en-US" altLang="ja-JP" sz="900" dirty="0"/>
              <a:t>ates of HCV-associated complications were significantly lower in subjects achieving SVR with pegylated interferon alpha and ribavirin  (n=140) compared with nonresponders (n=309):</a:t>
            </a:r>
          </a:p>
          <a:p>
            <a:pPr lvl="2" indent="-116428">
              <a:tabLst>
                <a:tab pos="232859" algn="l"/>
              </a:tabLst>
              <a:defRPr/>
            </a:pPr>
            <a:r>
              <a:rPr lang="en-US" altLang="ja-JP" sz="900" dirty="0"/>
              <a:t>Decompensated liver disease: 1.4% vs 13.9%</a:t>
            </a:r>
          </a:p>
          <a:p>
            <a:pPr lvl="2" indent="-116428">
              <a:tabLst>
                <a:tab pos="232859" algn="l"/>
              </a:tabLst>
              <a:defRPr/>
            </a:pPr>
            <a:r>
              <a:rPr lang="en-US" altLang="ja-JP" sz="900" dirty="0"/>
              <a:t>Liver transplantation: 0.7% vs 11.0%</a:t>
            </a:r>
          </a:p>
          <a:p>
            <a:pPr lvl="2" indent="-116428">
              <a:tabLst>
                <a:tab pos="232859" algn="l"/>
              </a:tabLst>
              <a:defRPr/>
            </a:pPr>
            <a:r>
              <a:rPr lang="en-US" altLang="ja-JP" sz="900" dirty="0"/>
              <a:t>HCC: 1.4% vs 9.1%</a:t>
            </a:r>
          </a:p>
          <a:p>
            <a:pPr lvl="2" indent="-116428">
              <a:tabLst>
                <a:tab pos="232859" algn="l"/>
              </a:tabLst>
              <a:defRPr/>
            </a:pPr>
            <a:r>
              <a:rPr lang="en-US" altLang="ja-JP" sz="900" dirty="0"/>
              <a:t>Liver-related death: 0.7% vs 6.8%</a:t>
            </a:r>
          </a:p>
          <a:p>
            <a:pPr marL="116428" indent="-116428">
              <a:buFont typeface="Arial" pitchFamily="34" charset="0"/>
              <a:buChar char="•"/>
              <a:defRPr/>
            </a:pPr>
            <a:r>
              <a:rPr lang="en-US" sz="900" dirty="0"/>
              <a:t>Because SVR does not eliminate the risk of complications, continued post-treatment monitoring is necessary in these patients.</a:t>
            </a:r>
          </a:p>
          <a:p>
            <a:pPr>
              <a:defRPr/>
            </a:pPr>
            <a:r>
              <a:rPr lang="en-US" sz="900" b="1" u="sng" dirty="0"/>
              <a:t>Reference</a:t>
            </a:r>
          </a:p>
          <a:p>
            <a:pPr marL="118362">
              <a:defRPr/>
            </a:pPr>
            <a:r>
              <a:rPr lang="en-US" sz="900" dirty="0"/>
              <a:t>Morgan TR, Ghany MG, Kim HY, et al. Outcome of sustained virological responders with histologically advanced chronic hepatitis C. </a:t>
            </a:r>
            <a:r>
              <a:rPr lang="en-US" sz="900" i="1" dirty="0"/>
              <a:t>Hepatology.</a:t>
            </a:r>
            <a:r>
              <a:rPr lang="en-US" sz="900" dirty="0"/>
              <a:t> 2010;52(3):833-844.</a:t>
            </a:r>
          </a:p>
          <a:p>
            <a:pPr>
              <a:defRPr/>
            </a:pPr>
            <a:endParaRPr lang="en-US" sz="900" dirty="0"/>
          </a:p>
        </p:txBody>
      </p:sp>
      <p:sp>
        <p:nvSpPr>
          <p:cNvPr id="74757" name="Rectangle 7"/>
          <p:cNvSpPr>
            <a:spLocks noChangeArrowheads="1"/>
          </p:cNvSpPr>
          <p:nvPr/>
        </p:nvSpPr>
        <p:spPr bwMode="auto">
          <a:xfrm>
            <a:off x="-63976" y="1658105"/>
            <a:ext cx="1061350" cy="165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42" tIns="46572" rIns="93142" bIns="46572">
            <a:spAutoFit/>
          </a:bodyPr>
          <a:lstStyle/>
          <a:p>
            <a:pPr fontAlgn="base">
              <a:spcBef>
                <a:spcPct val="0"/>
              </a:spcBef>
              <a:spcAft>
                <a:spcPct val="0"/>
              </a:spcAft>
              <a:defRPr/>
            </a:pPr>
            <a:r>
              <a:rPr lang="en-US" sz="1000" b="1" u="sng">
                <a:solidFill>
                  <a:prstClr val="black"/>
                </a:solidFill>
                <a:latin typeface="Arial Narrow" pitchFamily="34" charset="0"/>
                <a:sym typeface="Arial" pitchFamily="34" charset="0"/>
              </a:rPr>
              <a:t>Figure </a:t>
            </a:r>
          </a:p>
          <a:p>
            <a:pPr fontAlgn="base">
              <a:spcBef>
                <a:spcPct val="0"/>
              </a:spcBef>
              <a:spcAft>
                <a:spcPct val="0"/>
              </a:spcAft>
              <a:defRPr/>
            </a:pPr>
            <a:r>
              <a:rPr lang="en-US" sz="1000">
                <a:solidFill>
                  <a:prstClr val="black"/>
                </a:solidFill>
                <a:latin typeface="Arial Narrow" pitchFamily="34" charset="0"/>
                <a:sym typeface="Arial" pitchFamily="34" charset="0"/>
              </a:rPr>
              <a:t>Morgan TR. Hepatology. 2010; 7, Table 3</a:t>
            </a:r>
          </a:p>
          <a:p>
            <a:pPr fontAlgn="base">
              <a:spcBef>
                <a:spcPct val="0"/>
              </a:spcBef>
              <a:spcAft>
                <a:spcPct val="0"/>
              </a:spcAft>
              <a:defRPr/>
            </a:pPr>
            <a:endParaRPr lang="en-US" sz="1000">
              <a:solidFill>
                <a:prstClr val="black"/>
              </a:solidFill>
              <a:latin typeface="Arial Narrow" pitchFamily="34" charset="0"/>
              <a:sym typeface="Arial" pitchFamily="34" charset="0"/>
            </a:endParaRPr>
          </a:p>
          <a:p>
            <a:pPr fontAlgn="base">
              <a:spcBef>
                <a:spcPct val="0"/>
              </a:spcBef>
              <a:spcAft>
                <a:spcPct val="0"/>
              </a:spcAft>
              <a:defRPr/>
            </a:pPr>
            <a:r>
              <a:rPr lang="en-US" sz="1000" b="1" u="sng">
                <a:solidFill>
                  <a:prstClr val="black"/>
                </a:solidFill>
                <a:latin typeface="Arial Narrow" pitchFamily="34" charset="0"/>
                <a:sym typeface="Arial" pitchFamily="34" charset="0"/>
              </a:rPr>
              <a:t>Bullets</a:t>
            </a:r>
          </a:p>
          <a:p>
            <a:pPr fontAlgn="base">
              <a:spcBef>
                <a:spcPct val="0"/>
              </a:spcBef>
              <a:spcAft>
                <a:spcPct val="0"/>
              </a:spcAft>
              <a:defRPr/>
            </a:pPr>
            <a:r>
              <a:rPr lang="en-US" sz="1000">
                <a:solidFill>
                  <a:prstClr val="black"/>
                </a:solidFill>
                <a:latin typeface="Arial Narrow" pitchFamily="34" charset="0"/>
                <a:sym typeface="Arial" pitchFamily="34" charset="0"/>
              </a:rPr>
              <a:t>Morgan TR. Hepatology. 2010;52:2,A,2; </a:t>
            </a:r>
            <a:br>
              <a:rPr lang="en-US" sz="1000">
                <a:solidFill>
                  <a:prstClr val="black"/>
                </a:solidFill>
                <a:latin typeface="Arial Narrow" pitchFamily="34" charset="0"/>
                <a:sym typeface="Arial" pitchFamily="34" charset="0"/>
              </a:rPr>
            </a:br>
            <a:r>
              <a:rPr lang="en-US" sz="1000">
                <a:solidFill>
                  <a:prstClr val="black"/>
                </a:solidFill>
                <a:latin typeface="Arial Narrow" pitchFamily="34" charset="0"/>
                <a:sym typeface="Arial" pitchFamily="34" charset="0"/>
              </a:rPr>
              <a:t>7,Table 3</a:t>
            </a:r>
          </a:p>
        </p:txBody>
      </p:sp>
      <p:sp>
        <p:nvSpPr>
          <p:cNvPr id="74758" name="Rectangle 8"/>
          <p:cNvSpPr>
            <a:spLocks noChangeArrowheads="1"/>
          </p:cNvSpPr>
          <p:nvPr/>
        </p:nvSpPr>
        <p:spPr bwMode="auto">
          <a:xfrm>
            <a:off x="-63975" y="4645621"/>
            <a:ext cx="1259841" cy="228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42" tIns="46572" rIns="93142" bIns="46572">
            <a:spAutoFit/>
          </a:bodyPr>
          <a:lstStyle/>
          <a:p>
            <a:pPr fontAlgn="base">
              <a:spcBef>
                <a:spcPct val="0"/>
              </a:spcBef>
              <a:spcAft>
                <a:spcPct val="0"/>
              </a:spcAft>
              <a:defRPr/>
            </a:pPr>
            <a:r>
              <a:rPr lang="en-US" sz="1000" b="1" u="sng">
                <a:solidFill>
                  <a:prstClr val="black"/>
                </a:solidFill>
                <a:latin typeface="Arial Narrow" pitchFamily="34" charset="0"/>
                <a:sym typeface="Arial" pitchFamily="34" charset="0"/>
              </a:rPr>
              <a:t>Key Point</a:t>
            </a:r>
          </a:p>
          <a:p>
            <a:pPr fontAlgn="base">
              <a:spcBef>
                <a:spcPct val="0"/>
              </a:spcBef>
              <a:spcAft>
                <a:spcPct val="0"/>
              </a:spcAft>
              <a:defRPr/>
            </a:pPr>
            <a:r>
              <a:rPr lang="en-US" sz="1000">
                <a:solidFill>
                  <a:prstClr val="black"/>
                </a:solidFill>
                <a:latin typeface="Arial Narrow" pitchFamily="34" charset="0"/>
                <a:sym typeface="Arial" pitchFamily="34" charset="0"/>
              </a:rPr>
              <a:t>Morgan TR. Hepatology. 2010;7,Table 3</a:t>
            </a:r>
          </a:p>
          <a:p>
            <a:pPr fontAlgn="base">
              <a:spcBef>
                <a:spcPct val="0"/>
              </a:spcBef>
              <a:spcAft>
                <a:spcPct val="0"/>
              </a:spcAft>
              <a:defRPr/>
            </a:pPr>
            <a:endParaRPr lang="en-US" sz="1000">
              <a:solidFill>
                <a:prstClr val="black"/>
              </a:solidFill>
              <a:latin typeface="Arial Narrow" pitchFamily="34" charset="0"/>
              <a:sym typeface="Arial" pitchFamily="34" charset="0"/>
            </a:endParaRPr>
          </a:p>
          <a:p>
            <a:pPr fontAlgn="base">
              <a:spcBef>
                <a:spcPct val="0"/>
              </a:spcBef>
              <a:spcAft>
                <a:spcPct val="0"/>
              </a:spcAft>
              <a:defRPr/>
            </a:pPr>
            <a:r>
              <a:rPr lang="en-US" sz="1000" b="1" u="sng">
                <a:solidFill>
                  <a:prstClr val="black"/>
                </a:solidFill>
                <a:latin typeface="Arial Narrow" pitchFamily="34" charset="0"/>
                <a:sym typeface="Arial" pitchFamily="34" charset="0"/>
              </a:rPr>
              <a:t>Notes Bullet 1</a:t>
            </a:r>
          </a:p>
          <a:p>
            <a:pPr fontAlgn="base">
              <a:spcBef>
                <a:spcPct val="0"/>
              </a:spcBef>
              <a:spcAft>
                <a:spcPct val="0"/>
              </a:spcAft>
              <a:defRPr/>
            </a:pPr>
            <a:r>
              <a:rPr lang="en-US" sz="1000">
                <a:solidFill>
                  <a:prstClr val="black"/>
                </a:solidFill>
                <a:latin typeface="Arial Narrow" pitchFamily="34" charset="0"/>
                <a:sym typeface="Arial" pitchFamily="34" charset="0"/>
              </a:rPr>
              <a:t>Morgan TR. Hepatology. 2010;2,A,2</a:t>
            </a:r>
          </a:p>
          <a:p>
            <a:pPr fontAlgn="base">
              <a:spcBef>
                <a:spcPct val="0"/>
              </a:spcBef>
              <a:spcAft>
                <a:spcPct val="0"/>
              </a:spcAft>
              <a:defRPr/>
            </a:pPr>
            <a:endParaRPr lang="en-US" sz="1000">
              <a:solidFill>
                <a:prstClr val="black"/>
              </a:solidFill>
              <a:latin typeface="Arial Narrow" pitchFamily="34" charset="0"/>
              <a:sym typeface="Arial" pitchFamily="34" charset="0"/>
            </a:endParaRPr>
          </a:p>
          <a:p>
            <a:pPr fontAlgn="base">
              <a:spcBef>
                <a:spcPct val="0"/>
              </a:spcBef>
              <a:spcAft>
                <a:spcPct val="0"/>
              </a:spcAft>
              <a:defRPr/>
            </a:pPr>
            <a:r>
              <a:rPr lang="en-US" sz="1000" b="1" u="sng">
                <a:solidFill>
                  <a:prstClr val="black"/>
                </a:solidFill>
                <a:latin typeface="Arial Narrow" pitchFamily="34" charset="0"/>
                <a:sym typeface="Arial" pitchFamily="34" charset="0"/>
              </a:rPr>
              <a:t>Notes Bullet 2</a:t>
            </a:r>
          </a:p>
          <a:p>
            <a:pPr fontAlgn="base">
              <a:spcBef>
                <a:spcPct val="0"/>
              </a:spcBef>
              <a:spcAft>
                <a:spcPct val="0"/>
              </a:spcAft>
              <a:defRPr/>
            </a:pPr>
            <a:r>
              <a:rPr lang="en-US" sz="1000">
                <a:solidFill>
                  <a:prstClr val="black"/>
                </a:solidFill>
                <a:latin typeface="Arial Narrow" pitchFamily="34" charset="0"/>
                <a:sym typeface="Arial" pitchFamily="34" charset="0"/>
              </a:rPr>
              <a:t>Morgan TR. Hepatology. 2010; 7, Table 3</a:t>
            </a: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2714106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xfrm>
            <a:off x="1171575" y="149225"/>
            <a:ext cx="4743450" cy="3557588"/>
          </a:xfrm>
          <a:ln/>
        </p:spPr>
      </p:sp>
      <p:sp>
        <p:nvSpPr>
          <p:cNvPr id="3" name="Notes Placeholder 2"/>
          <p:cNvSpPr>
            <a:spLocks noGrp="1"/>
          </p:cNvSpPr>
          <p:nvPr>
            <p:ph type="body" idx="1"/>
          </p:nvPr>
        </p:nvSpPr>
        <p:spPr/>
        <p:txBody>
          <a:bodyPr/>
          <a:lstStyle/>
          <a:p>
            <a:pPr>
              <a:defRPr/>
            </a:pPr>
            <a:r>
              <a:rPr lang="en-US" b="1" dirty="0" smtClean="0"/>
              <a:t>Slide:  HCV Linkage-to-Care: Missed Opportunities in a Large Primary Care Setting (2005-2010)</a:t>
            </a:r>
          </a:p>
          <a:p>
            <a:pPr>
              <a:defRPr/>
            </a:pPr>
            <a:endParaRPr lang="en-US" dirty="0"/>
          </a:p>
          <a:p>
            <a:pPr>
              <a:defRPr/>
            </a:pPr>
            <a:endParaRPr lang="en-US" dirty="0">
              <a:solidFill>
                <a:srgbClr val="000000"/>
              </a:solidFill>
            </a:endParaRPr>
          </a:p>
          <a:p>
            <a:pPr>
              <a:defRPr/>
            </a:pPr>
            <a:endParaRPr lang="en-US" dirty="0">
              <a:solidFill>
                <a:srgbClr val="000000"/>
              </a:solidFill>
            </a:endParaRPr>
          </a:p>
          <a:p>
            <a:pPr>
              <a:defRPr/>
            </a:pPr>
            <a:endParaRPr lang="en-US" dirty="0">
              <a:solidFill>
                <a:srgbClr val="000000"/>
              </a:solidFill>
            </a:endParaRPr>
          </a:p>
          <a:p>
            <a:pPr>
              <a:defRPr/>
            </a:pPr>
            <a:r>
              <a:rPr lang="en-US" b="1" i="1" dirty="0">
                <a:solidFill>
                  <a:srgbClr val="000000"/>
                </a:solidFill>
              </a:rPr>
              <a:t>Reference</a:t>
            </a:r>
          </a:p>
          <a:p>
            <a:pPr marL="230726" indent="-230726">
              <a:buFontTx/>
              <a:buAutoNum type="arabicPeriod"/>
              <a:defRPr/>
            </a:pPr>
            <a:r>
              <a:rPr lang="de-DE" dirty="0" smtClean="0">
                <a:solidFill>
                  <a:srgbClr val="000000"/>
                </a:solidFill>
              </a:rPr>
              <a:t>Brown KA, Nerenz DR, Arkinson R, </a:t>
            </a:r>
            <a:r>
              <a:rPr lang="de-DE" dirty="0">
                <a:solidFill>
                  <a:srgbClr val="000000"/>
                </a:solidFill>
              </a:rPr>
              <a:t>et al. </a:t>
            </a:r>
            <a:r>
              <a:rPr lang="en-US" dirty="0">
                <a:solidFill>
                  <a:srgbClr val="000000"/>
                </a:solidFill>
              </a:rPr>
              <a:t>Barriers to cure for hepatitis C: Data from a large </a:t>
            </a:r>
            <a:r>
              <a:rPr lang="en-US" dirty="0" smtClean="0">
                <a:solidFill>
                  <a:srgbClr val="000000"/>
                </a:solidFill>
              </a:rPr>
              <a:t>integrated health system.</a:t>
            </a:r>
            <a:r>
              <a:rPr lang="de-DE" dirty="0" smtClean="0">
                <a:solidFill>
                  <a:srgbClr val="000000"/>
                </a:solidFill>
              </a:rPr>
              <a:t> </a:t>
            </a:r>
            <a:r>
              <a:rPr lang="de-DE" i="1" dirty="0">
                <a:solidFill>
                  <a:srgbClr val="000000"/>
                </a:solidFill>
              </a:rPr>
              <a:t>Hepatology</a:t>
            </a:r>
            <a:r>
              <a:rPr lang="de-DE" dirty="0">
                <a:solidFill>
                  <a:srgbClr val="000000"/>
                </a:solidFill>
              </a:rPr>
              <a:t>. 2013;58(suppl 1):</a:t>
            </a:r>
            <a:r>
              <a:rPr lang="de-DE" dirty="0" smtClean="0">
                <a:solidFill>
                  <a:srgbClr val="000000"/>
                </a:solidFill>
              </a:rPr>
              <a:t>1291A</a:t>
            </a:r>
            <a:r>
              <a:rPr lang="de-DE" dirty="0">
                <a:solidFill>
                  <a:srgbClr val="000000"/>
                </a:solidFill>
              </a:rPr>
              <a:t>. Abstract </a:t>
            </a:r>
            <a:r>
              <a:rPr lang="de-DE" dirty="0" smtClean="0">
                <a:solidFill>
                  <a:srgbClr val="000000"/>
                </a:solidFill>
              </a:rPr>
              <a:t>2240.</a:t>
            </a:r>
            <a:endParaRPr lang="en-US" dirty="0">
              <a:solidFill>
                <a:srgbClr val="000000"/>
              </a:solidFill>
            </a:endParaRPr>
          </a:p>
          <a:p>
            <a:pPr>
              <a:defRPr/>
            </a:pPr>
            <a:endParaRPr lang="en-US" dirty="0" smtClean="0"/>
          </a:p>
          <a:p>
            <a:pPr>
              <a:defRPr/>
            </a:pPr>
            <a:endParaRPr lang="en-US" dirty="0"/>
          </a:p>
        </p:txBody>
      </p:sp>
      <p:sp>
        <p:nvSpPr>
          <p:cNvPr id="4" name="Slide Number Placeholder 3"/>
          <p:cNvSpPr>
            <a:spLocks noGrp="1"/>
          </p:cNvSpPr>
          <p:nvPr>
            <p:ph type="sldNum" sz="quarter" idx="5"/>
          </p:nvPr>
        </p:nvSpPr>
        <p:spPr>
          <a:xfrm>
            <a:off x="3877945" y="9047162"/>
            <a:ext cx="3070860" cy="234315"/>
          </a:xfrm>
        </p:spPr>
        <p:txBody>
          <a:bodyPr/>
          <a:lstStyle/>
          <a:p>
            <a:pPr>
              <a:defRPr/>
            </a:pPr>
            <a:fld id="{A126C07F-197D-4C71-9C57-5BCA7895808A}" type="slidenum">
              <a:rPr lang="en-US" smtClean="0"/>
              <a:pPr>
                <a:defRPr/>
              </a:pPr>
              <a:t>39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529">
              <a:defRPr sz="2400" b="1">
                <a:solidFill>
                  <a:schemeClr val="tx1"/>
                </a:solidFill>
                <a:latin typeface="Times New Roman" charset="0"/>
                <a:ea typeface="ＭＳ Ｐゴシック" charset="0"/>
                <a:cs typeface="ＭＳ Ｐゴシック" charset="0"/>
              </a:defRPr>
            </a:lvl1pPr>
            <a:lvl2pPr marL="38284490" indent="-37823038" defTabSz="940529">
              <a:defRPr sz="2400" b="1">
                <a:solidFill>
                  <a:schemeClr val="tx1"/>
                </a:solidFill>
                <a:latin typeface="Times New Roman" charset="0"/>
                <a:ea typeface="ＭＳ Ｐゴシック" charset="0"/>
              </a:defRPr>
            </a:lvl2pPr>
            <a:lvl3pPr>
              <a:defRPr sz="2400" b="1">
                <a:solidFill>
                  <a:schemeClr val="tx1"/>
                </a:solidFill>
                <a:latin typeface="Times New Roman" charset="0"/>
                <a:ea typeface="ＭＳ Ｐゴシック" charset="0"/>
              </a:defRPr>
            </a:lvl3pPr>
            <a:lvl4pPr>
              <a:defRPr sz="2400" b="1">
                <a:solidFill>
                  <a:schemeClr val="tx1"/>
                </a:solidFill>
                <a:latin typeface="Times New Roman" charset="0"/>
                <a:ea typeface="ＭＳ Ｐゴシック" charset="0"/>
              </a:defRPr>
            </a:lvl4pPr>
            <a:lvl5pPr>
              <a:defRPr sz="2400" b="1">
                <a:solidFill>
                  <a:schemeClr val="tx1"/>
                </a:solidFill>
                <a:latin typeface="Times New Roman" charset="0"/>
                <a:ea typeface="ＭＳ Ｐゴシック" charset="0"/>
              </a:defRPr>
            </a:lvl5pPr>
            <a:lvl6pPr marL="461452" eaLnBrk="0" fontAlgn="base" hangingPunct="0">
              <a:spcBef>
                <a:spcPct val="0"/>
              </a:spcBef>
              <a:spcAft>
                <a:spcPct val="0"/>
              </a:spcAft>
              <a:defRPr sz="2400" b="1">
                <a:solidFill>
                  <a:schemeClr val="tx1"/>
                </a:solidFill>
                <a:latin typeface="Times New Roman" charset="0"/>
                <a:ea typeface="ＭＳ Ｐゴシック" charset="0"/>
              </a:defRPr>
            </a:lvl6pPr>
            <a:lvl7pPr marL="922904" eaLnBrk="0" fontAlgn="base" hangingPunct="0">
              <a:spcBef>
                <a:spcPct val="0"/>
              </a:spcBef>
              <a:spcAft>
                <a:spcPct val="0"/>
              </a:spcAft>
              <a:defRPr sz="2400" b="1">
                <a:solidFill>
                  <a:schemeClr val="tx1"/>
                </a:solidFill>
                <a:latin typeface="Times New Roman" charset="0"/>
                <a:ea typeface="ＭＳ Ｐゴシック" charset="0"/>
              </a:defRPr>
            </a:lvl7pPr>
            <a:lvl8pPr marL="1384356" eaLnBrk="0" fontAlgn="base" hangingPunct="0">
              <a:spcBef>
                <a:spcPct val="0"/>
              </a:spcBef>
              <a:spcAft>
                <a:spcPct val="0"/>
              </a:spcAft>
              <a:defRPr sz="2400" b="1">
                <a:solidFill>
                  <a:schemeClr val="tx1"/>
                </a:solidFill>
                <a:latin typeface="Times New Roman" charset="0"/>
                <a:ea typeface="ＭＳ Ｐゴシック" charset="0"/>
              </a:defRPr>
            </a:lvl8pPr>
            <a:lvl9pPr marL="1845808" eaLnBrk="0" fontAlgn="base" hangingPunct="0">
              <a:spcBef>
                <a:spcPct val="0"/>
              </a:spcBef>
              <a:spcAft>
                <a:spcPct val="0"/>
              </a:spcAft>
              <a:defRPr sz="2400" b="1">
                <a:solidFill>
                  <a:schemeClr val="tx1"/>
                </a:solidFill>
                <a:latin typeface="Times New Roman" charset="0"/>
                <a:ea typeface="ＭＳ Ｐゴシック" charset="0"/>
              </a:defRPr>
            </a:lvl9pPr>
          </a:lstStyle>
          <a:p>
            <a:fld id="{55E20151-10F8-F84A-8E32-8A6114726D6D}" type="slidenum">
              <a:rPr lang="en-US" sz="1200" b="0"/>
              <a:pPr/>
              <a:t>5</a:t>
            </a:fld>
            <a:endParaRPr lang="en-US" sz="1200" b="0"/>
          </a:p>
        </p:txBody>
      </p:sp>
      <p:sp>
        <p:nvSpPr>
          <p:cNvPr id="26627" name="Rectangle 2"/>
          <p:cNvSpPr>
            <a:spLocks noGrp="1" noRot="1" noChangeAspect="1" noChangeArrowheads="1" noTextEdit="1"/>
          </p:cNvSpPr>
          <p:nvPr>
            <p:ph type="sldImg"/>
          </p:nvPr>
        </p:nvSpPr>
        <p:spPr>
          <a:xfrm>
            <a:off x="1200150" y="703263"/>
            <a:ext cx="4686300" cy="3514725"/>
          </a:xfrm>
          <a:solidFill>
            <a:srgbClr val="FFFFFF"/>
          </a:solidFill>
          <a:ln/>
        </p:spPr>
      </p:sp>
      <p:sp>
        <p:nvSpPr>
          <p:cNvPr id="26628" name="Rectangle 3"/>
          <p:cNvSpPr>
            <a:spLocks noGrp="1" noChangeArrowheads="1"/>
          </p:cNvSpPr>
          <p:nvPr>
            <p:ph type="body" idx="1"/>
          </p:nvPr>
        </p:nvSpPr>
        <p:spPr>
          <a:xfrm>
            <a:off x="945202" y="4452626"/>
            <a:ext cx="5196198" cy="4217350"/>
          </a:xfrm>
          <a:solidFill>
            <a:srgbClr val="FFFFFF"/>
          </a:solidFill>
          <a:ln>
            <a:solidFill>
              <a:srgbClr val="000000"/>
            </a:solidFill>
          </a:ln>
          <a:extLst>
            <a:ext uri="{FAA26D3D-D897-4be2-8F04-BA451C77F1D7}">
              <ma14:placeholderFlag xmlns:ma14="http://schemas.microsoft.com/office/mac/drawingml/2011/main" val="1"/>
            </a:ext>
          </a:extLst>
        </p:spPr>
        <p:txBody>
          <a:bodyPr lIns="94044" tIns="47022" rIns="94044" bIns="47022"/>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4015099" y="8905250"/>
            <a:ext cx="3071502" cy="46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117" tIns="47059" rIns="94117" bIns="47059" anchor="b"/>
          <a:lstStyle>
            <a:lvl1pPr defTabSz="931863">
              <a:defRPr sz="2400" b="1">
                <a:solidFill>
                  <a:schemeClr val="tx1"/>
                </a:solidFill>
                <a:latin typeface="Times New Roman" charset="0"/>
                <a:ea typeface="ＭＳ Ｐゴシック" charset="0"/>
                <a:cs typeface="ＭＳ Ｐゴシック" charset="0"/>
              </a:defRPr>
            </a:lvl1pPr>
            <a:lvl2pPr marL="37931725" indent="-37474525" defTabSz="931863">
              <a:defRPr sz="2400" b="1">
                <a:solidFill>
                  <a:schemeClr val="tx1"/>
                </a:solidFill>
                <a:latin typeface="Times New Roman" charset="0"/>
                <a:ea typeface="ＭＳ Ｐゴシック" charset="0"/>
              </a:defRPr>
            </a:lvl2pPr>
            <a:lvl3pPr>
              <a:defRPr sz="2400" b="1">
                <a:solidFill>
                  <a:schemeClr val="tx1"/>
                </a:solidFill>
                <a:latin typeface="Times New Roman" charset="0"/>
                <a:ea typeface="ＭＳ Ｐゴシック" charset="0"/>
              </a:defRPr>
            </a:lvl3pPr>
            <a:lvl4pPr>
              <a:defRPr sz="2400" b="1">
                <a:solidFill>
                  <a:schemeClr val="tx1"/>
                </a:solidFill>
                <a:latin typeface="Times New Roman" charset="0"/>
                <a:ea typeface="ＭＳ Ｐゴシック" charset="0"/>
              </a:defRPr>
            </a:lvl4pPr>
            <a:lvl5pPr>
              <a:defRPr sz="2400" b="1">
                <a:solidFill>
                  <a:schemeClr val="tx1"/>
                </a:solidFill>
                <a:latin typeface="Times New Roman" charset="0"/>
                <a:ea typeface="ＭＳ Ｐゴシック" charset="0"/>
              </a:defRPr>
            </a:lvl5pPr>
            <a:lvl6pPr marL="457200" eaLnBrk="0" fontAlgn="base" hangingPunct="0">
              <a:spcBef>
                <a:spcPct val="0"/>
              </a:spcBef>
              <a:spcAft>
                <a:spcPct val="0"/>
              </a:spcAft>
              <a:defRPr sz="2400" b="1">
                <a:solidFill>
                  <a:schemeClr val="tx1"/>
                </a:solidFill>
                <a:latin typeface="Times New Roman" charset="0"/>
                <a:ea typeface="ＭＳ Ｐゴシック" charset="0"/>
              </a:defRPr>
            </a:lvl6pPr>
            <a:lvl7pPr marL="914400" eaLnBrk="0" fontAlgn="base" hangingPunct="0">
              <a:spcBef>
                <a:spcPct val="0"/>
              </a:spcBef>
              <a:spcAft>
                <a:spcPct val="0"/>
              </a:spcAft>
              <a:defRPr sz="2400" b="1">
                <a:solidFill>
                  <a:schemeClr val="tx1"/>
                </a:solidFill>
                <a:latin typeface="Times New Roman" charset="0"/>
                <a:ea typeface="ＭＳ Ｐゴシック" charset="0"/>
              </a:defRPr>
            </a:lvl7pPr>
            <a:lvl8pPr marL="1371600" eaLnBrk="0" fontAlgn="base" hangingPunct="0">
              <a:spcBef>
                <a:spcPct val="0"/>
              </a:spcBef>
              <a:spcAft>
                <a:spcPct val="0"/>
              </a:spcAft>
              <a:defRPr sz="2400" b="1">
                <a:solidFill>
                  <a:schemeClr val="tx1"/>
                </a:solidFill>
                <a:latin typeface="Times New Roman" charset="0"/>
                <a:ea typeface="ＭＳ Ｐゴシック" charset="0"/>
              </a:defRPr>
            </a:lvl8pPr>
            <a:lvl9pPr marL="1828800" eaLnBrk="0" fontAlgn="base" hangingPunct="0">
              <a:spcBef>
                <a:spcPct val="0"/>
              </a:spcBef>
              <a:spcAft>
                <a:spcPct val="0"/>
              </a:spcAft>
              <a:defRPr sz="2400" b="1">
                <a:solidFill>
                  <a:schemeClr val="tx1"/>
                </a:solidFill>
                <a:latin typeface="Times New Roman" charset="0"/>
                <a:ea typeface="ＭＳ Ｐゴシック" charset="0"/>
              </a:defRPr>
            </a:lvl9pPr>
          </a:lstStyle>
          <a:p>
            <a:pPr algn="r"/>
            <a:fld id="{DD935675-C01D-0149-B41B-412216178DFC}" type="slidenum">
              <a:rPr lang="en-US" sz="1200" b="0"/>
              <a:pPr algn="r"/>
              <a:t>6</a:t>
            </a:fld>
            <a:endParaRPr lang="en-US" sz="1200" b="0"/>
          </a:p>
        </p:txBody>
      </p:sp>
      <p:sp>
        <p:nvSpPr>
          <p:cNvPr id="30723" name="Rectangle 2"/>
          <p:cNvSpPr>
            <a:spLocks noGrp="1" noRot="1" noChangeAspect="1" noChangeArrowheads="1" noTextEdit="1"/>
          </p:cNvSpPr>
          <p:nvPr>
            <p:ph type="sldImg"/>
          </p:nvPr>
        </p:nvSpPr>
        <p:spPr>
          <a:xfrm>
            <a:off x="1200150" y="703263"/>
            <a:ext cx="4686300" cy="3514725"/>
          </a:xfrm>
          <a:solidFill>
            <a:srgbClr val="FFFFFF"/>
          </a:solidFill>
          <a:ln/>
        </p:spPr>
      </p:sp>
      <p:sp>
        <p:nvSpPr>
          <p:cNvPr id="30724" name="Rectangle 3"/>
          <p:cNvSpPr>
            <a:spLocks noGrp="1" noChangeArrowheads="1"/>
          </p:cNvSpPr>
          <p:nvPr>
            <p:ph type="body" idx="1"/>
          </p:nvPr>
        </p:nvSpPr>
        <p:spPr>
          <a:xfrm>
            <a:off x="945202" y="4452626"/>
            <a:ext cx="5196198" cy="4217350"/>
          </a:xfrm>
          <a:noFill/>
          <a:ln>
            <a:solidFill>
              <a:srgbClr val="000000"/>
            </a:solidFill>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p:spPr>
        <p:txBody>
          <a:bodyPr/>
          <a:lstStyle/>
          <a:p>
            <a:pPr eaLnBrk="1" hangingPunct="1">
              <a:spcBef>
                <a:spcPct val="0"/>
              </a:spcBef>
              <a:buFontTx/>
              <a:buChar char="•"/>
            </a:pPr>
            <a:r>
              <a:rPr lang="en-GB" dirty="0" smtClean="0">
                <a:latin typeface="Calibri" pitchFamily="34" charset="0"/>
              </a:rPr>
              <a:t> HCV enters the host cell </a:t>
            </a:r>
            <a:r>
              <a:rPr lang="en-US" dirty="0" smtClean="0">
                <a:latin typeface="Times New Roman" pitchFamily="18" charset="0"/>
                <a:cs typeface="Times New Roman" pitchFamily="18" charset="0"/>
              </a:rPr>
              <a:t>cytoplasm via a fusion process between viral and cellular membranes.</a:t>
            </a:r>
          </a:p>
          <a:p>
            <a:pPr eaLnBrk="1" hangingPunct="1">
              <a:spcBef>
                <a:spcPct val="0"/>
              </a:spcBef>
              <a:buFontTx/>
              <a:buChar char="•"/>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Uncoating</a:t>
            </a:r>
            <a:r>
              <a:rPr lang="en-US" dirty="0" smtClean="0">
                <a:latin typeface="Times New Roman" pitchFamily="18" charset="0"/>
                <a:cs typeface="Times New Roman" pitchFamily="18" charset="0"/>
              </a:rPr>
              <a:t> of the virus releases positive-strand viral RNA into the host cell cytoplasm. This RNA is then used to </a:t>
            </a:r>
            <a:r>
              <a:rPr lang="en-US" dirty="0" err="1" smtClean="0">
                <a:latin typeface="Times New Roman" pitchFamily="18" charset="0"/>
                <a:cs typeface="Times New Roman" pitchFamily="18" charset="0"/>
              </a:rPr>
              <a:t>synthesise</a:t>
            </a:r>
            <a:r>
              <a:rPr lang="en-US" dirty="0" smtClean="0">
                <a:latin typeface="Times New Roman" pitchFamily="18" charset="0"/>
                <a:cs typeface="Times New Roman" pitchFamily="18" charset="0"/>
              </a:rPr>
              <a:t> a viral </a:t>
            </a:r>
            <a:r>
              <a:rPr lang="en-US" dirty="0" err="1" smtClean="0">
                <a:latin typeface="Times New Roman" pitchFamily="18" charset="0"/>
                <a:cs typeface="Times New Roman" pitchFamily="18" charset="0"/>
              </a:rPr>
              <a:t>polyprotein</a:t>
            </a:r>
            <a:r>
              <a:rPr lang="en-US" dirty="0" smtClean="0">
                <a:latin typeface="Times New Roman" pitchFamily="18" charset="0"/>
                <a:cs typeface="Times New Roman" pitchFamily="18" charset="0"/>
              </a:rPr>
              <a:t>, using host cell ribosomes and translational cofactors.</a:t>
            </a:r>
          </a:p>
          <a:p>
            <a:pPr eaLnBrk="1" hangingPunct="1">
              <a:spcBef>
                <a:spcPct val="0"/>
              </a:spcBef>
              <a:buFontTx/>
              <a:buChar char="•"/>
            </a:pPr>
            <a:r>
              <a:rPr lang="en-US" dirty="0" smtClean="0">
                <a:latin typeface="Times New Roman" pitchFamily="18" charset="0"/>
                <a:cs typeface="Times New Roman" pitchFamily="18" charset="0"/>
              </a:rPr>
              <a:t> The viral </a:t>
            </a:r>
            <a:r>
              <a:rPr lang="en-US" dirty="0" err="1" smtClean="0">
                <a:latin typeface="Times New Roman" pitchFamily="18" charset="0"/>
                <a:cs typeface="Times New Roman" pitchFamily="18" charset="0"/>
              </a:rPr>
              <a:t>polyprotein</a:t>
            </a:r>
            <a:r>
              <a:rPr lang="en-US" dirty="0" smtClean="0">
                <a:latin typeface="Times New Roman" pitchFamily="18" charset="0"/>
                <a:cs typeface="Times New Roman" pitchFamily="18" charset="0"/>
              </a:rPr>
              <a:t> is cleaved by host proteases and viral proteases into structural and nonstructural (NS) proteins. </a:t>
            </a:r>
          </a:p>
          <a:p>
            <a:pPr eaLnBrk="1" hangingPunct="1">
              <a:spcBef>
                <a:spcPct val="0"/>
              </a:spcBef>
              <a:buFontTx/>
              <a:buChar char="•"/>
            </a:pPr>
            <a:r>
              <a:rPr lang="en-US" dirty="0" smtClean="0">
                <a:latin typeface="Times New Roman" pitchFamily="18" charset="0"/>
                <a:cs typeface="Times New Roman" pitchFamily="18" charset="0"/>
              </a:rPr>
              <a:t> The NS proteins form the viral replication complex, which uses viral RNA as a template to synthesize new viral mRNA</a:t>
            </a:r>
          </a:p>
          <a:p>
            <a:pPr eaLnBrk="1" hangingPunct="1">
              <a:spcBef>
                <a:spcPct val="0"/>
              </a:spcBef>
              <a:buFontTx/>
              <a:buChar char="•"/>
            </a:pPr>
            <a:r>
              <a:rPr lang="en-US" dirty="0" smtClean="0">
                <a:latin typeface="Times New Roman" pitchFamily="18" charset="0"/>
                <a:cs typeface="Times New Roman" pitchFamily="18" charset="0"/>
              </a:rPr>
              <a:t> The new viral RNA is packaged to form new </a:t>
            </a:r>
            <a:r>
              <a:rPr lang="en-US" dirty="0" err="1" smtClean="0">
                <a:latin typeface="Times New Roman" pitchFamily="18" charset="0"/>
                <a:cs typeface="Times New Roman" pitchFamily="18" charset="0"/>
              </a:rPr>
              <a:t>virions</a:t>
            </a:r>
            <a:r>
              <a:rPr lang="en-US" dirty="0" smtClean="0">
                <a:latin typeface="Times New Roman" pitchFamily="18" charset="0"/>
                <a:cs typeface="Times New Roman" pitchFamily="18" charset="0"/>
              </a:rPr>
              <a:t> in the endoplasmic reticulum </a:t>
            </a:r>
          </a:p>
          <a:p>
            <a:pPr eaLnBrk="1" hangingPunct="1">
              <a:spcBef>
                <a:spcPct val="0"/>
              </a:spcBef>
              <a:buFontTx/>
              <a:buChar char="•"/>
            </a:pPr>
            <a:r>
              <a:rPr lang="en-US" dirty="0" smtClean="0">
                <a:latin typeface="Times New Roman" pitchFamily="18" charset="0"/>
                <a:cs typeface="Times New Roman" pitchFamily="18" charset="0"/>
              </a:rPr>
              <a:t> The virus matures in the Golgi apparatus and is released by exocytosis as new </a:t>
            </a:r>
            <a:r>
              <a:rPr lang="en-US" dirty="0" err="1" smtClean="0">
                <a:latin typeface="Times New Roman" pitchFamily="18" charset="0"/>
                <a:cs typeface="Times New Roman" pitchFamily="18" charset="0"/>
              </a:rPr>
              <a:t>virions</a:t>
            </a:r>
            <a:endParaRPr lang="en-US" dirty="0" smtClean="0">
              <a:latin typeface="Times New Roman" pitchFamily="18" charset="0"/>
              <a:cs typeface="Times New Roman" pitchFamily="18" charset="0"/>
            </a:endParaRPr>
          </a:p>
          <a:p>
            <a:pPr eaLnBrk="1" hangingPunct="1">
              <a:spcBef>
                <a:spcPct val="0"/>
              </a:spcBef>
            </a:pPr>
            <a:endParaRPr lang="en-US" dirty="0" smtClean="0">
              <a:latin typeface="Times New Roman" pitchFamily="18" charset="0"/>
              <a:cs typeface="Times New Roman" pitchFamily="18" charset="0"/>
            </a:endParaRPr>
          </a:p>
          <a:p>
            <a:pPr eaLnBrk="1" hangingPunct="1">
              <a:spcBef>
                <a:spcPct val="0"/>
              </a:spcBef>
            </a:pPr>
            <a:r>
              <a:rPr lang="en-US" b="1" dirty="0" smtClean="0">
                <a:solidFill>
                  <a:srgbClr val="C00000"/>
                </a:solidFill>
                <a:latin typeface="Times New Roman" pitchFamily="18" charset="0"/>
                <a:cs typeface="Times New Roman" pitchFamily="18" charset="0"/>
              </a:rPr>
              <a:t>[Note to client: we will highlight an overview of the lifecycle of the virus (as above) using </a:t>
            </a:r>
            <a:r>
              <a:rPr lang="en-US" b="1" dirty="0" err="1" smtClean="0">
                <a:solidFill>
                  <a:srgbClr val="C00000"/>
                </a:solidFill>
                <a:latin typeface="Times New Roman" pitchFamily="18" charset="0"/>
                <a:cs typeface="Times New Roman" pitchFamily="18" charset="0"/>
              </a:rPr>
              <a:t>colours</a:t>
            </a:r>
            <a:r>
              <a:rPr lang="en-US" b="1" dirty="0" smtClean="0">
                <a:solidFill>
                  <a:srgbClr val="C00000"/>
                </a:solidFill>
                <a:latin typeface="Times New Roman" pitchFamily="18" charset="0"/>
                <a:cs typeface="Times New Roman" pitchFamily="18" charset="0"/>
              </a:rPr>
              <a:t> to differentiate host/viral proteins and cofactors. Using animation, </a:t>
            </a:r>
            <a:r>
              <a:rPr lang="en-US" b="1" dirty="0" err="1" smtClean="0">
                <a:solidFill>
                  <a:srgbClr val="C00000"/>
                </a:solidFill>
                <a:latin typeface="Times New Roman" pitchFamily="18" charset="0"/>
                <a:cs typeface="Times New Roman" pitchFamily="18" charset="0"/>
              </a:rPr>
              <a:t>colours</a:t>
            </a:r>
            <a:r>
              <a:rPr lang="en-US" b="1" dirty="0" smtClean="0">
                <a:solidFill>
                  <a:srgbClr val="C00000"/>
                </a:solidFill>
                <a:latin typeface="Times New Roman" pitchFamily="18" charset="0"/>
                <a:cs typeface="Times New Roman" pitchFamily="18" charset="0"/>
              </a:rPr>
              <a:t>, and lighting techniques (to be </a:t>
            </a:r>
            <a:r>
              <a:rPr lang="en-US" b="1" dirty="0" err="1" smtClean="0">
                <a:solidFill>
                  <a:srgbClr val="C00000"/>
                </a:solidFill>
                <a:latin typeface="Times New Roman" pitchFamily="18" charset="0"/>
                <a:cs typeface="Times New Roman" pitchFamily="18" charset="0"/>
              </a:rPr>
              <a:t>artworked</a:t>
            </a:r>
            <a:r>
              <a:rPr lang="en-US" b="1" dirty="0" smtClean="0">
                <a:solidFill>
                  <a:srgbClr val="C00000"/>
                </a:solidFill>
                <a:latin typeface="Times New Roman" pitchFamily="18" charset="0"/>
                <a:cs typeface="Times New Roman" pitchFamily="18" charset="0"/>
              </a:rPr>
              <a:t> in New Year), the different </a:t>
            </a:r>
            <a:r>
              <a:rPr lang="en-US" b="1" dirty="0" err="1" smtClean="0">
                <a:solidFill>
                  <a:srgbClr val="C00000"/>
                </a:solidFill>
                <a:latin typeface="Times New Roman" pitchFamily="18" charset="0"/>
                <a:cs typeface="Times New Roman" pitchFamily="18" charset="0"/>
              </a:rPr>
              <a:t>MoAs</a:t>
            </a:r>
            <a:r>
              <a:rPr lang="en-US" b="1" dirty="0" smtClean="0">
                <a:solidFill>
                  <a:srgbClr val="C00000"/>
                </a:solidFill>
                <a:latin typeface="Times New Roman" pitchFamily="18" charset="0"/>
                <a:cs typeface="Times New Roman" pitchFamily="18" charset="0"/>
              </a:rPr>
              <a:t> of HCV therapies will be highlighted at the different stages of the life cycle, with emphasis on the difference between host and viral targets]</a:t>
            </a:r>
          </a:p>
          <a:p>
            <a:pPr eaLnBrk="1" hangingPunct="1">
              <a:spcBef>
                <a:spcPct val="0"/>
              </a:spcBef>
            </a:pPr>
            <a:endParaRPr lang="en-GB" b="1" dirty="0" smtClean="0">
              <a:solidFill>
                <a:srgbClr val="C00000"/>
              </a:solidFill>
              <a:latin typeface="Calibri" pitchFamily="34" charset="0"/>
            </a:endParaRPr>
          </a:p>
        </p:txBody>
      </p:sp>
      <p:sp>
        <p:nvSpPr>
          <p:cNvPr id="129028" name="Slide Number Placeholder 3"/>
          <p:cNvSpPr>
            <a:spLocks noGrp="1"/>
          </p:cNvSpPr>
          <p:nvPr>
            <p:ph type="sldNum" sz="quarter" idx="5"/>
          </p:nvPr>
        </p:nvSpPr>
        <p:spPr>
          <a:noFill/>
        </p:spPr>
        <p:txBody>
          <a:bodyPr/>
          <a:lstStyle/>
          <a:p>
            <a:fld id="{95470C1A-E3BA-4A4C-ADDC-1C97F4EE4F30}" type="slidenum">
              <a:rPr lang="en-GB" smtClean="0">
                <a:latin typeface="Calibri" pitchFamily="34" charset="0"/>
                <a:ea typeface="MS PGothic" pitchFamily="34" charset="-128"/>
              </a:rPr>
              <a:pPr/>
              <a:t>7</a:t>
            </a:fld>
            <a:endParaRPr lang="en-GB" smtClean="0">
              <a:latin typeface="Calibri" pitchFamily="34" charset="0"/>
              <a:ea typeface="MS PGothic"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2" name="Rectangle 6"/>
          <p:cNvSpPr>
            <a:spLocks noGrp="1" noChangeArrowheads="1"/>
          </p:cNvSpPr>
          <p:nvPr>
            <p:ph type="sldNum"/>
          </p:nvPr>
        </p:nvSpPr>
        <p:spPr>
          <a:ln/>
        </p:spPr>
        <p:txBody>
          <a:bodyPr/>
          <a:lstStyle/>
          <a:p>
            <a:fld id="{7A2395B0-B26C-4D79-A829-37ED11AE8E9B}" type="slidenum">
              <a:rPr lang="en-US" altLang="en-US"/>
              <a:pPr/>
              <a:t>10</a:t>
            </a:fld>
            <a:endParaRPr lang="en-US" altLang="en-US"/>
          </a:p>
        </p:txBody>
      </p:sp>
      <p:sp>
        <p:nvSpPr>
          <p:cNvPr id="361473" name="Text Box 1"/>
          <p:cNvSpPr txBox="1">
            <a:spLocks noChangeArrowheads="1"/>
          </p:cNvSpPr>
          <p:nvPr/>
        </p:nvSpPr>
        <p:spPr bwMode="auto">
          <a:xfrm>
            <a:off x="4014100" y="8902343"/>
            <a:ext cx="3070860" cy="4686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556" tIns="48129" rIns="92556" bIns="48129"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9pPr>
          </a:lstStyle>
          <a:p>
            <a:pPr algn="r">
              <a:buClrTx/>
              <a:buFontTx/>
              <a:buNone/>
            </a:pPr>
            <a:fld id="{DAF2572A-4D0A-47C0-AE42-2AFD2D6BA9BA}" type="slidenum">
              <a:rPr lang="en-US" altLang="en-US" sz="1200"/>
              <a:pPr algn="r">
                <a:buClrTx/>
                <a:buFontTx/>
                <a:buNone/>
              </a:pPr>
              <a:t>10</a:t>
            </a:fld>
            <a:endParaRPr lang="en-US" altLang="en-US" sz="1200"/>
          </a:p>
        </p:txBody>
      </p:sp>
      <p:sp>
        <p:nvSpPr>
          <p:cNvPr id="361474" name="Text Box 2"/>
          <p:cNvSpPr txBox="1">
            <a:spLocks noGrp="1" noChangeArrowheads="1"/>
          </p:cNvSpPr>
          <p:nvPr>
            <p:ph type="body"/>
          </p:nvPr>
        </p:nvSpPr>
        <p:spPr bwMode="auto">
          <a:xfrm>
            <a:off x="708660" y="4451986"/>
            <a:ext cx="5669280" cy="421767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ct val="80000"/>
              </a:lnSpc>
              <a:spcBef>
                <a:spcPts val="347"/>
              </a:spcBef>
              <a:tabLst>
                <a:tab pos="744457" algn="l"/>
                <a:tab pos="1488914" algn="l"/>
                <a:tab pos="2233371" algn="l"/>
                <a:tab pos="2977828" algn="l"/>
                <a:tab pos="3722285" algn="l"/>
                <a:tab pos="4466742" algn="l"/>
                <a:tab pos="5211199" algn="l"/>
              </a:tabLst>
            </a:pPr>
            <a:endParaRPr lang="en-US" altLang="en-US" sz="900" dirty="0">
              <a:ea typeface="SimSun" charset="-122"/>
            </a:endParaRPr>
          </a:p>
        </p:txBody>
      </p:sp>
      <p:sp>
        <p:nvSpPr>
          <p:cNvPr id="361475" name="Rectangle 3"/>
          <p:cNvSpPr txBox="1">
            <a:spLocks noGrp="1" noRot="1" noChangeAspect="1" noChangeArrowheads="1"/>
          </p:cNvSpPr>
          <p:nvPr>
            <p:ph type="sldImg" idx="1"/>
          </p:nvPr>
        </p:nvSpPr>
        <p:spPr bwMode="auto">
          <a:xfrm>
            <a:off x="1201738" y="701675"/>
            <a:ext cx="4686300" cy="35163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xfrm>
            <a:off x="1171575" y="149225"/>
            <a:ext cx="4743450" cy="3557588"/>
          </a:xfrm>
          <a:ln/>
        </p:spPr>
      </p:sp>
      <p:sp>
        <p:nvSpPr>
          <p:cNvPr id="3" name="Notes Placeholder 2"/>
          <p:cNvSpPr>
            <a:spLocks noGrp="1"/>
          </p:cNvSpPr>
          <p:nvPr>
            <p:ph type="body" idx="1"/>
          </p:nvPr>
        </p:nvSpPr>
        <p:spPr/>
        <p:txBody>
          <a:bodyPr/>
          <a:lstStyle/>
          <a:p>
            <a:pPr eaLnBrk="1" hangingPunct="1">
              <a:defRPr/>
            </a:pPr>
            <a:r>
              <a:rPr lang="en-US" b="1" dirty="0" smtClean="0">
                <a:solidFill>
                  <a:srgbClr val="000000"/>
                </a:solidFill>
              </a:rPr>
              <a:t>Slide:  Over 5.2 Million People Living With Chronic HCV in the US</a:t>
            </a:r>
          </a:p>
          <a:p>
            <a:pPr eaLnBrk="1" hangingPunct="1">
              <a:defRPr/>
            </a:pPr>
            <a:endParaRPr lang="en-US" dirty="0" smtClean="0">
              <a:solidFill>
                <a:srgbClr val="000000"/>
              </a:solidFill>
            </a:endParaRPr>
          </a:p>
          <a:p>
            <a:pPr marL="173044" indent="-173044">
              <a:buFont typeface="Arial" pitchFamily="34" charset="0"/>
              <a:buChar char="•"/>
              <a:defRPr/>
            </a:pPr>
            <a:r>
              <a:rPr lang="en-US" dirty="0" smtClean="0">
                <a:solidFill>
                  <a:srgbClr val="000000"/>
                </a:solidFill>
              </a:rPr>
              <a:t>The National Health and Nutrition Examination Survey (</a:t>
            </a:r>
            <a:r>
              <a:rPr lang="en-US" dirty="0" err="1" smtClean="0">
                <a:solidFill>
                  <a:srgbClr val="000000"/>
                </a:solidFill>
              </a:rPr>
              <a:t>NHANES</a:t>
            </a:r>
            <a:r>
              <a:rPr lang="en-US" dirty="0" smtClean="0">
                <a:solidFill>
                  <a:srgbClr val="000000"/>
                </a:solidFill>
              </a:rPr>
              <a:t>) estimates there are 3.2 million persons in the United States who are chronically infected with HCV.  However, this figure is an underestimation since the survey did not account for incarcerated or homeless </a:t>
            </a:r>
            <a:r>
              <a:rPr lang="en-US" dirty="0" err="1" smtClean="0">
                <a:solidFill>
                  <a:srgbClr val="000000"/>
                </a:solidFill>
              </a:rPr>
              <a:t>persons.</a:t>
            </a:r>
            <a:r>
              <a:rPr lang="en-US" baseline="30000" dirty="0" err="1" smtClean="0">
                <a:solidFill>
                  <a:srgbClr val="000000"/>
                </a:solidFill>
              </a:rPr>
              <a:t>1</a:t>
            </a:r>
            <a:endParaRPr lang="en-US" dirty="0" smtClean="0">
              <a:solidFill>
                <a:srgbClr val="000000"/>
              </a:solidFill>
            </a:endParaRPr>
          </a:p>
          <a:p>
            <a:pPr marL="173044" indent="-173044">
              <a:buFont typeface="Arial" pitchFamily="34" charset="0"/>
              <a:buChar char="•"/>
              <a:defRPr/>
            </a:pPr>
            <a:endParaRPr lang="en-US" dirty="0" smtClean="0">
              <a:solidFill>
                <a:srgbClr val="000000"/>
              </a:solidFill>
            </a:endParaRPr>
          </a:p>
          <a:p>
            <a:pPr marL="173044" indent="-173044">
              <a:buFont typeface="Arial" pitchFamily="34" charset="0"/>
              <a:buChar char="•"/>
              <a:defRPr/>
            </a:pPr>
            <a:r>
              <a:rPr lang="en-US" dirty="0" err="1" smtClean="0">
                <a:solidFill>
                  <a:srgbClr val="000000"/>
                </a:solidFill>
              </a:rPr>
              <a:t>Chak</a:t>
            </a:r>
            <a:r>
              <a:rPr lang="en-US" dirty="0" smtClean="0">
                <a:solidFill>
                  <a:srgbClr val="000000"/>
                </a:solidFill>
              </a:rPr>
              <a:t> and colleagues searched  the MEDLINE database for all epidemiologic studies on HCV prevalence to estimate chronic HCV cases in the United States not accounted for in </a:t>
            </a:r>
            <a:r>
              <a:rPr lang="en-US" dirty="0" err="1" smtClean="0">
                <a:solidFill>
                  <a:srgbClr val="000000"/>
                </a:solidFill>
              </a:rPr>
              <a:t>NHANES</a:t>
            </a:r>
            <a:r>
              <a:rPr lang="en-US" dirty="0" smtClean="0">
                <a:solidFill>
                  <a:srgbClr val="000000"/>
                </a:solidFill>
              </a:rPr>
              <a:t>.  The most conservative estimate yielded an additional 1.9 million chronic HCV cases, bringing the total to at least 5.2 million.  This would correlate to a 2% </a:t>
            </a:r>
            <a:r>
              <a:rPr lang="en-US" dirty="0" err="1" smtClean="0">
                <a:solidFill>
                  <a:srgbClr val="000000"/>
                </a:solidFill>
              </a:rPr>
              <a:t>prevalence.</a:t>
            </a:r>
            <a:r>
              <a:rPr lang="en-US" baseline="30000" dirty="0" err="1">
                <a:solidFill>
                  <a:srgbClr val="000000"/>
                </a:solidFill>
              </a:rPr>
              <a:t>1</a:t>
            </a:r>
            <a:endParaRPr lang="en-US" dirty="0" smtClean="0">
              <a:solidFill>
                <a:srgbClr val="000000"/>
              </a:solidFill>
            </a:endParaRPr>
          </a:p>
          <a:p>
            <a:pPr eaLnBrk="1" hangingPunct="1">
              <a:defRPr/>
            </a:pPr>
            <a:endParaRPr lang="en-US" dirty="0" smtClean="0">
              <a:solidFill>
                <a:srgbClr val="000000"/>
              </a:solidFill>
            </a:endParaRPr>
          </a:p>
          <a:p>
            <a:pPr eaLnBrk="1" hangingPunct="1">
              <a:defRPr/>
            </a:pPr>
            <a:r>
              <a:rPr lang="en-US" b="1" i="1" dirty="0" smtClean="0">
                <a:solidFill>
                  <a:srgbClr val="000000"/>
                </a:solidFill>
              </a:rPr>
              <a:t>Reference</a:t>
            </a:r>
            <a:endParaRPr lang="en-US" dirty="0" smtClean="0">
              <a:solidFill>
                <a:srgbClr val="000000"/>
              </a:solidFill>
            </a:endParaRPr>
          </a:p>
          <a:p>
            <a:pPr marL="230726" indent="-230726">
              <a:buFontTx/>
              <a:buAutoNum type="arabicPeriod"/>
              <a:defRPr/>
            </a:pPr>
            <a:r>
              <a:rPr lang="en-US" dirty="0" err="1" smtClean="0">
                <a:solidFill>
                  <a:srgbClr val="000000"/>
                </a:solidFill>
              </a:rPr>
              <a:t>Chak</a:t>
            </a:r>
            <a:r>
              <a:rPr lang="en-US" dirty="0" smtClean="0">
                <a:solidFill>
                  <a:srgbClr val="000000"/>
                </a:solidFill>
              </a:rPr>
              <a:t> E, Tala AH, Sherman KE, et al. Hepatitis C virus infection in the USA: an estimate of true prevalence. </a:t>
            </a:r>
            <a:r>
              <a:rPr lang="en-US" i="1" dirty="0" smtClean="0">
                <a:solidFill>
                  <a:srgbClr val="000000"/>
                </a:solidFill>
              </a:rPr>
              <a:t>Liver Int. </a:t>
            </a:r>
            <a:r>
              <a:rPr lang="en-US" dirty="0" smtClean="0">
                <a:solidFill>
                  <a:srgbClr val="000000"/>
                </a:solidFill>
              </a:rPr>
              <a:t>2011;31:1090-1101.</a:t>
            </a:r>
          </a:p>
          <a:p>
            <a:pPr>
              <a:defRPr/>
            </a:pPr>
            <a:endParaRPr lang="en-US" dirty="0"/>
          </a:p>
        </p:txBody>
      </p:sp>
      <p:sp>
        <p:nvSpPr>
          <p:cNvPr id="4" name="Slide Number Placeholder 3"/>
          <p:cNvSpPr>
            <a:spLocks noGrp="1"/>
          </p:cNvSpPr>
          <p:nvPr>
            <p:ph type="sldNum" sz="quarter" idx="5"/>
          </p:nvPr>
        </p:nvSpPr>
        <p:spPr>
          <a:xfrm>
            <a:off x="3877945" y="9047162"/>
            <a:ext cx="3070860" cy="234315"/>
          </a:xfrm>
        </p:spPr>
        <p:txBody>
          <a:bodyPr/>
          <a:lstStyle/>
          <a:p>
            <a:pPr>
              <a:defRPr/>
            </a:pPr>
            <a:fld id="{A126C07F-197D-4C71-9C57-5BCA7895808A}" type="slidenum">
              <a:rPr lang="en-US" smtClean="0"/>
              <a:pPr>
                <a:defRPr/>
              </a:pPr>
              <a:t>11</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xfrm>
            <a:off x="1171575" y="149225"/>
            <a:ext cx="4716463" cy="3536950"/>
          </a:xfrm>
          <a:ln/>
        </p:spPr>
      </p:sp>
      <p:sp>
        <p:nvSpPr>
          <p:cNvPr id="3" name="Notes Placeholder 2"/>
          <p:cNvSpPr>
            <a:spLocks noGrp="1"/>
          </p:cNvSpPr>
          <p:nvPr>
            <p:ph type="body" idx="1"/>
          </p:nvPr>
        </p:nvSpPr>
        <p:spPr/>
        <p:txBody>
          <a:bodyPr/>
          <a:lstStyle/>
          <a:p>
            <a:pPr>
              <a:defRPr/>
            </a:pPr>
            <a:r>
              <a:rPr lang="en-US" b="1" dirty="0" smtClean="0"/>
              <a:t>Slide:  Chronic HCV in the US: Underdiagnosed and Untreated</a:t>
            </a:r>
            <a:endParaRPr lang="en-US" dirty="0" smtClean="0"/>
          </a:p>
          <a:p>
            <a:pPr>
              <a:defRPr/>
            </a:pPr>
            <a:endParaRPr lang="en-US" dirty="0" smtClean="0"/>
          </a:p>
          <a:p>
            <a:pPr marL="173044" indent="-173044">
              <a:buFont typeface="Arial" pitchFamily="34" charset="0"/>
              <a:buChar char="•"/>
              <a:defRPr/>
            </a:pPr>
            <a:r>
              <a:rPr lang="en-US" dirty="0" smtClean="0"/>
              <a:t>Prior to and immediately after the approval of boceprevir and telaprevir, only 38% of patients with HCV infection were diagnosed, and HCV treaters managed only 5.5% of chronic HCV patients.  These data underscore the fact that HCV in the United States has historically been underdiagnosed and undertreated. </a:t>
            </a:r>
            <a:endParaRPr lang="en-US" dirty="0"/>
          </a:p>
        </p:txBody>
      </p:sp>
      <p:sp>
        <p:nvSpPr>
          <p:cNvPr id="4" name="Slide Number Placeholder 3"/>
          <p:cNvSpPr>
            <a:spLocks noGrp="1"/>
          </p:cNvSpPr>
          <p:nvPr>
            <p:ph type="sldNum" sz="quarter" idx="5"/>
          </p:nvPr>
        </p:nvSpPr>
        <p:spPr>
          <a:xfrm>
            <a:off x="3877945" y="9047162"/>
            <a:ext cx="3070860" cy="234315"/>
          </a:xfrm>
        </p:spPr>
        <p:txBody>
          <a:bodyPr/>
          <a:lstStyle/>
          <a:p>
            <a:pPr>
              <a:defRPr/>
            </a:pPr>
            <a:fld id="{A126C07F-197D-4C71-9C57-5BCA7895808A}" type="slidenum">
              <a:rPr lang="en-US" smtClean="0"/>
              <a:pPr>
                <a:defRPr/>
              </a:pPr>
              <a:t>12</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5BBE4E-8AFD-45B3-8A52-6FC96354F416}" type="slidenum">
              <a:rPr lang="en-US" smtClean="0"/>
              <a:pPr/>
              <a:t>14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jpeg"/><Relationship Id="rId3" Type="http://schemas.openxmlformats.org/officeDocument/2006/relationships/image" Target="../media/image5.jpe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jpe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jpeg"/><Relationship Id="rId3" Type="http://schemas.openxmlformats.org/officeDocument/2006/relationships/image" Target="../media/image5.jpe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jpeg"/><Relationship Id="rId3"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jpe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jpeg"/><Relationship Id="rId3" Type="http://schemas.openxmlformats.org/officeDocument/2006/relationships/image" Target="../media/image5.jpe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jpeg"/><Relationship Id="rId3" Type="http://schemas.openxmlformats.org/officeDocument/2006/relationships/image" Target="../media/image5.jpe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jpeg"/><Relationship Id="rId3" Type="http://schemas.openxmlformats.org/officeDocument/2006/relationships/image" Target="../media/image5.jpe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9.png"/><Relationship Id="rId1" Type="http://schemas.openxmlformats.org/officeDocument/2006/relationships/slideMaster" Target="../slideMasters/slideMaster8.xml"/><Relationship Id="rId2" Type="http://schemas.openxmlformats.org/officeDocument/2006/relationships/image" Target="../media/image10.jpe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3.jpeg"/><Relationship Id="rId3" Type="http://schemas.openxmlformats.org/officeDocument/2006/relationships/image" Target="../media/image9.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3.jpeg"/><Relationship Id="rId3" Type="http://schemas.openxmlformats.org/officeDocument/2006/relationships/image" Target="../media/image9.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4.jpeg"/><Relationship Id="rId5" Type="http://schemas.openxmlformats.org/officeDocument/2006/relationships/image" Target="../media/image9.png"/><Relationship Id="rId1" Type="http://schemas.openxmlformats.org/officeDocument/2006/relationships/slideMaster" Target="../slideMasters/slideMaster9.xml"/><Relationship Id="rId2" Type="http://schemas.openxmlformats.org/officeDocument/2006/relationships/image" Target="../media/image10.jpe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3.jpeg"/><Relationship Id="rId3" Type="http://schemas.openxmlformats.org/officeDocument/2006/relationships/image" Target="../media/image9.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3.jpeg"/><Relationship Id="rId3"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 Content with Reference">
    <p:spTree>
      <p:nvGrpSpPr>
        <p:cNvPr id="1" name=""/>
        <p:cNvGrpSpPr/>
        <p:nvPr/>
      </p:nvGrpSpPr>
      <p:grpSpPr>
        <a:xfrm>
          <a:off x="0" y="0"/>
          <a:ext cx="0" cy="0"/>
          <a:chOff x="0" y="0"/>
          <a:chExt cx="0" cy="0"/>
        </a:xfrm>
      </p:grpSpPr>
      <p:sp>
        <p:nvSpPr>
          <p:cNvPr id="2" name="Title 1"/>
          <p:cNvSpPr>
            <a:spLocks noGrp="1"/>
          </p:cNvSpPr>
          <p:nvPr>
            <p:ph type="title"/>
          </p:nvPr>
        </p:nvSpPr>
        <p:spPr>
          <a:xfrm>
            <a:off x="0" y="473185"/>
            <a:ext cx="8686800" cy="1143000"/>
          </a:xfrm>
          <a:prstGeom prst="rect">
            <a:avLst/>
          </a:prstGeom>
        </p:spPr>
        <p:txBody>
          <a:bodyPr/>
          <a:lstStyle>
            <a:lvl1pPr marL="342900" indent="0" algn="l">
              <a:defRPr sz="3000"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67146" y="1458570"/>
            <a:ext cx="8361680" cy="4525963"/>
          </a:xfrm>
          <a:prstGeom prst="rect">
            <a:avLst/>
          </a:prstGeom>
        </p:spPr>
        <p:txBody>
          <a:bodyPr/>
          <a:lstStyle>
            <a:lvl1pPr marL="282575" indent="-282575">
              <a:spcBef>
                <a:spcPts val="0"/>
              </a:spcBef>
              <a:spcAft>
                <a:spcPts val="1200"/>
              </a:spcAft>
              <a:buSzPct val="60000"/>
              <a:buFontTx/>
              <a:buBlip>
                <a:blip r:embed="rId2"/>
              </a:buBlip>
              <a:defRPr sz="2400">
                <a:latin typeface="Arial" pitchFamily="34" charset="0"/>
                <a:cs typeface="Arial" pitchFamily="34" charset="0"/>
              </a:defRPr>
            </a:lvl1pPr>
            <a:lvl2pPr marL="571500" indent="-230188">
              <a:spcBef>
                <a:spcPts val="0"/>
              </a:spcBef>
              <a:spcAft>
                <a:spcPts val="1200"/>
              </a:spcAft>
              <a:buFont typeface="Arial" pitchFamily="34" charset="0"/>
              <a:buChar char="-"/>
              <a:defRPr lang="en-US" sz="2000" kern="1200" baseline="0" dirty="0">
                <a:solidFill>
                  <a:schemeClr val="tx1"/>
                </a:solidFill>
                <a:latin typeface="Arial" pitchFamily="34" charset="0"/>
                <a:ea typeface="+mn-ea"/>
                <a:cs typeface="Arial" pitchFamily="34" charset="0"/>
              </a:defRPr>
            </a:lvl2pPr>
            <a:lvl3pPr marL="798513" indent="-225425">
              <a:spcBef>
                <a:spcPts val="0"/>
              </a:spcBef>
              <a:spcAft>
                <a:spcPts val="1200"/>
              </a:spcAft>
              <a:buFont typeface="Arial" pitchFamily="34" charset="0"/>
              <a:buChar char="-"/>
              <a:defRPr sz="2000">
                <a:latin typeface="Arial" pitchFamily="34" charset="0"/>
                <a:cs typeface="Arial" pitchFamily="34" charset="0"/>
              </a:defRPr>
            </a:lvl3pPr>
            <a:lvl4pPr marL="742950" indent="-285750">
              <a:buFontTx/>
              <a:buBlip>
                <a:blip r:embed="rId2"/>
              </a:buBlip>
              <a:defRPr sz="1800">
                <a:latin typeface="Arial" pitchFamily="34" charset="0"/>
                <a:cs typeface="Arial" pitchFamily="34" charset="0"/>
              </a:defRPr>
            </a:lvl4pPr>
            <a:lvl5pPr marL="742950" indent="-285750">
              <a:buFontTx/>
              <a:buBlip>
                <a:blip r:embed="rId2"/>
              </a:buBlip>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9"/>
          <p:cNvSpPr>
            <a:spLocks noGrp="1"/>
          </p:cNvSpPr>
          <p:nvPr>
            <p:ph type="body" sz="quarter" idx="10" hasCustomPrompt="1"/>
          </p:nvPr>
        </p:nvSpPr>
        <p:spPr>
          <a:xfrm>
            <a:off x="4896197" y="6435669"/>
            <a:ext cx="4247804" cy="220052"/>
          </a:xfrm>
          <a:prstGeom prst="rect">
            <a:avLst/>
          </a:prstGeom>
        </p:spPr>
        <p:txBody>
          <a:bodyPr/>
          <a:lstStyle>
            <a:lvl1pPr marL="0" indent="0">
              <a:buNone/>
              <a:defRPr sz="1100" b="0" cap="none" baseline="0">
                <a:solidFill>
                  <a:schemeClr val="tx1"/>
                </a:solidFill>
                <a:latin typeface="Arial" pitchFamily="34" charset="0"/>
                <a:cs typeface="Arial" pitchFamily="34" charset="0"/>
              </a:defRPr>
            </a:lvl1pPr>
            <a:lvl2pPr marL="457200" indent="0">
              <a:buNone/>
              <a:defRPr sz="800" cap="all" baseline="0">
                <a:latin typeface="Arial" pitchFamily="34" charset="0"/>
                <a:cs typeface="Arial" pitchFamily="34" charset="0"/>
              </a:defRPr>
            </a:lvl2pPr>
            <a:lvl3pPr marL="914400" indent="0">
              <a:buNone/>
              <a:defRPr sz="800" cap="all" baseline="0">
                <a:latin typeface="Arial" pitchFamily="34" charset="0"/>
                <a:cs typeface="Arial" pitchFamily="34" charset="0"/>
              </a:defRPr>
            </a:lvl3pPr>
            <a:lvl4pPr marL="1371600" indent="0">
              <a:buNone/>
              <a:defRPr sz="800" cap="all" baseline="0">
                <a:latin typeface="Arial" pitchFamily="34" charset="0"/>
                <a:cs typeface="Arial" pitchFamily="34" charset="0"/>
              </a:defRPr>
            </a:lvl4pPr>
            <a:lvl5pPr marL="1828800" indent="0">
              <a:buNone/>
              <a:defRPr sz="800" cap="all" baseline="0">
                <a:latin typeface="Arial" pitchFamily="34" charset="0"/>
                <a:cs typeface="Arial" pitchFamily="34" charset="0"/>
              </a:defRPr>
            </a:lvl5pPr>
          </a:lstStyle>
          <a:p>
            <a:pPr lvl="0"/>
            <a:r>
              <a:rPr lang="en-US" dirty="0" smtClean="0"/>
              <a:t>insert slide reference</a:t>
            </a:r>
          </a:p>
        </p:txBody>
      </p:sp>
    </p:spTree>
    <p:extLst>
      <p:ext uri="{BB962C8B-B14F-4D97-AF65-F5344CB8AC3E}">
        <p14:creationId xmlns:p14="http://schemas.microsoft.com/office/powerpoint/2010/main" val="192037993"/>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pic>
        <p:nvPicPr>
          <p:cNvPr id="7" name="Picture 2" descr="KirbyInstitute_Logo_UNSWCompostite_FullCol.jpg"/>
          <p:cNvPicPr>
            <a:picLocks noChangeAspect="1"/>
          </p:cNvPicPr>
          <p:nvPr userDrawn="1"/>
        </p:nvPicPr>
        <p:blipFill>
          <a:blip r:embed="rId2" cstate="print"/>
          <a:srcRect/>
          <a:stretch>
            <a:fillRect/>
          </a:stretch>
        </p:blipFill>
        <p:spPr bwMode="auto">
          <a:xfrm>
            <a:off x="6683375" y="152400"/>
            <a:ext cx="2266950" cy="609600"/>
          </a:xfrm>
          <a:prstGeom prst="rect">
            <a:avLst/>
          </a:prstGeom>
          <a:noFill/>
          <a:ln w="9525">
            <a:noFill/>
            <a:miter lim="800000"/>
            <a:headEnd/>
            <a:tailEnd/>
          </a:ln>
        </p:spPr>
      </p:pic>
      <p:sp>
        <p:nvSpPr>
          <p:cNvPr id="8" name="Content Placeholder 3"/>
          <p:cNvSpPr>
            <a:spLocks noGrp="1"/>
          </p:cNvSpPr>
          <p:nvPr>
            <p:ph sz="half" idx="2"/>
          </p:nvPr>
        </p:nvSpPr>
        <p:spPr>
          <a:xfrm>
            <a:off x="685800" y="1412776"/>
            <a:ext cx="7772400" cy="511256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9" name="Title 1"/>
          <p:cNvSpPr>
            <a:spLocks noGrp="1"/>
          </p:cNvSpPr>
          <p:nvPr>
            <p:ph type="title"/>
          </p:nvPr>
        </p:nvSpPr>
        <p:spPr>
          <a:xfrm>
            <a:off x="683568" y="764704"/>
            <a:ext cx="7772400" cy="457200"/>
          </a:xfrm>
          <a:prstGeom prst="rect">
            <a:avLst/>
          </a:prstGeom>
        </p:spPr>
        <p:txBody>
          <a:bodyPr/>
          <a:lstStyle>
            <a:lvl1pPr algn="l">
              <a:defRPr sz="2500" b="0" i="0">
                <a:solidFill>
                  <a:schemeClr val="tx1"/>
                </a:solidFill>
                <a:latin typeface="Arial"/>
                <a:cs typeface="Arial"/>
              </a:defRPr>
            </a:lvl1pPr>
          </a:lstStyle>
          <a:p>
            <a:r>
              <a:rPr lang="en-AU" dirty="0" smtClean="0"/>
              <a:t>Click to edit Master title style</a:t>
            </a:r>
            <a:endParaRPr lang="en-US" dirty="0"/>
          </a:p>
        </p:txBody>
      </p:sp>
      <p:sp>
        <p:nvSpPr>
          <p:cNvPr id="10" name="Rectangle 9"/>
          <p:cNvSpPr/>
          <p:nvPr userDrawn="1"/>
        </p:nvSpPr>
        <p:spPr bwMode="auto">
          <a:xfrm>
            <a:off x="683568" y="1231256"/>
            <a:ext cx="7772400" cy="72008"/>
          </a:xfrm>
          <a:prstGeom prst="rect">
            <a:avLst/>
          </a:prstGeom>
          <a:gradFill>
            <a:gsLst>
              <a:gs pos="0">
                <a:srgbClr val="87888A"/>
              </a:gs>
              <a:gs pos="100000">
                <a:schemeClr val="bg1">
                  <a:lumMod val="75000"/>
                  <a:alpha val="0"/>
                </a:schemeClr>
              </a:gs>
            </a:gsLst>
            <a:lin ang="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Arial" pitchFamily="-65" charset="0"/>
              <a:ea typeface="ヒラギノ角ゴ Pro W3" pitchFamily="-65" charset="-128"/>
              <a:cs typeface="ヒラギノ角ゴ Pro W3" pitchFamily="-65" charset="-128"/>
            </a:endParaRPr>
          </a:p>
        </p:txBody>
      </p:sp>
    </p:spTree>
    <p:extLst>
      <p:ext uri="{BB962C8B-B14F-4D97-AF65-F5344CB8AC3E}">
        <p14:creationId xmlns:p14="http://schemas.microsoft.com/office/powerpoint/2010/main" val="969157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200" name="Rectangle 56"/>
          <p:cNvSpPr>
            <a:spLocks noGrp="1" noChangeArrowheads="1"/>
          </p:cNvSpPr>
          <p:nvPr>
            <p:ph type="subTitle" idx="1"/>
          </p:nvPr>
        </p:nvSpPr>
        <p:spPr>
          <a:xfrm>
            <a:off x="484632" y="2670048"/>
            <a:ext cx="3886200" cy="1120775"/>
          </a:xfrm>
        </p:spPr>
        <p:txBody>
          <a:bodyPr/>
          <a:lstStyle>
            <a:lvl1pPr marL="0" indent="0">
              <a:lnSpc>
                <a:spcPct val="100000"/>
              </a:lnSpc>
              <a:buFont typeface="Wingdings" pitchFamily="2" charset="2"/>
              <a:buNone/>
              <a:defRPr sz="1800" b="0">
                <a:solidFill>
                  <a:schemeClr val="tx1"/>
                </a:solidFill>
              </a:defRPr>
            </a:lvl1pPr>
          </a:lstStyle>
          <a:p>
            <a:r>
              <a:rPr lang="en-US" dirty="0" smtClean="0"/>
              <a:t>Click to edit Master subtitle style</a:t>
            </a:r>
          </a:p>
        </p:txBody>
      </p:sp>
      <p:sp>
        <p:nvSpPr>
          <p:cNvPr id="6201" name="Rectangle 57"/>
          <p:cNvSpPr>
            <a:spLocks noGrp="1" noChangeArrowheads="1"/>
          </p:cNvSpPr>
          <p:nvPr>
            <p:ph type="ctrTitle"/>
          </p:nvPr>
        </p:nvSpPr>
        <p:spPr bwMode="invGray">
          <a:xfrm>
            <a:off x="457200" y="420624"/>
            <a:ext cx="8318373" cy="2057400"/>
          </a:xfrm>
        </p:spPr>
        <p:txBody>
          <a:bodyPr/>
          <a:lstStyle>
            <a:lvl1pPr>
              <a:defRPr sz="4500">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18681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610930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ransition Slide">
    <p:spTree>
      <p:nvGrpSpPr>
        <p:cNvPr id="1" name=""/>
        <p:cNvGrpSpPr/>
        <p:nvPr/>
      </p:nvGrpSpPr>
      <p:grpSpPr>
        <a:xfrm>
          <a:off x="0" y="0"/>
          <a:ext cx="0" cy="0"/>
          <a:chOff x="0" y="0"/>
          <a:chExt cx="0" cy="0"/>
        </a:xfrm>
      </p:grpSpPr>
      <p:sp>
        <p:nvSpPr>
          <p:cNvPr id="5" name="Title 1"/>
          <p:cNvSpPr>
            <a:spLocks noGrp="1"/>
          </p:cNvSpPr>
          <p:nvPr>
            <p:ph type="title"/>
          </p:nvPr>
        </p:nvSpPr>
        <p:spPr>
          <a:xfrm>
            <a:off x="385763" y="330201"/>
            <a:ext cx="8462962" cy="5250792"/>
          </a:xfrm>
        </p:spPr>
        <p:txBody>
          <a:bodyPr anchorCtr="1"/>
          <a:lstStyle>
            <a:lvl1pPr algn="ctr">
              <a:defRPr sz="4000" b="1" cap="none">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29040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5763" y="1828800"/>
            <a:ext cx="4151312" cy="4546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9475" y="1828800"/>
            <a:ext cx="4151313" cy="4546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976573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2588" y="667512"/>
            <a:ext cx="8464550" cy="1103312"/>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385763" y="1828800"/>
            <a:ext cx="4151312" cy="4546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hart Placeholder 3"/>
          <p:cNvSpPr>
            <a:spLocks noGrp="1"/>
          </p:cNvSpPr>
          <p:nvPr>
            <p:ph type="chart" sz="half" idx="2"/>
          </p:nvPr>
        </p:nvSpPr>
        <p:spPr>
          <a:xfrm>
            <a:off x="4689475" y="1828800"/>
            <a:ext cx="4151313" cy="4546600"/>
          </a:xfrm>
        </p:spPr>
        <p:txBody>
          <a:bodyPr/>
          <a:lstStyle/>
          <a:p>
            <a:pPr lvl="0"/>
            <a:endParaRPr lang="en-US" noProof="0" dirty="0" smtClean="0"/>
          </a:p>
        </p:txBody>
      </p:sp>
    </p:spTree>
    <p:extLst>
      <p:ext uri="{BB962C8B-B14F-4D97-AF65-F5344CB8AC3E}">
        <p14:creationId xmlns:p14="http://schemas.microsoft.com/office/powerpoint/2010/main" val="3122921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936242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21206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romo Slide">
    <p:spTree>
      <p:nvGrpSpPr>
        <p:cNvPr id="1" name=""/>
        <p:cNvGrpSpPr/>
        <p:nvPr/>
      </p:nvGrpSpPr>
      <p:grpSpPr>
        <a:xfrm>
          <a:off x="0" y="0"/>
          <a:ext cx="0" cy="0"/>
          <a:chOff x="0" y="0"/>
          <a:chExt cx="0" cy="0"/>
        </a:xfrm>
      </p:grpSpPr>
      <p:sp>
        <p:nvSpPr>
          <p:cNvPr id="2" name="Title 1"/>
          <p:cNvSpPr>
            <a:spLocks noGrp="1"/>
          </p:cNvSpPr>
          <p:nvPr>
            <p:ph type="title"/>
          </p:nvPr>
        </p:nvSpPr>
        <p:spPr>
          <a:xfrm>
            <a:off x="382588" y="330200"/>
            <a:ext cx="8464550" cy="1584326"/>
          </a:xfrm>
        </p:spPr>
        <p:txBody>
          <a:bodyPr/>
          <a:lstStyle>
            <a:lvl1pPr algn="ctr">
              <a:defRPr sz="3900">
                <a:solidFill>
                  <a:schemeClr val="tx1"/>
                </a:solidFill>
              </a:defRPr>
            </a:lvl1pPr>
          </a:lstStyle>
          <a:p>
            <a:r>
              <a:rPr lang="en-US" dirty="0" smtClean="0"/>
              <a:t>Click to edit Master title style</a:t>
            </a:r>
            <a:endParaRPr lang="en-US" dirty="0"/>
          </a:p>
        </p:txBody>
      </p:sp>
      <p:sp>
        <p:nvSpPr>
          <p:cNvPr id="10" name="Content Placeholder 9"/>
          <p:cNvSpPr>
            <a:spLocks noGrp="1"/>
          </p:cNvSpPr>
          <p:nvPr>
            <p:ph sz="quarter" idx="11"/>
          </p:nvPr>
        </p:nvSpPr>
        <p:spPr>
          <a:xfrm>
            <a:off x="385763" y="4856672"/>
            <a:ext cx="8462962" cy="1155939"/>
          </a:xfrm>
        </p:spPr>
        <p:txBody>
          <a:bodyPr/>
          <a:lstStyle>
            <a:lvl1pPr>
              <a:buFontTx/>
              <a:buNone/>
              <a:defRPr sz="2400" b="1">
                <a:solidFill>
                  <a:schemeClr val="accent4"/>
                </a:solidFill>
              </a:defRPr>
            </a:lvl1pPr>
            <a:lvl2pPr>
              <a:buFontTx/>
              <a:buNone/>
              <a:defRPr sz="2400"/>
            </a:lvl2pPr>
            <a:lvl3pPr>
              <a:buFontTx/>
              <a:buNone/>
              <a:defRPr sz="2400"/>
            </a:lvl3pPr>
            <a:lvl4pPr>
              <a:buFontTx/>
              <a:buNone/>
              <a:defRPr sz="2400"/>
            </a:lvl4pPr>
            <a:lvl5pPr>
              <a:buFontTx/>
              <a:buNone/>
              <a:defRPr sz="2400"/>
            </a:lvl5pPr>
          </a:lstStyle>
          <a:p>
            <a:pPr lvl="0"/>
            <a:r>
              <a:rPr lang="en-US" dirty="0" smtClean="0"/>
              <a:t>Click to edit Master text styles</a:t>
            </a:r>
          </a:p>
        </p:txBody>
      </p:sp>
    </p:spTree>
    <p:extLst>
      <p:ext uri="{BB962C8B-B14F-4D97-AF65-F5344CB8AC3E}">
        <p14:creationId xmlns:p14="http://schemas.microsoft.com/office/powerpoint/2010/main" val="41543199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77606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Content No Reference">
    <p:spTree>
      <p:nvGrpSpPr>
        <p:cNvPr id="1" name=""/>
        <p:cNvGrpSpPr/>
        <p:nvPr/>
      </p:nvGrpSpPr>
      <p:grpSpPr>
        <a:xfrm>
          <a:off x="0" y="0"/>
          <a:ext cx="0" cy="0"/>
          <a:chOff x="0" y="0"/>
          <a:chExt cx="0" cy="0"/>
        </a:xfrm>
      </p:grpSpPr>
      <p:sp>
        <p:nvSpPr>
          <p:cNvPr id="2" name="Title 1"/>
          <p:cNvSpPr>
            <a:spLocks noGrp="1"/>
          </p:cNvSpPr>
          <p:nvPr>
            <p:ph type="title"/>
          </p:nvPr>
        </p:nvSpPr>
        <p:spPr>
          <a:xfrm>
            <a:off x="0" y="473185"/>
            <a:ext cx="8686800" cy="1143000"/>
          </a:xfrm>
          <a:prstGeom prst="rect">
            <a:avLst/>
          </a:prstGeom>
        </p:spPr>
        <p:txBody>
          <a:bodyPr/>
          <a:lstStyle>
            <a:lvl1pPr marL="342900" indent="0" algn="l">
              <a:defRPr sz="3000"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69171" y="1458563"/>
            <a:ext cx="8351137" cy="4525963"/>
          </a:xfrm>
          <a:prstGeom prst="rect">
            <a:avLst/>
          </a:prstGeom>
        </p:spPr>
        <p:txBody>
          <a:bodyPr/>
          <a:lstStyle>
            <a:lvl1pPr marL="282575" indent="-282575">
              <a:spcBef>
                <a:spcPts val="0"/>
              </a:spcBef>
              <a:spcAft>
                <a:spcPts val="1200"/>
              </a:spcAft>
              <a:buSzPct val="60000"/>
              <a:buFontTx/>
              <a:buBlip>
                <a:blip r:embed="rId2"/>
              </a:buBlip>
              <a:defRPr sz="2400">
                <a:latin typeface="Arial" pitchFamily="34" charset="0"/>
                <a:cs typeface="Arial" pitchFamily="34" charset="0"/>
              </a:defRPr>
            </a:lvl1pPr>
            <a:lvl2pPr marL="573088" indent="-231775">
              <a:spcBef>
                <a:spcPts val="0"/>
              </a:spcBef>
              <a:spcAft>
                <a:spcPts val="1200"/>
              </a:spcAft>
              <a:buFont typeface="Arial" pitchFamily="34" charset="0"/>
              <a:buChar char="-"/>
              <a:defRPr lang="en-US" sz="2000" kern="1200" baseline="0" dirty="0">
                <a:solidFill>
                  <a:schemeClr val="tx1"/>
                </a:solidFill>
                <a:latin typeface="Arial" pitchFamily="34" charset="0"/>
                <a:ea typeface="+mn-ea"/>
                <a:cs typeface="Arial" pitchFamily="34" charset="0"/>
              </a:defRPr>
            </a:lvl2pPr>
            <a:lvl3pPr marL="798513" indent="-217488">
              <a:spcBef>
                <a:spcPts val="0"/>
              </a:spcBef>
              <a:spcAft>
                <a:spcPts val="1200"/>
              </a:spcAft>
              <a:buFont typeface="Arial" pitchFamily="34" charset="0"/>
              <a:buChar char="-"/>
              <a:defRPr sz="2000">
                <a:latin typeface="Arial" pitchFamily="34" charset="0"/>
                <a:cs typeface="Arial" pitchFamily="34" charset="0"/>
              </a:defRPr>
            </a:lvl3pPr>
            <a:lvl4pPr marL="742950" indent="-285750">
              <a:buFontTx/>
              <a:buBlip>
                <a:blip r:embed="rId2"/>
              </a:buBlip>
              <a:defRPr sz="1800">
                <a:latin typeface="Arial" pitchFamily="34" charset="0"/>
                <a:cs typeface="Arial" pitchFamily="34" charset="0"/>
              </a:defRPr>
            </a:lvl4pPr>
            <a:lvl5pPr marL="742950" indent="-285750">
              <a:buFontTx/>
              <a:buBlip>
                <a:blip r:embed="rId2"/>
              </a:buBlip>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596316278"/>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32956"/>
            <a:ext cx="7772400" cy="864096"/>
          </a:xfrm>
        </p:spPr>
        <p:txBody>
          <a:bodyPr/>
          <a:lstStyle>
            <a:lvl1pPr algn="ctr">
              <a:defRPr b="1"/>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4268688"/>
            <a:ext cx="6400800" cy="7444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8" name="Line 5"/>
          <p:cNvSpPr>
            <a:spLocks noChangeShapeType="1"/>
          </p:cNvSpPr>
          <p:nvPr userDrawn="1"/>
        </p:nvSpPr>
        <p:spPr bwMode="auto">
          <a:xfrm>
            <a:off x="899592" y="4082870"/>
            <a:ext cx="7380312" cy="0"/>
          </a:xfrm>
          <a:prstGeom prst="line">
            <a:avLst/>
          </a:prstGeom>
          <a:noFill/>
          <a:ln w="38100">
            <a:solidFill>
              <a:srgbClr val="F9B64B"/>
            </a:solidFill>
            <a:round/>
            <a:headEnd/>
            <a:tailEnd/>
          </a:ln>
          <a:extLst>
            <a:ext uri="{909E8E84-426E-40dd-AFC4-6F175D3DCCD1}">
              <a14:hiddenFill xmlns:a14="http://schemas.microsoft.com/office/drawing/2010/main">
                <a:noFill/>
              </a14:hiddenFill>
            </a:ext>
          </a:extLst>
        </p:spPr>
        <p:txBody>
          <a:bodyPr/>
          <a:lstStyle/>
          <a:p>
            <a:endParaRPr lang="en-GB" dirty="0">
              <a:solidFill>
                <a:prstClr val="black"/>
              </a:solidFill>
            </a:endParaRPr>
          </a:p>
        </p:txBody>
      </p:sp>
      <p:sp>
        <p:nvSpPr>
          <p:cNvPr id="12" name="Slide Number Placeholder 5"/>
          <p:cNvSpPr>
            <a:spLocks noGrp="1"/>
          </p:cNvSpPr>
          <p:nvPr>
            <p:ph type="sldNum" sz="quarter" idx="12"/>
          </p:nvPr>
        </p:nvSpPr>
        <p:spPr>
          <a:xfrm>
            <a:off x="8339720" y="6484694"/>
            <a:ext cx="648072" cy="184666"/>
          </a:xfrm>
          <a:prstGeom prst="rect">
            <a:avLst/>
          </a:prstGeom>
        </p:spPr>
        <p:txBody>
          <a:bodyPr lIns="0" tIns="0" rIns="0" bIns="0" anchor="b">
            <a:spAutoFit/>
          </a:bodyPr>
          <a:lstStyle>
            <a:lvl1pPr algn="r">
              <a:defRPr sz="1200" b="0"/>
            </a:lvl1pPr>
          </a:lstStyle>
          <a:p>
            <a:fld id="{9EF1A0CC-B5C4-466C-A8B5-A7EDD30B2448}" type="slidenum">
              <a:rPr lang="en-GB" smtClean="0">
                <a:solidFill>
                  <a:prstClr val="black"/>
                </a:solidFill>
              </a:rPr>
              <a:pPr/>
              <a:t>‹#›</a:t>
            </a:fld>
            <a:endParaRPr lang="en-GB">
              <a:solidFill>
                <a:prstClr val="black"/>
              </a:solidFill>
            </a:endParaRPr>
          </a:p>
        </p:txBody>
      </p:sp>
      <p:sp>
        <p:nvSpPr>
          <p:cNvPr id="13" name="Footer Placeholder 4"/>
          <p:cNvSpPr>
            <a:spLocks noGrp="1"/>
          </p:cNvSpPr>
          <p:nvPr>
            <p:ph type="ftr" sz="quarter" idx="11"/>
          </p:nvPr>
        </p:nvSpPr>
        <p:spPr>
          <a:xfrm>
            <a:off x="159271" y="6484694"/>
            <a:ext cx="6632277" cy="184666"/>
          </a:xfrm>
          <a:prstGeom prst="rect">
            <a:avLst/>
          </a:prstGeom>
        </p:spPr>
        <p:txBody>
          <a:bodyPr lIns="0" tIns="0" rIns="0" bIns="0" anchor="b">
            <a:spAutoFit/>
          </a:bodyPr>
          <a:lstStyle>
            <a:lvl1pPr>
              <a:defRPr sz="1200"/>
            </a:lvl1pPr>
          </a:lstStyle>
          <a:p>
            <a:r>
              <a:rPr lang="en-GB" dirty="0" smtClean="0">
                <a:solidFill>
                  <a:prstClr val="black"/>
                </a:solidFill>
              </a:rPr>
              <a:t>Insert reference here</a:t>
            </a:r>
            <a:endParaRPr lang="en-GB" dirty="0">
              <a:solidFill>
                <a:prstClr val="black"/>
              </a:solidFill>
            </a:endParaRPr>
          </a:p>
        </p:txBody>
      </p:sp>
    </p:spTree>
    <p:extLst>
      <p:ext uri="{BB962C8B-B14F-4D97-AF65-F5344CB8AC3E}">
        <p14:creationId xmlns:p14="http://schemas.microsoft.com/office/powerpoint/2010/main" val="41772300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b="1" i="0" baseline="0"/>
            </a:lvl1pPr>
            <a:lvl2pPr>
              <a:defRPr b="1" i="0" baseline="0"/>
            </a:lvl2pPr>
            <a:lvl3pPr>
              <a:defRPr b="1" i="0" baseline="0"/>
            </a:lvl3pPr>
            <a:lvl4pPr>
              <a:defRPr b="1" i="0" baseline="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Line 5"/>
          <p:cNvSpPr>
            <a:spLocks noChangeShapeType="1"/>
          </p:cNvSpPr>
          <p:nvPr userDrawn="1"/>
        </p:nvSpPr>
        <p:spPr bwMode="auto">
          <a:xfrm>
            <a:off x="0" y="1074738"/>
            <a:ext cx="9144000" cy="0"/>
          </a:xfrm>
          <a:prstGeom prst="line">
            <a:avLst/>
          </a:prstGeom>
          <a:noFill/>
          <a:ln w="38100">
            <a:solidFill>
              <a:schemeClr val="tx2">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n-GB" dirty="0">
              <a:solidFill>
                <a:prstClr val="black"/>
              </a:solidFill>
            </a:endParaRPr>
          </a:p>
        </p:txBody>
      </p:sp>
      <p:sp>
        <p:nvSpPr>
          <p:cNvPr id="9" name="Slide Number Placeholder 5"/>
          <p:cNvSpPr>
            <a:spLocks noGrp="1"/>
          </p:cNvSpPr>
          <p:nvPr>
            <p:ph type="sldNum" sz="quarter" idx="12"/>
          </p:nvPr>
        </p:nvSpPr>
        <p:spPr>
          <a:xfrm>
            <a:off x="8339720" y="6484694"/>
            <a:ext cx="648072" cy="184666"/>
          </a:xfrm>
          <a:prstGeom prst="rect">
            <a:avLst/>
          </a:prstGeom>
        </p:spPr>
        <p:txBody>
          <a:bodyPr lIns="0" tIns="0" rIns="0" bIns="0" anchor="b">
            <a:spAutoFit/>
          </a:bodyPr>
          <a:lstStyle>
            <a:lvl1pPr algn="r">
              <a:defRPr sz="1200" b="0"/>
            </a:lvl1pPr>
          </a:lstStyle>
          <a:p>
            <a:fld id="{9EF1A0CC-B5C4-466C-A8B5-A7EDD30B2448}" type="slidenum">
              <a:rPr lang="en-GB" smtClean="0">
                <a:solidFill>
                  <a:prstClr val="black"/>
                </a:solidFill>
              </a:rPr>
              <a:pPr/>
              <a:t>‹#›</a:t>
            </a:fld>
            <a:endParaRPr lang="en-GB">
              <a:solidFill>
                <a:prstClr val="black"/>
              </a:solidFill>
            </a:endParaRPr>
          </a:p>
        </p:txBody>
      </p:sp>
      <p:sp>
        <p:nvSpPr>
          <p:cNvPr id="10" name="Footer Placeholder 4"/>
          <p:cNvSpPr>
            <a:spLocks noGrp="1"/>
          </p:cNvSpPr>
          <p:nvPr>
            <p:ph type="ftr" sz="quarter" idx="11"/>
          </p:nvPr>
        </p:nvSpPr>
        <p:spPr>
          <a:xfrm>
            <a:off x="159271" y="6484694"/>
            <a:ext cx="6632277" cy="184666"/>
          </a:xfrm>
          <a:prstGeom prst="rect">
            <a:avLst/>
          </a:prstGeom>
        </p:spPr>
        <p:txBody>
          <a:bodyPr lIns="0" tIns="0" rIns="0" bIns="0" anchor="b">
            <a:spAutoFit/>
          </a:bodyPr>
          <a:lstStyle>
            <a:lvl1pPr>
              <a:defRPr sz="1200"/>
            </a:lvl1pPr>
          </a:lstStyle>
          <a:p>
            <a:r>
              <a:rPr lang="en-GB" dirty="0" smtClean="0">
                <a:solidFill>
                  <a:prstClr val="black"/>
                </a:solidFill>
              </a:rPr>
              <a:t>Insert reference here</a:t>
            </a:r>
            <a:endParaRPr lang="en-GB" dirty="0">
              <a:solidFill>
                <a:prstClr val="black"/>
              </a:solidFill>
            </a:endParaRPr>
          </a:p>
        </p:txBody>
      </p:sp>
    </p:spTree>
    <p:extLst>
      <p:ext uri="{BB962C8B-B14F-4D97-AF65-F5344CB8AC3E}">
        <p14:creationId xmlns:p14="http://schemas.microsoft.com/office/powerpoint/2010/main" val="85331027"/>
      </p:ext>
    </p:extLst>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Slide Number Placeholder 5"/>
          <p:cNvSpPr>
            <a:spLocks noGrp="1"/>
          </p:cNvSpPr>
          <p:nvPr>
            <p:ph type="sldNum" sz="quarter" idx="12"/>
          </p:nvPr>
        </p:nvSpPr>
        <p:spPr>
          <a:xfrm>
            <a:off x="8339720" y="6484694"/>
            <a:ext cx="648072" cy="184666"/>
          </a:xfrm>
          <a:prstGeom prst="rect">
            <a:avLst/>
          </a:prstGeom>
        </p:spPr>
        <p:txBody>
          <a:bodyPr lIns="0" tIns="0" rIns="0" bIns="0" anchor="b">
            <a:spAutoFit/>
          </a:bodyPr>
          <a:lstStyle>
            <a:lvl1pPr algn="r">
              <a:defRPr sz="1200" b="0"/>
            </a:lvl1pPr>
          </a:lstStyle>
          <a:p>
            <a:fld id="{9EF1A0CC-B5C4-466C-A8B5-A7EDD30B2448}" type="slidenum">
              <a:rPr lang="en-GB" smtClean="0">
                <a:solidFill>
                  <a:prstClr val="black"/>
                </a:solidFill>
              </a:rPr>
              <a:pPr/>
              <a:t>‹#›</a:t>
            </a:fld>
            <a:endParaRPr lang="en-GB">
              <a:solidFill>
                <a:prstClr val="black"/>
              </a:solidFill>
            </a:endParaRPr>
          </a:p>
        </p:txBody>
      </p:sp>
      <p:sp>
        <p:nvSpPr>
          <p:cNvPr id="11" name="Footer Placeholder 4"/>
          <p:cNvSpPr>
            <a:spLocks noGrp="1"/>
          </p:cNvSpPr>
          <p:nvPr>
            <p:ph type="ftr" sz="quarter" idx="11"/>
          </p:nvPr>
        </p:nvSpPr>
        <p:spPr>
          <a:xfrm>
            <a:off x="159271" y="6484694"/>
            <a:ext cx="6632277" cy="184666"/>
          </a:xfrm>
          <a:prstGeom prst="rect">
            <a:avLst/>
          </a:prstGeom>
        </p:spPr>
        <p:txBody>
          <a:bodyPr lIns="0" tIns="0" rIns="0" bIns="0" anchor="b">
            <a:spAutoFit/>
          </a:bodyPr>
          <a:lstStyle>
            <a:lvl1pPr>
              <a:defRPr sz="1200"/>
            </a:lvl1pPr>
          </a:lstStyle>
          <a:p>
            <a:r>
              <a:rPr lang="en-GB" dirty="0" smtClean="0">
                <a:solidFill>
                  <a:prstClr val="black"/>
                </a:solidFill>
              </a:rPr>
              <a:t>Insert reference here</a:t>
            </a:r>
            <a:endParaRPr lang="en-GB" dirty="0">
              <a:solidFill>
                <a:prstClr val="black"/>
              </a:solidFill>
            </a:endParaRPr>
          </a:p>
        </p:txBody>
      </p:sp>
    </p:spTree>
    <p:extLst>
      <p:ext uri="{BB962C8B-B14F-4D97-AF65-F5344CB8AC3E}">
        <p14:creationId xmlns:p14="http://schemas.microsoft.com/office/powerpoint/2010/main" val="5133674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79512" y="1196752"/>
            <a:ext cx="4316413" cy="4861148"/>
          </a:xfrm>
        </p:spPr>
        <p:txBody>
          <a:bodyPr/>
          <a:lstStyle>
            <a:lvl1pPr>
              <a:defRPr sz="1800"/>
            </a:lvl1pPr>
            <a:lvl2pPr>
              <a:defRPr sz="1800"/>
            </a:lvl2pPr>
            <a:lvl3pPr>
              <a:defRPr sz="1600"/>
            </a:lvl3pPr>
            <a:lvl4pPr>
              <a:defRPr sz="16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608004" y="1196752"/>
            <a:ext cx="4316413" cy="4861148"/>
          </a:xfrm>
        </p:spPr>
        <p:txBody>
          <a:bodyPr/>
          <a:lstStyle>
            <a:lvl1pPr>
              <a:defRPr sz="1800"/>
            </a:lvl1pPr>
            <a:lvl2pPr>
              <a:defRPr sz="1800"/>
            </a:lvl2pPr>
            <a:lvl3pPr>
              <a:defRPr sz="1600"/>
            </a:lvl3pPr>
            <a:lvl4pPr>
              <a:defRPr sz="16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Line 5"/>
          <p:cNvSpPr>
            <a:spLocks noChangeShapeType="1"/>
          </p:cNvSpPr>
          <p:nvPr userDrawn="1"/>
        </p:nvSpPr>
        <p:spPr bwMode="auto">
          <a:xfrm>
            <a:off x="0" y="1074738"/>
            <a:ext cx="9144000" cy="0"/>
          </a:xfrm>
          <a:prstGeom prst="line">
            <a:avLst/>
          </a:prstGeom>
          <a:noFill/>
          <a:ln w="38100">
            <a:solidFill>
              <a:srgbClr val="F9B64B"/>
            </a:solidFill>
            <a:round/>
            <a:headEnd/>
            <a:tailEnd/>
          </a:ln>
          <a:extLst>
            <a:ext uri="{909E8E84-426E-40dd-AFC4-6F175D3DCCD1}">
              <a14:hiddenFill xmlns:a14="http://schemas.microsoft.com/office/drawing/2010/main">
                <a:noFill/>
              </a14:hiddenFill>
            </a:ext>
          </a:extLst>
        </p:spPr>
        <p:txBody>
          <a:bodyPr/>
          <a:lstStyle/>
          <a:p>
            <a:endParaRPr lang="en-GB" dirty="0">
              <a:solidFill>
                <a:prstClr val="black"/>
              </a:solidFill>
            </a:endParaRPr>
          </a:p>
        </p:txBody>
      </p:sp>
      <p:sp>
        <p:nvSpPr>
          <p:cNvPr id="14" name="Slide Number Placeholder 5"/>
          <p:cNvSpPr>
            <a:spLocks noGrp="1"/>
          </p:cNvSpPr>
          <p:nvPr>
            <p:ph type="sldNum" sz="quarter" idx="12"/>
          </p:nvPr>
        </p:nvSpPr>
        <p:spPr>
          <a:xfrm>
            <a:off x="8339720" y="6484694"/>
            <a:ext cx="648072" cy="184666"/>
          </a:xfrm>
          <a:prstGeom prst="rect">
            <a:avLst/>
          </a:prstGeom>
        </p:spPr>
        <p:txBody>
          <a:bodyPr lIns="0" tIns="0" rIns="0" bIns="0" anchor="b">
            <a:spAutoFit/>
          </a:bodyPr>
          <a:lstStyle>
            <a:lvl1pPr algn="r">
              <a:defRPr sz="1200" b="0"/>
            </a:lvl1pPr>
          </a:lstStyle>
          <a:p>
            <a:fld id="{9EF1A0CC-B5C4-466C-A8B5-A7EDD30B2448}" type="slidenum">
              <a:rPr lang="en-GB" smtClean="0">
                <a:solidFill>
                  <a:prstClr val="black"/>
                </a:solidFill>
              </a:rPr>
              <a:pPr/>
              <a:t>‹#›</a:t>
            </a:fld>
            <a:endParaRPr lang="en-GB">
              <a:solidFill>
                <a:prstClr val="black"/>
              </a:solidFill>
            </a:endParaRPr>
          </a:p>
        </p:txBody>
      </p:sp>
      <p:sp>
        <p:nvSpPr>
          <p:cNvPr id="15" name="Footer Placeholder 4"/>
          <p:cNvSpPr>
            <a:spLocks noGrp="1"/>
          </p:cNvSpPr>
          <p:nvPr>
            <p:ph type="ftr" sz="quarter" idx="11"/>
          </p:nvPr>
        </p:nvSpPr>
        <p:spPr>
          <a:xfrm>
            <a:off x="159271" y="6484694"/>
            <a:ext cx="6632277" cy="184666"/>
          </a:xfrm>
          <a:prstGeom prst="rect">
            <a:avLst/>
          </a:prstGeom>
        </p:spPr>
        <p:txBody>
          <a:bodyPr lIns="0" tIns="0" rIns="0" bIns="0" anchor="b">
            <a:spAutoFit/>
          </a:bodyPr>
          <a:lstStyle>
            <a:lvl1pPr>
              <a:defRPr sz="1200"/>
            </a:lvl1pPr>
          </a:lstStyle>
          <a:p>
            <a:r>
              <a:rPr lang="en-GB" dirty="0" smtClean="0">
                <a:solidFill>
                  <a:prstClr val="black"/>
                </a:solidFill>
              </a:rPr>
              <a:t>Insert reference here</a:t>
            </a:r>
            <a:endParaRPr lang="en-GB" dirty="0">
              <a:solidFill>
                <a:prstClr val="black"/>
              </a:solidFill>
            </a:endParaRPr>
          </a:p>
        </p:txBody>
      </p:sp>
    </p:spTree>
    <p:extLst>
      <p:ext uri="{BB962C8B-B14F-4D97-AF65-F5344CB8AC3E}">
        <p14:creationId xmlns:p14="http://schemas.microsoft.com/office/powerpoint/2010/main" val="6511827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solidFill>
                  <a:srgbClr val="09568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83025"/>
          </a:xfrm>
        </p:spPr>
        <p:txBody>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solidFill>
                  <a:srgbClr val="09568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883025"/>
          </a:xfrm>
        </p:spPr>
        <p:txBody>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 name="Line 5"/>
          <p:cNvSpPr>
            <a:spLocks noChangeShapeType="1"/>
          </p:cNvSpPr>
          <p:nvPr userDrawn="1"/>
        </p:nvSpPr>
        <p:spPr bwMode="auto">
          <a:xfrm>
            <a:off x="0" y="1074738"/>
            <a:ext cx="9144000" cy="0"/>
          </a:xfrm>
          <a:prstGeom prst="line">
            <a:avLst/>
          </a:prstGeom>
          <a:noFill/>
          <a:ln w="38100">
            <a:solidFill>
              <a:srgbClr val="F9B64B"/>
            </a:solidFill>
            <a:round/>
            <a:headEnd/>
            <a:tailEnd/>
          </a:ln>
          <a:extLst>
            <a:ext uri="{909E8E84-426E-40dd-AFC4-6F175D3DCCD1}">
              <a14:hiddenFill xmlns:a14="http://schemas.microsoft.com/office/drawing/2010/main">
                <a:noFill/>
              </a14:hiddenFill>
            </a:ext>
          </a:extLst>
        </p:spPr>
        <p:txBody>
          <a:bodyPr/>
          <a:lstStyle/>
          <a:p>
            <a:endParaRPr lang="en-GB" dirty="0">
              <a:solidFill>
                <a:prstClr val="black"/>
              </a:solidFill>
            </a:endParaRPr>
          </a:p>
        </p:txBody>
      </p:sp>
      <p:sp>
        <p:nvSpPr>
          <p:cNvPr id="16" name="Slide Number Placeholder 5"/>
          <p:cNvSpPr>
            <a:spLocks noGrp="1"/>
          </p:cNvSpPr>
          <p:nvPr>
            <p:ph type="sldNum" sz="quarter" idx="12"/>
          </p:nvPr>
        </p:nvSpPr>
        <p:spPr>
          <a:xfrm>
            <a:off x="8339720" y="6484694"/>
            <a:ext cx="648072" cy="184666"/>
          </a:xfrm>
          <a:prstGeom prst="rect">
            <a:avLst/>
          </a:prstGeom>
        </p:spPr>
        <p:txBody>
          <a:bodyPr lIns="0" tIns="0" rIns="0" bIns="0" anchor="b">
            <a:spAutoFit/>
          </a:bodyPr>
          <a:lstStyle>
            <a:lvl1pPr algn="r">
              <a:defRPr sz="1200" b="0"/>
            </a:lvl1pPr>
          </a:lstStyle>
          <a:p>
            <a:fld id="{9EF1A0CC-B5C4-466C-A8B5-A7EDD30B2448}" type="slidenum">
              <a:rPr lang="en-GB" smtClean="0">
                <a:solidFill>
                  <a:prstClr val="black"/>
                </a:solidFill>
              </a:rPr>
              <a:pPr/>
              <a:t>‹#›</a:t>
            </a:fld>
            <a:endParaRPr lang="en-GB">
              <a:solidFill>
                <a:prstClr val="black"/>
              </a:solidFill>
            </a:endParaRPr>
          </a:p>
        </p:txBody>
      </p:sp>
      <p:sp>
        <p:nvSpPr>
          <p:cNvPr id="17" name="Footer Placeholder 4"/>
          <p:cNvSpPr>
            <a:spLocks noGrp="1"/>
          </p:cNvSpPr>
          <p:nvPr>
            <p:ph type="ftr" sz="quarter" idx="11"/>
          </p:nvPr>
        </p:nvSpPr>
        <p:spPr>
          <a:xfrm>
            <a:off x="159271" y="6484694"/>
            <a:ext cx="6632277" cy="184666"/>
          </a:xfrm>
          <a:prstGeom prst="rect">
            <a:avLst/>
          </a:prstGeom>
        </p:spPr>
        <p:txBody>
          <a:bodyPr lIns="0" tIns="0" rIns="0" bIns="0" anchor="b">
            <a:spAutoFit/>
          </a:bodyPr>
          <a:lstStyle>
            <a:lvl1pPr>
              <a:defRPr sz="1200"/>
            </a:lvl1pPr>
          </a:lstStyle>
          <a:p>
            <a:r>
              <a:rPr lang="en-GB" dirty="0" smtClean="0">
                <a:solidFill>
                  <a:prstClr val="black"/>
                </a:solidFill>
              </a:rPr>
              <a:t>Insert reference here</a:t>
            </a:r>
            <a:endParaRPr lang="en-GB" dirty="0">
              <a:solidFill>
                <a:prstClr val="black"/>
              </a:solidFill>
            </a:endParaRPr>
          </a:p>
        </p:txBody>
      </p:sp>
    </p:spTree>
    <p:extLst>
      <p:ext uri="{BB962C8B-B14F-4D97-AF65-F5344CB8AC3E}">
        <p14:creationId xmlns:p14="http://schemas.microsoft.com/office/powerpoint/2010/main" val="23015498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Line 5"/>
          <p:cNvSpPr>
            <a:spLocks noChangeShapeType="1"/>
          </p:cNvSpPr>
          <p:nvPr userDrawn="1"/>
        </p:nvSpPr>
        <p:spPr bwMode="auto">
          <a:xfrm>
            <a:off x="0" y="1074738"/>
            <a:ext cx="9144000" cy="0"/>
          </a:xfrm>
          <a:prstGeom prst="line">
            <a:avLst/>
          </a:prstGeom>
          <a:noFill/>
          <a:ln w="38100">
            <a:solidFill>
              <a:srgbClr val="F9B64B"/>
            </a:solidFill>
            <a:round/>
            <a:headEnd/>
            <a:tailEnd/>
          </a:ln>
          <a:extLst>
            <a:ext uri="{909E8E84-426E-40dd-AFC4-6F175D3DCCD1}">
              <a14:hiddenFill xmlns:a14="http://schemas.microsoft.com/office/drawing/2010/main">
                <a:noFill/>
              </a14:hiddenFill>
            </a:ext>
          </a:extLst>
        </p:spPr>
        <p:txBody>
          <a:bodyPr/>
          <a:lstStyle/>
          <a:p>
            <a:endParaRPr lang="en-GB" dirty="0">
              <a:solidFill>
                <a:prstClr val="black"/>
              </a:solidFill>
            </a:endParaRPr>
          </a:p>
        </p:txBody>
      </p:sp>
      <p:sp>
        <p:nvSpPr>
          <p:cNvPr id="12" name="Slide Number Placeholder 5"/>
          <p:cNvSpPr>
            <a:spLocks noGrp="1"/>
          </p:cNvSpPr>
          <p:nvPr>
            <p:ph type="sldNum" sz="quarter" idx="12"/>
          </p:nvPr>
        </p:nvSpPr>
        <p:spPr>
          <a:xfrm>
            <a:off x="8339720" y="6484694"/>
            <a:ext cx="648072" cy="184666"/>
          </a:xfrm>
          <a:prstGeom prst="rect">
            <a:avLst/>
          </a:prstGeom>
        </p:spPr>
        <p:txBody>
          <a:bodyPr lIns="0" tIns="0" rIns="0" bIns="0" anchor="b">
            <a:spAutoFit/>
          </a:bodyPr>
          <a:lstStyle>
            <a:lvl1pPr algn="r">
              <a:defRPr sz="1200" b="0"/>
            </a:lvl1pPr>
          </a:lstStyle>
          <a:p>
            <a:fld id="{9EF1A0CC-B5C4-466C-A8B5-A7EDD30B2448}" type="slidenum">
              <a:rPr lang="en-GB" smtClean="0">
                <a:solidFill>
                  <a:prstClr val="black"/>
                </a:solidFill>
              </a:rPr>
              <a:pPr/>
              <a:t>‹#›</a:t>
            </a:fld>
            <a:endParaRPr lang="en-GB">
              <a:solidFill>
                <a:prstClr val="black"/>
              </a:solidFill>
            </a:endParaRPr>
          </a:p>
        </p:txBody>
      </p:sp>
      <p:sp>
        <p:nvSpPr>
          <p:cNvPr id="13" name="Footer Placeholder 4"/>
          <p:cNvSpPr>
            <a:spLocks noGrp="1"/>
          </p:cNvSpPr>
          <p:nvPr>
            <p:ph type="ftr" sz="quarter" idx="11"/>
          </p:nvPr>
        </p:nvSpPr>
        <p:spPr>
          <a:xfrm>
            <a:off x="159271" y="6484694"/>
            <a:ext cx="6632277" cy="184666"/>
          </a:xfrm>
          <a:prstGeom prst="rect">
            <a:avLst/>
          </a:prstGeom>
        </p:spPr>
        <p:txBody>
          <a:bodyPr lIns="0" tIns="0" rIns="0" bIns="0" anchor="b">
            <a:spAutoFit/>
          </a:bodyPr>
          <a:lstStyle>
            <a:lvl1pPr>
              <a:defRPr sz="1200"/>
            </a:lvl1pPr>
          </a:lstStyle>
          <a:p>
            <a:r>
              <a:rPr lang="en-GB" dirty="0" smtClean="0">
                <a:solidFill>
                  <a:prstClr val="black"/>
                </a:solidFill>
              </a:rPr>
              <a:t>Insert reference here</a:t>
            </a:r>
            <a:endParaRPr lang="en-GB" dirty="0">
              <a:solidFill>
                <a:prstClr val="black"/>
              </a:solidFill>
            </a:endParaRPr>
          </a:p>
        </p:txBody>
      </p:sp>
    </p:spTree>
    <p:extLst>
      <p:ext uri="{BB962C8B-B14F-4D97-AF65-F5344CB8AC3E}">
        <p14:creationId xmlns:p14="http://schemas.microsoft.com/office/powerpoint/2010/main" val="11565151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a:xfrm>
            <a:off x="8339720" y="6484694"/>
            <a:ext cx="648072" cy="184666"/>
          </a:xfrm>
          <a:prstGeom prst="rect">
            <a:avLst/>
          </a:prstGeom>
        </p:spPr>
        <p:txBody>
          <a:bodyPr lIns="0" tIns="0" rIns="0" bIns="0" anchor="b">
            <a:spAutoFit/>
          </a:bodyPr>
          <a:lstStyle>
            <a:lvl1pPr algn="r">
              <a:defRPr sz="1200" b="0"/>
            </a:lvl1pPr>
          </a:lstStyle>
          <a:p>
            <a:fld id="{9EF1A0CC-B5C4-466C-A8B5-A7EDD30B2448}" type="slidenum">
              <a:rPr lang="en-GB" smtClean="0">
                <a:solidFill>
                  <a:prstClr val="black"/>
                </a:solidFill>
              </a:rPr>
              <a:pPr/>
              <a:t>‹#›</a:t>
            </a:fld>
            <a:endParaRPr lang="en-GB">
              <a:solidFill>
                <a:prstClr val="black"/>
              </a:solidFill>
            </a:endParaRPr>
          </a:p>
        </p:txBody>
      </p:sp>
      <p:sp>
        <p:nvSpPr>
          <p:cNvPr id="12" name="Footer Placeholder 4"/>
          <p:cNvSpPr>
            <a:spLocks noGrp="1"/>
          </p:cNvSpPr>
          <p:nvPr>
            <p:ph type="ftr" sz="quarter" idx="11"/>
          </p:nvPr>
        </p:nvSpPr>
        <p:spPr>
          <a:xfrm>
            <a:off x="159271" y="6484694"/>
            <a:ext cx="6632277" cy="184666"/>
          </a:xfrm>
          <a:prstGeom prst="rect">
            <a:avLst/>
          </a:prstGeom>
        </p:spPr>
        <p:txBody>
          <a:bodyPr lIns="0" tIns="0" rIns="0" bIns="0" anchor="b">
            <a:spAutoFit/>
          </a:bodyPr>
          <a:lstStyle>
            <a:lvl1pPr>
              <a:defRPr sz="1200"/>
            </a:lvl1pPr>
          </a:lstStyle>
          <a:p>
            <a:r>
              <a:rPr lang="en-GB" dirty="0" smtClean="0">
                <a:solidFill>
                  <a:prstClr val="black"/>
                </a:solidFill>
              </a:rPr>
              <a:t>Insert reference here</a:t>
            </a:r>
            <a:endParaRPr lang="en-GB" dirty="0">
              <a:solidFill>
                <a:prstClr val="black"/>
              </a:solidFill>
            </a:endParaRPr>
          </a:p>
        </p:txBody>
      </p:sp>
    </p:spTree>
    <p:extLst>
      <p:ext uri="{BB962C8B-B14F-4D97-AF65-F5344CB8AC3E}">
        <p14:creationId xmlns:p14="http://schemas.microsoft.com/office/powerpoint/2010/main" val="25780838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Slide Number Placeholder 5"/>
          <p:cNvSpPr>
            <a:spLocks noGrp="1"/>
          </p:cNvSpPr>
          <p:nvPr>
            <p:ph type="sldNum" sz="quarter" idx="12"/>
          </p:nvPr>
        </p:nvSpPr>
        <p:spPr>
          <a:xfrm>
            <a:off x="8339720" y="6484694"/>
            <a:ext cx="648072" cy="184666"/>
          </a:xfrm>
          <a:prstGeom prst="rect">
            <a:avLst/>
          </a:prstGeom>
        </p:spPr>
        <p:txBody>
          <a:bodyPr lIns="0" tIns="0" rIns="0" bIns="0" anchor="b">
            <a:spAutoFit/>
          </a:bodyPr>
          <a:lstStyle>
            <a:lvl1pPr algn="r">
              <a:defRPr sz="1200" b="0"/>
            </a:lvl1pPr>
          </a:lstStyle>
          <a:p>
            <a:fld id="{9EF1A0CC-B5C4-466C-A8B5-A7EDD30B2448}" type="slidenum">
              <a:rPr lang="en-GB" smtClean="0">
                <a:solidFill>
                  <a:prstClr val="black"/>
                </a:solidFill>
              </a:rPr>
              <a:pPr/>
              <a:t>‹#›</a:t>
            </a:fld>
            <a:endParaRPr lang="en-GB">
              <a:solidFill>
                <a:prstClr val="black"/>
              </a:solidFill>
            </a:endParaRPr>
          </a:p>
        </p:txBody>
      </p:sp>
      <p:sp>
        <p:nvSpPr>
          <p:cNvPr id="12" name="Footer Placeholder 4"/>
          <p:cNvSpPr>
            <a:spLocks noGrp="1"/>
          </p:cNvSpPr>
          <p:nvPr>
            <p:ph type="ftr" sz="quarter" idx="11"/>
          </p:nvPr>
        </p:nvSpPr>
        <p:spPr>
          <a:xfrm>
            <a:off x="159271" y="6484694"/>
            <a:ext cx="6632277" cy="184666"/>
          </a:xfrm>
          <a:prstGeom prst="rect">
            <a:avLst/>
          </a:prstGeom>
        </p:spPr>
        <p:txBody>
          <a:bodyPr lIns="0" tIns="0" rIns="0" bIns="0" anchor="b">
            <a:spAutoFit/>
          </a:bodyPr>
          <a:lstStyle>
            <a:lvl1pPr>
              <a:defRPr sz="1200"/>
            </a:lvl1pPr>
          </a:lstStyle>
          <a:p>
            <a:r>
              <a:rPr lang="en-GB" dirty="0" smtClean="0">
                <a:solidFill>
                  <a:prstClr val="black"/>
                </a:solidFill>
              </a:rPr>
              <a:t>Insert reference here</a:t>
            </a:r>
            <a:endParaRPr lang="en-GB" dirty="0">
              <a:solidFill>
                <a:prstClr val="black"/>
              </a:solidFill>
            </a:endParaRPr>
          </a:p>
        </p:txBody>
      </p:sp>
    </p:spTree>
    <p:extLst>
      <p:ext uri="{BB962C8B-B14F-4D97-AF65-F5344CB8AC3E}">
        <p14:creationId xmlns:p14="http://schemas.microsoft.com/office/powerpoint/2010/main" val="42221206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Slide Number Placeholder 5"/>
          <p:cNvSpPr>
            <a:spLocks noGrp="1"/>
          </p:cNvSpPr>
          <p:nvPr>
            <p:ph type="sldNum" sz="quarter" idx="12"/>
          </p:nvPr>
        </p:nvSpPr>
        <p:spPr>
          <a:xfrm>
            <a:off x="8339720" y="6484694"/>
            <a:ext cx="648072" cy="184666"/>
          </a:xfrm>
          <a:prstGeom prst="rect">
            <a:avLst/>
          </a:prstGeom>
        </p:spPr>
        <p:txBody>
          <a:bodyPr lIns="0" tIns="0" rIns="0" bIns="0" anchor="b">
            <a:spAutoFit/>
          </a:bodyPr>
          <a:lstStyle>
            <a:lvl1pPr algn="r">
              <a:defRPr sz="1200" b="0"/>
            </a:lvl1pPr>
          </a:lstStyle>
          <a:p>
            <a:fld id="{9EF1A0CC-B5C4-466C-A8B5-A7EDD30B2448}" type="slidenum">
              <a:rPr lang="en-GB" smtClean="0">
                <a:solidFill>
                  <a:prstClr val="black"/>
                </a:solidFill>
              </a:rPr>
              <a:pPr/>
              <a:t>‹#›</a:t>
            </a:fld>
            <a:endParaRPr lang="en-GB">
              <a:solidFill>
                <a:prstClr val="black"/>
              </a:solidFill>
            </a:endParaRPr>
          </a:p>
        </p:txBody>
      </p:sp>
      <p:sp>
        <p:nvSpPr>
          <p:cNvPr id="10" name="Footer Placeholder 4"/>
          <p:cNvSpPr>
            <a:spLocks noGrp="1"/>
          </p:cNvSpPr>
          <p:nvPr>
            <p:ph type="ftr" sz="quarter" idx="11"/>
          </p:nvPr>
        </p:nvSpPr>
        <p:spPr>
          <a:xfrm>
            <a:off x="159271" y="6484694"/>
            <a:ext cx="6632277" cy="184666"/>
          </a:xfrm>
          <a:prstGeom prst="rect">
            <a:avLst/>
          </a:prstGeom>
        </p:spPr>
        <p:txBody>
          <a:bodyPr lIns="0" tIns="0" rIns="0" bIns="0" anchor="b">
            <a:spAutoFit/>
          </a:bodyPr>
          <a:lstStyle>
            <a:lvl1pPr>
              <a:defRPr sz="1200"/>
            </a:lvl1pPr>
          </a:lstStyle>
          <a:p>
            <a:r>
              <a:rPr lang="en-GB" dirty="0" smtClean="0">
                <a:solidFill>
                  <a:prstClr val="black"/>
                </a:solidFill>
              </a:rPr>
              <a:t>Insert reference here</a:t>
            </a:r>
            <a:endParaRPr lang="en-GB" dirty="0">
              <a:solidFill>
                <a:prstClr val="black"/>
              </a:solidFill>
            </a:endParaRPr>
          </a:p>
        </p:txBody>
      </p:sp>
    </p:spTree>
    <p:extLst>
      <p:ext uri="{BB962C8B-B14F-4D97-AF65-F5344CB8AC3E}">
        <p14:creationId xmlns:p14="http://schemas.microsoft.com/office/powerpoint/2010/main" val="35431851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Slide Number Placeholder 5"/>
          <p:cNvSpPr>
            <a:spLocks noGrp="1"/>
          </p:cNvSpPr>
          <p:nvPr>
            <p:ph type="sldNum" sz="quarter" idx="12"/>
          </p:nvPr>
        </p:nvSpPr>
        <p:spPr>
          <a:xfrm>
            <a:off x="8339720" y="6484694"/>
            <a:ext cx="648072" cy="184666"/>
          </a:xfrm>
          <a:prstGeom prst="rect">
            <a:avLst/>
          </a:prstGeom>
        </p:spPr>
        <p:txBody>
          <a:bodyPr lIns="0" tIns="0" rIns="0" bIns="0" anchor="b">
            <a:spAutoFit/>
          </a:bodyPr>
          <a:lstStyle>
            <a:lvl1pPr algn="r">
              <a:defRPr sz="1200" b="0"/>
            </a:lvl1pPr>
          </a:lstStyle>
          <a:p>
            <a:fld id="{9EF1A0CC-B5C4-466C-A8B5-A7EDD30B2448}" type="slidenum">
              <a:rPr lang="en-GB" smtClean="0">
                <a:solidFill>
                  <a:prstClr val="black"/>
                </a:solidFill>
              </a:rPr>
              <a:pPr/>
              <a:t>‹#›</a:t>
            </a:fld>
            <a:endParaRPr lang="en-GB">
              <a:solidFill>
                <a:prstClr val="black"/>
              </a:solidFill>
            </a:endParaRPr>
          </a:p>
        </p:txBody>
      </p:sp>
      <p:sp>
        <p:nvSpPr>
          <p:cNvPr id="9" name="Footer Placeholder 4"/>
          <p:cNvSpPr>
            <a:spLocks noGrp="1"/>
          </p:cNvSpPr>
          <p:nvPr>
            <p:ph type="ftr" sz="quarter" idx="11"/>
          </p:nvPr>
        </p:nvSpPr>
        <p:spPr>
          <a:xfrm>
            <a:off x="159271" y="6484694"/>
            <a:ext cx="6632277" cy="184666"/>
          </a:xfrm>
          <a:prstGeom prst="rect">
            <a:avLst/>
          </a:prstGeom>
        </p:spPr>
        <p:txBody>
          <a:bodyPr lIns="0" tIns="0" rIns="0" bIns="0" anchor="b">
            <a:spAutoFit/>
          </a:bodyPr>
          <a:lstStyle>
            <a:lvl1pPr>
              <a:defRPr sz="1200"/>
            </a:lvl1pPr>
          </a:lstStyle>
          <a:p>
            <a:r>
              <a:rPr lang="en-GB" dirty="0" smtClean="0">
                <a:solidFill>
                  <a:prstClr val="black"/>
                </a:solidFill>
              </a:rPr>
              <a:t>Insert reference here</a:t>
            </a:r>
            <a:endParaRPr lang="en-GB" dirty="0">
              <a:solidFill>
                <a:prstClr val="black"/>
              </a:solidFill>
            </a:endParaRPr>
          </a:p>
        </p:txBody>
      </p:sp>
    </p:spTree>
    <p:extLst>
      <p:ext uri="{BB962C8B-B14F-4D97-AF65-F5344CB8AC3E}">
        <p14:creationId xmlns:p14="http://schemas.microsoft.com/office/powerpoint/2010/main" val="3851365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4.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1405674"/>
      </p:ext>
    </p:extLst>
  </p:cSld>
  <p:clrMapOvr>
    <a:masterClrMapping/>
  </p:clrMapOvr>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Slide Number Placeholder 5"/>
          <p:cNvSpPr>
            <a:spLocks noGrp="1"/>
          </p:cNvSpPr>
          <p:nvPr>
            <p:ph type="sldNum" sz="quarter" idx="12"/>
          </p:nvPr>
        </p:nvSpPr>
        <p:spPr>
          <a:xfrm>
            <a:off x="8339720" y="6484694"/>
            <a:ext cx="648072" cy="184666"/>
          </a:xfrm>
          <a:prstGeom prst="rect">
            <a:avLst/>
          </a:prstGeom>
        </p:spPr>
        <p:txBody>
          <a:bodyPr lIns="0" tIns="0" rIns="0" bIns="0" anchor="b">
            <a:spAutoFit/>
          </a:bodyPr>
          <a:lstStyle>
            <a:lvl1pPr algn="r">
              <a:defRPr sz="1200" b="0"/>
            </a:lvl1pPr>
          </a:lstStyle>
          <a:p>
            <a:fld id="{9EF1A0CC-B5C4-466C-A8B5-A7EDD30B2448}" type="slidenum">
              <a:rPr lang="en-GB" smtClean="0">
                <a:solidFill>
                  <a:prstClr val="black"/>
                </a:solidFill>
              </a:rPr>
              <a:pPr/>
              <a:t>‹#›</a:t>
            </a:fld>
            <a:endParaRPr lang="en-GB">
              <a:solidFill>
                <a:prstClr val="black"/>
              </a:solidFill>
            </a:endParaRPr>
          </a:p>
        </p:txBody>
      </p:sp>
      <p:sp>
        <p:nvSpPr>
          <p:cNvPr id="9" name="Footer Placeholder 4"/>
          <p:cNvSpPr>
            <a:spLocks noGrp="1"/>
          </p:cNvSpPr>
          <p:nvPr>
            <p:ph type="ftr" sz="quarter" idx="11"/>
          </p:nvPr>
        </p:nvSpPr>
        <p:spPr>
          <a:xfrm>
            <a:off x="159271" y="6484694"/>
            <a:ext cx="6632277" cy="184666"/>
          </a:xfrm>
          <a:prstGeom prst="rect">
            <a:avLst/>
          </a:prstGeom>
        </p:spPr>
        <p:txBody>
          <a:bodyPr lIns="0" tIns="0" rIns="0" bIns="0" anchor="b">
            <a:spAutoFit/>
          </a:bodyPr>
          <a:lstStyle>
            <a:lvl1pPr>
              <a:defRPr sz="1200"/>
            </a:lvl1pPr>
          </a:lstStyle>
          <a:p>
            <a:r>
              <a:rPr lang="en-GB" dirty="0" smtClean="0">
                <a:solidFill>
                  <a:prstClr val="black"/>
                </a:solidFill>
              </a:rPr>
              <a:t>Insert reference here</a:t>
            </a:r>
            <a:endParaRPr lang="en-GB" dirty="0">
              <a:solidFill>
                <a:prstClr val="black"/>
              </a:solidFill>
            </a:endParaRPr>
          </a:p>
        </p:txBody>
      </p:sp>
    </p:spTree>
    <p:extLst>
      <p:ext uri="{BB962C8B-B14F-4D97-AF65-F5344CB8AC3E}">
        <p14:creationId xmlns:p14="http://schemas.microsoft.com/office/powerpoint/2010/main" val="30923496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1" descr="HEP_TitlteSlid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CCO_HEP_RGB.jpg"/>
          <p:cNvPicPr>
            <a:picLocks noChangeAspect="1"/>
          </p:cNvPicPr>
          <p:nvPr userDrawn="1"/>
        </p:nvPicPr>
        <p:blipFill>
          <a:blip r:embed="rId3">
            <a:extLst>
              <a:ext uri="{28A0092B-C50C-407E-A947-70E740481C1C}">
                <a14:useLocalDpi xmlns:a14="http://schemas.microsoft.com/office/drawing/2010/main" val="0"/>
              </a:ext>
            </a:extLst>
          </a:blip>
          <a:srcRect t="44962"/>
          <a:stretch>
            <a:fillRect/>
          </a:stretch>
        </p:blipFill>
        <p:spPr bwMode="auto">
          <a:xfrm>
            <a:off x="5265738" y="5875338"/>
            <a:ext cx="3671887"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00" name="Rectangle 56"/>
          <p:cNvSpPr>
            <a:spLocks noGrp="1" noChangeArrowheads="1"/>
          </p:cNvSpPr>
          <p:nvPr>
            <p:ph type="subTitle" idx="1"/>
          </p:nvPr>
        </p:nvSpPr>
        <p:spPr>
          <a:xfrm>
            <a:off x="484632" y="2670048"/>
            <a:ext cx="3886200" cy="1120775"/>
          </a:xfrm>
        </p:spPr>
        <p:txBody>
          <a:bodyPr/>
          <a:lstStyle>
            <a:lvl1pPr marL="0" indent="0">
              <a:lnSpc>
                <a:spcPct val="100000"/>
              </a:lnSpc>
              <a:buFont typeface="Wingdings" pitchFamily="2" charset="2"/>
              <a:buNone/>
              <a:defRPr sz="1800" b="0">
                <a:solidFill>
                  <a:schemeClr val="tx1"/>
                </a:solidFill>
              </a:defRPr>
            </a:lvl1pPr>
          </a:lstStyle>
          <a:p>
            <a:r>
              <a:rPr lang="en-US" dirty="0" smtClean="0"/>
              <a:t>Click to edit Master subtitle style</a:t>
            </a:r>
          </a:p>
        </p:txBody>
      </p:sp>
      <p:sp>
        <p:nvSpPr>
          <p:cNvPr id="6201" name="Rectangle 57"/>
          <p:cNvSpPr>
            <a:spLocks noGrp="1" noChangeArrowheads="1"/>
          </p:cNvSpPr>
          <p:nvPr>
            <p:ph type="ctrTitle"/>
          </p:nvPr>
        </p:nvSpPr>
        <p:spPr bwMode="invGray">
          <a:xfrm>
            <a:off x="457200" y="420624"/>
            <a:ext cx="8318373" cy="2057400"/>
          </a:xfrm>
        </p:spPr>
        <p:txBody>
          <a:bodyPr/>
          <a:lstStyle>
            <a:lvl1pPr>
              <a:defRPr sz="4500">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718159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291427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ransition Slide">
    <p:spTree>
      <p:nvGrpSpPr>
        <p:cNvPr id="1" name=""/>
        <p:cNvGrpSpPr/>
        <p:nvPr/>
      </p:nvGrpSpPr>
      <p:grpSpPr>
        <a:xfrm>
          <a:off x="0" y="0"/>
          <a:ext cx="0" cy="0"/>
          <a:chOff x="0" y="0"/>
          <a:chExt cx="0" cy="0"/>
        </a:xfrm>
      </p:grpSpPr>
      <p:pic>
        <p:nvPicPr>
          <p:cNvPr id="3" name="Picture 4" descr="HEP_TransSlid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385763" y="330201"/>
            <a:ext cx="8462962" cy="5250792"/>
          </a:xfrm>
        </p:spPr>
        <p:txBody>
          <a:bodyPr anchorCtr="1"/>
          <a:lstStyle>
            <a:lvl1pPr algn="ctr">
              <a:defRPr sz="4000" b="1" cap="none">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549268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5763" y="1828800"/>
            <a:ext cx="4151312" cy="4546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9475" y="1828800"/>
            <a:ext cx="4151313" cy="4546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898437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2588" y="667512"/>
            <a:ext cx="8464550" cy="1103312"/>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385763" y="1828800"/>
            <a:ext cx="4151312" cy="4546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hart Placeholder 3"/>
          <p:cNvSpPr>
            <a:spLocks noGrp="1"/>
          </p:cNvSpPr>
          <p:nvPr>
            <p:ph type="chart" sz="half" idx="2"/>
          </p:nvPr>
        </p:nvSpPr>
        <p:spPr>
          <a:xfrm>
            <a:off x="4689475" y="1828800"/>
            <a:ext cx="4151313" cy="4546600"/>
          </a:xfrm>
        </p:spPr>
        <p:txBody>
          <a:bodyPr/>
          <a:lstStyle/>
          <a:p>
            <a:pPr lvl="0"/>
            <a:endParaRPr lang="en-US" noProof="0" dirty="0" smtClean="0"/>
          </a:p>
        </p:txBody>
      </p:sp>
    </p:spTree>
    <p:extLst>
      <p:ext uri="{BB962C8B-B14F-4D97-AF65-F5344CB8AC3E}">
        <p14:creationId xmlns:p14="http://schemas.microsoft.com/office/powerpoint/2010/main" val="22063247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352264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65993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romo Slide">
    <p:spTree>
      <p:nvGrpSpPr>
        <p:cNvPr id="1" name=""/>
        <p:cNvGrpSpPr/>
        <p:nvPr/>
      </p:nvGrpSpPr>
      <p:grpSpPr>
        <a:xfrm>
          <a:off x="0" y="0"/>
          <a:ext cx="0" cy="0"/>
          <a:chOff x="0" y="0"/>
          <a:chExt cx="0" cy="0"/>
        </a:xfrm>
      </p:grpSpPr>
      <p:pic>
        <p:nvPicPr>
          <p:cNvPr id="5" name="Picture 8" descr="HEP_TitlteSlid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CCO_HEP_RGB.jpg"/>
          <p:cNvPicPr>
            <a:picLocks noChangeAspect="1"/>
          </p:cNvPicPr>
          <p:nvPr userDrawn="1"/>
        </p:nvPicPr>
        <p:blipFill>
          <a:blip r:embed="rId3">
            <a:extLst>
              <a:ext uri="{28A0092B-C50C-407E-A947-70E740481C1C}">
                <a14:useLocalDpi xmlns:a14="http://schemas.microsoft.com/office/drawing/2010/main" val="0"/>
              </a:ext>
            </a:extLst>
          </a:blip>
          <a:srcRect t="44962"/>
          <a:stretch>
            <a:fillRect/>
          </a:stretch>
        </p:blipFill>
        <p:spPr bwMode="auto">
          <a:xfrm>
            <a:off x="5265738" y="5875338"/>
            <a:ext cx="3671887"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2588" y="330200"/>
            <a:ext cx="8464550" cy="1584326"/>
          </a:xfrm>
        </p:spPr>
        <p:txBody>
          <a:bodyPr/>
          <a:lstStyle>
            <a:lvl1pPr algn="ctr">
              <a:defRPr sz="3900">
                <a:solidFill>
                  <a:schemeClr val="tx1"/>
                </a:solidFill>
              </a:defRPr>
            </a:lvl1pPr>
          </a:lstStyle>
          <a:p>
            <a:r>
              <a:rPr lang="en-US" dirty="0" smtClean="0"/>
              <a:t>Click to edit Master title style</a:t>
            </a:r>
            <a:endParaRPr lang="en-US" dirty="0"/>
          </a:p>
        </p:txBody>
      </p:sp>
      <p:sp>
        <p:nvSpPr>
          <p:cNvPr id="8" name="Content Placeholder 7"/>
          <p:cNvSpPr>
            <a:spLocks noGrp="1"/>
          </p:cNvSpPr>
          <p:nvPr>
            <p:ph sz="quarter" idx="10"/>
          </p:nvPr>
        </p:nvSpPr>
        <p:spPr>
          <a:xfrm>
            <a:off x="385763" y="1914525"/>
            <a:ext cx="8462962" cy="2605717"/>
          </a:xfrm>
        </p:spPr>
        <p:txBody>
          <a:bodyPr/>
          <a:lstStyle>
            <a:lvl1pPr marL="0" indent="0">
              <a:buFontTx/>
              <a:buNone/>
              <a:defRPr sz="2000" b="1">
                <a:solidFill>
                  <a:schemeClr val="accent3"/>
                </a:solidFill>
              </a:defRPr>
            </a:lvl1pPr>
            <a:lvl2pPr>
              <a:buFontTx/>
              <a:buNone/>
              <a:defRPr/>
            </a:lvl2pPr>
            <a:lvl3pPr>
              <a:buFontTx/>
              <a:buNone/>
              <a:defRPr/>
            </a:lvl3pPr>
            <a:lvl4pPr>
              <a:buFontTx/>
              <a:buNone/>
              <a:defRPr/>
            </a:lvl4pPr>
            <a:lvl5pPr>
              <a:buFontTx/>
              <a:buNone/>
              <a:defRPr/>
            </a:lvl5pPr>
          </a:lstStyle>
          <a:p>
            <a:pPr lvl="0"/>
            <a:r>
              <a:rPr lang="en-US" dirty="0" smtClean="0"/>
              <a:t>Click to edit Master text styles</a:t>
            </a:r>
          </a:p>
        </p:txBody>
      </p:sp>
      <p:sp>
        <p:nvSpPr>
          <p:cNvPr id="10" name="Content Placeholder 9"/>
          <p:cNvSpPr>
            <a:spLocks noGrp="1"/>
          </p:cNvSpPr>
          <p:nvPr>
            <p:ph sz="quarter" idx="11"/>
          </p:nvPr>
        </p:nvSpPr>
        <p:spPr>
          <a:xfrm>
            <a:off x="385763" y="4856672"/>
            <a:ext cx="8462962" cy="1155939"/>
          </a:xfrm>
        </p:spPr>
        <p:txBody>
          <a:bodyPr/>
          <a:lstStyle>
            <a:lvl1pPr>
              <a:buFontTx/>
              <a:buNone/>
              <a:defRPr sz="2400" b="1">
                <a:solidFill>
                  <a:schemeClr val="accent4"/>
                </a:solidFill>
              </a:defRPr>
            </a:lvl1pPr>
            <a:lvl2pPr>
              <a:buFontTx/>
              <a:buNone/>
              <a:defRPr sz="2400"/>
            </a:lvl2pPr>
            <a:lvl3pPr>
              <a:buFontTx/>
              <a:buNone/>
              <a:defRPr sz="2400"/>
            </a:lvl3pPr>
            <a:lvl4pPr>
              <a:buFontTx/>
              <a:buNone/>
              <a:defRPr sz="2400"/>
            </a:lvl4pPr>
            <a:lvl5pPr>
              <a:buFontTx/>
              <a:buNone/>
              <a:defRPr sz="2400"/>
            </a:lvl5pPr>
          </a:lstStyle>
          <a:p>
            <a:pPr lvl="0"/>
            <a:r>
              <a:rPr lang="en-US" dirty="0" smtClean="0"/>
              <a:t>Click to edit Master text styles</a:t>
            </a:r>
          </a:p>
        </p:txBody>
      </p:sp>
    </p:spTree>
    <p:extLst>
      <p:ext uri="{BB962C8B-B14F-4D97-AF65-F5344CB8AC3E}">
        <p14:creationId xmlns:p14="http://schemas.microsoft.com/office/powerpoint/2010/main" val="40418799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1" descr="HEP_TitlteSlid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CCO_HEP_RGB.jpg"/>
          <p:cNvPicPr>
            <a:picLocks noChangeAspect="1"/>
          </p:cNvPicPr>
          <p:nvPr userDrawn="1"/>
        </p:nvPicPr>
        <p:blipFill>
          <a:blip r:embed="rId3">
            <a:extLst>
              <a:ext uri="{28A0092B-C50C-407E-A947-70E740481C1C}">
                <a14:useLocalDpi xmlns:a14="http://schemas.microsoft.com/office/drawing/2010/main" val="0"/>
              </a:ext>
            </a:extLst>
          </a:blip>
          <a:srcRect t="44962"/>
          <a:stretch>
            <a:fillRect/>
          </a:stretch>
        </p:blipFill>
        <p:spPr bwMode="auto">
          <a:xfrm>
            <a:off x="5265738" y="5875338"/>
            <a:ext cx="3671887"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00" name="Rectangle 56"/>
          <p:cNvSpPr>
            <a:spLocks noGrp="1" noChangeArrowheads="1"/>
          </p:cNvSpPr>
          <p:nvPr>
            <p:ph type="subTitle" idx="1"/>
          </p:nvPr>
        </p:nvSpPr>
        <p:spPr>
          <a:xfrm>
            <a:off x="484632" y="2670048"/>
            <a:ext cx="3886200" cy="1120775"/>
          </a:xfrm>
        </p:spPr>
        <p:txBody>
          <a:bodyPr/>
          <a:lstStyle>
            <a:lvl1pPr marL="0" indent="0">
              <a:lnSpc>
                <a:spcPct val="100000"/>
              </a:lnSpc>
              <a:buFont typeface="Wingdings" pitchFamily="2" charset="2"/>
              <a:buNone/>
              <a:defRPr sz="1800" b="0">
                <a:solidFill>
                  <a:schemeClr val="tx1"/>
                </a:solidFill>
              </a:defRPr>
            </a:lvl1pPr>
          </a:lstStyle>
          <a:p>
            <a:r>
              <a:rPr lang="en-US" dirty="0" smtClean="0"/>
              <a:t>Click to edit Master subtitle style</a:t>
            </a:r>
          </a:p>
        </p:txBody>
      </p:sp>
      <p:sp>
        <p:nvSpPr>
          <p:cNvPr id="6201" name="Rectangle 57"/>
          <p:cNvSpPr>
            <a:spLocks noGrp="1" noChangeArrowheads="1"/>
          </p:cNvSpPr>
          <p:nvPr>
            <p:ph type="ctrTitle"/>
          </p:nvPr>
        </p:nvSpPr>
        <p:spPr bwMode="invGray">
          <a:xfrm>
            <a:off x="457200" y="420624"/>
            <a:ext cx="8318373" cy="2057400"/>
          </a:xfrm>
        </p:spPr>
        <p:txBody>
          <a:bodyPr/>
          <a:lstStyle>
            <a:lvl1pPr>
              <a:defRPr sz="4500">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15093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F020632-66D8-4502-84BA-9F564946CCC0}" type="datetimeFigureOut">
              <a:rPr lang="en-US" smtClean="0"/>
              <a:pPr/>
              <a:t>2/11/16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159B75F-0065-4DD3-A037-04E0A4FB51E6}" type="slidenum">
              <a:rPr lang="en-US" smtClean="0"/>
              <a:pPr/>
              <a:t>‹#›</a:t>
            </a:fld>
            <a:endParaRPr lang="en-US"/>
          </a:p>
        </p:txBody>
      </p:sp>
    </p:spTree>
    <p:extLst>
      <p:ext uri="{BB962C8B-B14F-4D97-AF65-F5344CB8AC3E}">
        <p14:creationId xmlns:p14="http://schemas.microsoft.com/office/powerpoint/2010/main" val="2846607759"/>
      </p:ext>
    </p:extLst>
  </p:cSld>
  <p:clrMapOvr>
    <a:masterClrMapping/>
  </p:clrMapOvr>
  <p:transition xmlns:p14="http://schemas.microsoft.com/office/powerpoint/2010/main" spd="med"/>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548637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ransition Slide">
    <p:spTree>
      <p:nvGrpSpPr>
        <p:cNvPr id="1" name=""/>
        <p:cNvGrpSpPr/>
        <p:nvPr/>
      </p:nvGrpSpPr>
      <p:grpSpPr>
        <a:xfrm>
          <a:off x="0" y="0"/>
          <a:ext cx="0" cy="0"/>
          <a:chOff x="0" y="0"/>
          <a:chExt cx="0" cy="0"/>
        </a:xfrm>
      </p:grpSpPr>
      <p:pic>
        <p:nvPicPr>
          <p:cNvPr id="3" name="Picture 4" descr="HEP_TransSlid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385763" y="330201"/>
            <a:ext cx="8462962" cy="5250792"/>
          </a:xfrm>
        </p:spPr>
        <p:txBody>
          <a:bodyPr anchorCtr="1"/>
          <a:lstStyle>
            <a:lvl1pPr algn="ctr">
              <a:defRPr sz="4000" b="1" cap="none">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381854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5763" y="1828800"/>
            <a:ext cx="4151312" cy="4546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9475" y="1828800"/>
            <a:ext cx="4151313" cy="4546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647352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2588" y="667512"/>
            <a:ext cx="8464550" cy="1103312"/>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385763" y="1828800"/>
            <a:ext cx="4151312" cy="4546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hart Placeholder 3"/>
          <p:cNvSpPr>
            <a:spLocks noGrp="1"/>
          </p:cNvSpPr>
          <p:nvPr>
            <p:ph type="chart" sz="half" idx="2"/>
          </p:nvPr>
        </p:nvSpPr>
        <p:spPr>
          <a:xfrm>
            <a:off x="4689475" y="1828800"/>
            <a:ext cx="4151313" cy="4546600"/>
          </a:xfrm>
        </p:spPr>
        <p:txBody>
          <a:bodyPr/>
          <a:lstStyle/>
          <a:p>
            <a:pPr lvl="0"/>
            <a:endParaRPr lang="en-US" noProof="0" dirty="0" smtClean="0"/>
          </a:p>
        </p:txBody>
      </p:sp>
    </p:spTree>
    <p:extLst>
      <p:ext uri="{BB962C8B-B14F-4D97-AF65-F5344CB8AC3E}">
        <p14:creationId xmlns:p14="http://schemas.microsoft.com/office/powerpoint/2010/main" val="9437212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854010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10561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romo Slide">
    <p:spTree>
      <p:nvGrpSpPr>
        <p:cNvPr id="1" name=""/>
        <p:cNvGrpSpPr/>
        <p:nvPr/>
      </p:nvGrpSpPr>
      <p:grpSpPr>
        <a:xfrm>
          <a:off x="0" y="0"/>
          <a:ext cx="0" cy="0"/>
          <a:chOff x="0" y="0"/>
          <a:chExt cx="0" cy="0"/>
        </a:xfrm>
      </p:grpSpPr>
      <p:pic>
        <p:nvPicPr>
          <p:cNvPr id="5" name="Picture 8" descr="HEP_TitlteSlid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CCO_HEP_RGB.jpg"/>
          <p:cNvPicPr>
            <a:picLocks noChangeAspect="1"/>
          </p:cNvPicPr>
          <p:nvPr userDrawn="1"/>
        </p:nvPicPr>
        <p:blipFill>
          <a:blip r:embed="rId3">
            <a:extLst>
              <a:ext uri="{28A0092B-C50C-407E-A947-70E740481C1C}">
                <a14:useLocalDpi xmlns:a14="http://schemas.microsoft.com/office/drawing/2010/main" val="0"/>
              </a:ext>
            </a:extLst>
          </a:blip>
          <a:srcRect t="44962"/>
          <a:stretch>
            <a:fillRect/>
          </a:stretch>
        </p:blipFill>
        <p:spPr bwMode="auto">
          <a:xfrm>
            <a:off x="5265738" y="5875338"/>
            <a:ext cx="3671887"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2588" y="330200"/>
            <a:ext cx="8464550" cy="1584326"/>
          </a:xfrm>
        </p:spPr>
        <p:txBody>
          <a:bodyPr/>
          <a:lstStyle>
            <a:lvl1pPr algn="ctr">
              <a:defRPr sz="3900">
                <a:solidFill>
                  <a:schemeClr val="tx1"/>
                </a:solidFill>
              </a:defRPr>
            </a:lvl1pPr>
          </a:lstStyle>
          <a:p>
            <a:r>
              <a:rPr lang="en-US" dirty="0" smtClean="0"/>
              <a:t>Click to edit Master title style</a:t>
            </a:r>
            <a:endParaRPr lang="en-US" dirty="0"/>
          </a:p>
        </p:txBody>
      </p:sp>
      <p:sp>
        <p:nvSpPr>
          <p:cNvPr id="8" name="Content Placeholder 7"/>
          <p:cNvSpPr>
            <a:spLocks noGrp="1"/>
          </p:cNvSpPr>
          <p:nvPr>
            <p:ph sz="quarter" idx="10"/>
          </p:nvPr>
        </p:nvSpPr>
        <p:spPr>
          <a:xfrm>
            <a:off x="385763" y="1914525"/>
            <a:ext cx="8462962" cy="2605717"/>
          </a:xfrm>
        </p:spPr>
        <p:txBody>
          <a:bodyPr/>
          <a:lstStyle>
            <a:lvl1pPr marL="0" indent="0">
              <a:buFontTx/>
              <a:buNone/>
              <a:defRPr sz="2000" b="1">
                <a:solidFill>
                  <a:schemeClr val="accent3"/>
                </a:solidFill>
              </a:defRPr>
            </a:lvl1pPr>
            <a:lvl2pPr>
              <a:buFontTx/>
              <a:buNone/>
              <a:defRPr/>
            </a:lvl2pPr>
            <a:lvl3pPr>
              <a:buFontTx/>
              <a:buNone/>
              <a:defRPr/>
            </a:lvl3pPr>
            <a:lvl4pPr>
              <a:buFontTx/>
              <a:buNone/>
              <a:defRPr/>
            </a:lvl4pPr>
            <a:lvl5pPr>
              <a:buFontTx/>
              <a:buNone/>
              <a:defRPr/>
            </a:lvl5pPr>
          </a:lstStyle>
          <a:p>
            <a:pPr lvl="0"/>
            <a:r>
              <a:rPr lang="en-US" dirty="0" smtClean="0"/>
              <a:t>Click to edit Master text styles</a:t>
            </a:r>
          </a:p>
        </p:txBody>
      </p:sp>
      <p:sp>
        <p:nvSpPr>
          <p:cNvPr id="10" name="Content Placeholder 9"/>
          <p:cNvSpPr>
            <a:spLocks noGrp="1"/>
          </p:cNvSpPr>
          <p:nvPr>
            <p:ph sz="quarter" idx="11"/>
          </p:nvPr>
        </p:nvSpPr>
        <p:spPr>
          <a:xfrm>
            <a:off x="385763" y="4856672"/>
            <a:ext cx="8462962" cy="1155939"/>
          </a:xfrm>
        </p:spPr>
        <p:txBody>
          <a:bodyPr/>
          <a:lstStyle>
            <a:lvl1pPr>
              <a:buFontTx/>
              <a:buNone/>
              <a:defRPr sz="2400" b="1">
                <a:solidFill>
                  <a:schemeClr val="accent4"/>
                </a:solidFill>
              </a:defRPr>
            </a:lvl1pPr>
            <a:lvl2pPr>
              <a:buFontTx/>
              <a:buNone/>
              <a:defRPr sz="2400"/>
            </a:lvl2pPr>
            <a:lvl3pPr>
              <a:buFontTx/>
              <a:buNone/>
              <a:defRPr sz="2400"/>
            </a:lvl3pPr>
            <a:lvl4pPr>
              <a:buFontTx/>
              <a:buNone/>
              <a:defRPr sz="2400"/>
            </a:lvl4pPr>
            <a:lvl5pPr>
              <a:buFontTx/>
              <a:buNone/>
              <a:defRPr sz="2400"/>
            </a:lvl5pPr>
          </a:lstStyle>
          <a:p>
            <a:pPr lvl="0"/>
            <a:r>
              <a:rPr lang="en-US" dirty="0" smtClean="0"/>
              <a:t>Click to edit Master text styles</a:t>
            </a:r>
          </a:p>
        </p:txBody>
      </p:sp>
    </p:spTree>
    <p:extLst>
      <p:ext uri="{BB962C8B-B14F-4D97-AF65-F5344CB8AC3E}">
        <p14:creationId xmlns:p14="http://schemas.microsoft.com/office/powerpoint/2010/main" val="31538337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1" descr="HEP_TitlteSlid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CCO_HEP_RGB.jpg"/>
          <p:cNvPicPr>
            <a:picLocks noChangeAspect="1"/>
          </p:cNvPicPr>
          <p:nvPr userDrawn="1"/>
        </p:nvPicPr>
        <p:blipFill>
          <a:blip r:embed="rId3">
            <a:extLst>
              <a:ext uri="{28A0092B-C50C-407E-A947-70E740481C1C}">
                <a14:useLocalDpi xmlns:a14="http://schemas.microsoft.com/office/drawing/2010/main" val="0"/>
              </a:ext>
            </a:extLst>
          </a:blip>
          <a:srcRect t="44962"/>
          <a:stretch>
            <a:fillRect/>
          </a:stretch>
        </p:blipFill>
        <p:spPr bwMode="auto">
          <a:xfrm>
            <a:off x="5265738" y="5875338"/>
            <a:ext cx="3671887"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00" name="Rectangle 56"/>
          <p:cNvSpPr>
            <a:spLocks noGrp="1" noChangeArrowheads="1"/>
          </p:cNvSpPr>
          <p:nvPr>
            <p:ph type="subTitle" idx="1"/>
          </p:nvPr>
        </p:nvSpPr>
        <p:spPr>
          <a:xfrm>
            <a:off x="484632" y="2670048"/>
            <a:ext cx="3886200" cy="1120775"/>
          </a:xfrm>
        </p:spPr>
        <p:txBody>
          <a:bodyPr/>
          <a:lstStyle>
            <a:lvl1pPr marL="0" indent="0">
              <a:lnSpc>
                <a:spcPct val="100000"/>
              </a:lnSpc>
              <a:buFont typeface="Wingdings" pitchFamily="2" charset="2"/>
              <a:buNone/>
              <a:defRPr sz="1800" b="0">
                <a:solidFill>
                  <a:schemeClr val="tx1"/>
                </a:solidFill>
              </a:defRPr>
            </a:lvl1pPr>
          </a:lstStyle>
          <a:p>
            <a:r>
              <a:rPr lang="en-US" dirty="0" smtClean="0"/>
              <a:t>Click to edit Master subtitle style</a:t>
            </a:r>
          </a:p>
        </p:txBody>
      </p:sp>
      <p:sp>
        <p:nvSpPr>
          <p:cNvPr id="6201" name="Rectangle 57"/>
          <p:cNvSpPr>
            <a:spLocks noGrp="1" noChangeArrowheads="1"/>
          </p:cNvSpPr>
          <p:nvPr>
            <p:ph type="ctrTitle"/>
          </p:nvPr>
        </p:nvSpPr>
        <p:spPr bwMode="invGray">
          <a:xfrm>
            <a:off x="457200" y="420624"/>
            <a:ext cx="8318373" cy="2057400"/>
          </a:xfrm>
        </p:spPr>
        <p:txBody>
          <a:bodyPr/>
          <a:lstStyle>
            <a:lvl1pPr>
              <a:defRPr sz="4500">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349349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536268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ransition Slide">
    <p:spTree>
      <p:nvGrpSpPr>
        <p:cNvPr id="1" name=""/>
        <p:cNvGrpSpPr/>
        <p:nvPr/>
      </p:nvGrpSpPr>
      <p:grpSpPr>
        <a:xfrm>
          <a:off x="0" y="0"/>
          <a:ext cx="0" cy="0"/>
          <a:chOff x="0" y="0"/>
          <a:chExt cx="0" cy="0"/>
        </a:xfrm>
      </p:grpSpPr>
      <p:pic>
        <p:nvPicPr>
          <p:cNvPr id="3" name="Picture 4" descr="HEP_TransSlid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385763" y="330201"/>
            <a:ext cx="8462962" cy="5250792"/>
          </a:xfrm>
        </p:spPr>
        <p:txBody>
          <a:bodyPr anchorCtr="1"/>
          <a:lstStyle>
            <a:lvl1pPr algn="ctr">
              <a:defRPr sz="4000" b="1" cap="none">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22763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3"/>
          </a:xfrm>
          <a:prstGeom prst="rect">
            <a:avLst/>
          </a:prstGeo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6" cy="639763"/>
          </a:xfrm>
          <a:prstGeom prst="rect">
            <a:avLst/>
          </a:prstGeo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6"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6"/>
            <a:ext cx="2133600" cy="365125"/>
          </a:xfrm>
          <a:prstGeom prst="rect">
            <a:avLst/>
          </a:prstGeom>
        </p:spPr>
        <p:txBody>
          <a:bodyPr/>
          <a:lstStyle/>
          <a:p>
            <a:fld id="{8A02DEDA-3771-4348-8CCF-9224394EA49F}" type="datetimeFigureOut">
              <a:rPr lang="en-US" smtClean="0">
                <a:solidFill>
                  <a:prstClr val="black">
                    <a:tint val="75000"/>
                  </a:prstClr>
                </a:solidFill>
              </a:rPr>
              <a:pPr/>
              <a:t>2/11/16</a:t>
            </a:fld>
            <a:endParaRPr lang="en-US">
              <a:solidFill>
                <a:prstClr val="black">
                  <a:tint val="75000"/>
                </a:prstClr>
              </a:solidFill>
            </a:endParaRPr>
          </a:p>
        </p:txBody>
      </p:sp>
      <p:sp>
        <p:nvSpPr>
          <p:cNvPr id="8" name="Footer Placeholder 7"/>
          <p:cNvSpPr>
            <a:spLocks noGrp="1"/>
          </p:cNvSpPr>
          <p:nvPr>
            <p:ph type="ftr" sz="quarter" idx="11"/>
          </p:nvPr>
        </p:nvSpPr>
        <p:spPr>
          <a:xfrm>
            <a:off x="3124200" y="6356356"/>
            <a:ext cx="2895600" cy="365125"/>
          </a:xfrm>
          <a:prstGeom prst="rect">
            <a:avLst/>
          </a:prstGeom>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6553200" y="6356356"/>
            <a:ext cx="2133600" cy="365125"/>
          </a:xfrm>
          <a:prstGeom prst="rect">
            <a:avLst/>
          </a:prstGeom>
        </p:spPr>
        <p:txBody>
          <a:bodyPr/>
          <a:lstStyle/>
          <a:p>
            <a:fld id="{3E380175-D0D8-4D23-B649-20D5E028EC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811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5763" y="1828800"/>
            <a:ext cx="4151312" cy="4546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9475" y="1828800"/>
            <a:ext cx="4151313" cy="4546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099405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2588" y="667512"/>
            <a:ext cx="8464550" cy="1103312"/>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385763" y="1828800"/>
            <a:ext cx="4151312" cy="4546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hart Placeholder 3"/>
          <p:cNvSpPr>
            <a:spLocks noGrp="1"/>
          </p:cNvSpPr>
          <p:nvPr>
            <p:ph type="chart" sz="half" idx="2"/>
          </p:nvPr>
        </p:nvSpPr>
        <p:spPr>
          <a:xfrm>
            <a:off x="4689475" y="1828800"/>
            <a:ext cx="4151313" cy="4546600"/>
          </a:xfrm>
        </p:spPr>
        <p:txBody>
          <a:bodyPr/>
          <a:lstStyle/>
          <a:p>
            <a:pPr lvl="0"/>
            <a:endParaRPr lang="en-US" noProof="0" dirty="0" smtClean="0"/>
          </a:p>
        </p:txBody>
      </p:sp>
    </p:spTree>
    <p:extLst>
      <p:ext uri="{BB962C8B-B14F-4D97-AF65-F5344CB8AC3E}">
        <p14:creationId xmlns:p14="http://schemas.microsoft.com/office/powerpoint/2010/main" val="15336533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662132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87803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Promo Slide">
    <p:spTree>
      <p:nvGrpSpPr>
        <p:cNvPr id="1" name=""/>
        <p:cNvGrpSpPr/>
        <p:nvPr/>
      </p:nvGrpSpPr>
      <p:grpSpPr>
        <a:xfrm>
          <a:off x="0" y="0"/>
          <a:ext cx="0" cy="0"/>
          <a:chOff x="0" y="0"/>
          <a:chExt cx="0" cy="0"/>
        </a:xfrm>
      </p:grpSpPr>
      <p:pic>
        <p:nvPicPr>
          <p:cNvPr id="5" name="Picture 8" descr="HEP_TitlteSlid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CCO_HEP_RGB.jpg"/>
          <p:cNvPicPr>
            <a:picLocks noChangeAspect="1"/>
          </p:cNvPicPr>
          <p:nvPr userDrawn="1"/>
        </p:nvPicPr>
        <p:blipFill>
          <a:blip r:embed="rId3">
            <a:extLst>
              <a:ext uri="{28A0092B-C50C-407E-A947-70E740481C1C}">
                <a14:useLocalDpi xmlns:a14="http://schemas.microsoft.com/office/drawing/2010/main" val="0"/>
              </a:ext>
            </a:extLst>
          </a:blip>
          <a:srcRect t="44962"/>
          <a:stretch>
            <a:fillRect/>
          </a:stretch>
        </p:blipFill>
        <p:spPr bwMode="auto">
          <a:xfrm>
            <a:off x="5265738" y="5875338"/>
            <a:ext cx="3671887"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2588" y="330200"/>
            <a:ext cx="8464550" cy="1584326"/>
          </a:xfrm>
        </p:spPr>
        <p:txBody>
          <a:bodyPr/>
          <a:lstStyle>
            <a:lvl1pPr algn="ctr">
              <a:defRPr sz="3900">
                <a:solidFill>
                  <a:schemeClr val="tx1"/>
                </a:solidFill>
              </a:defRPr>
            </a:lvl1pPr>
          </a:lstStyle>
          <a:p>
            <a:r>
              <a:rPr lang="en-US" dirty="0" smtClean="0"/>
              <a:t>Click to edit Master title style</a:t>
            </a:r>
            <a:endParaRPr lang="en-US" dirty="0"/>
          </a:p>
        </p:txBody>
      </p:sp>
      <p:sp>
        <p:nvSpPr>
          <p:cNvPr id="8" name="Content Placeholder 7"/>
          <p:cNvSpPr>
            <a:spLocks noGrp="1"/>
          </p:cNvSpPr>
          <p:nvPr>
            <p:ph sz="quarter" idx="10"/>
          </p:nvPr>
        </p:nvSpPr>
        <p:spPr>
          <a:xfrm>
            <a:off x="385763" y="1914525"/>
            <a:ext cx="8462962" cy="2605717"/>
          </a:xfrm>
        </p:spPr>
        <p:txBody>
          <a:bodyPr/>
          <a:lstStyle>
            <a:lvl1pPr marL="0" indent="0">
              <a:buFontTx/>
              <a:buNone/>
              <a:defRPr sz="2000" b="1">
                <a:solidFill>
                  <a:schemeClr val="accent3"/>
                </a:solidFill>
              </a:defRPr>
            </a:lvl1pPr>
            <a:lvl2pPr>
              <a:buFontTx/>
              <a:buNone/>
              <a:defRPr/>
            </a:lvl2pPr>
            <a:lvl3pPr>
              <a:buFontTx/>
              <a:buNone/>
              <a:defRPr/>
            </a:lvl3pPr>
            <a:lvl4pPr>
              <a:buFontTx/>
              <a:buNone/>
              <a:defRPr/>
            </a:lvl4pPr>
            <a:lvl5pPr>
              <a:buFontTx/>
              <a:buNone/>
              <a:defRPr/>
            </a:lvl5pPr>
          </a:lstStyle>
          <a:p>
            <a:pPr lvl="0"/>
            <a:r>
              <a:rPr lang="en-US" dirty="0" smtClean="0"/>
              <a:t>Click to edit Master text styles</a:t>
            </a:r>
          </a:p>
        </p:txBody>
      </p:sp>
      <p:sp>
        <p:nvSpPr>
          <p:cNvPr id="10" name="Content Placeholder 9"/>
          <p:cNvSpPr>
            <a:spLocks noGrp="1"/>
          </p:cNvSpPr>
          <p:nvPr>
            <p:ph sz="quarter" idx="11"/>
          </p:nvPr>
        </p:nvSpPr>
        <p:spPr>
          <a:xfrm>
            <a:off x="385763" y="4856672"/>
            <a:ext cx="8462962" cy="1155939"/>
          </a:xfrm>
        </p:spPr>
        <p:txBody>
          <a:bodyPr/>
          <a:lstStyle>
            <a:lvl1pPr>
              <a:buFontTx/>
              <a:buNone/>
              <a:defRPr sz="2400" b="1">
                <a:solidFill>
                  <a:schemeClr val="accent4"/>
                </a:solidFill>
              </a:defRPr>
            </a:lvl1pPr>
            <a:lvl2pPr>
              <a:buFontTx/>
              <a:buNone/>
              <a:defRPr sz="2400"/>
            </a:lvl2pPr>
            <a:lvl3pPr>
              <a:buFontTx/>
              <a:buNone/>
              <a:defRPr sz="2400"/>
            </a:lvl3pPr>
            <a:lvl4pPr>
              <a:buFontTx/>
              <a:buNone/>
              <a:defRPr sz="2400"/>
            </a:lvl4pPr>
            <a:lvl5pPr>
              <a:buFontTx/>
              <a:buNone/>
              <a:defRPr sz="2400"/>
            </a:lvl5pPr>
          </a:lstStyle>
          <a:p>
            <a:pPr lvl="0"/>
            <a:r>
              <a:rPr lang="en-US" dirty="0" smtClean="0"/>
              <a:t>Click to edit Master text styles</a:t>
            </a:r>
          </a:p>
        </p:txBody>
      </p:sp>
    </p:spTree>
    <p:extLst>
      <p:ext uri="{BB962C8B-B14F-4D97-AF65-F5344CB8AC3E}">
        <p14:creationId xmlns:p14="http://schemas.microsoft.com/office/powerpoint/2010/main" val="22618406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32956"/>
            <a:ext cx="7772400" cy="864096"/>
          </a:xfrm>
        </p:spPr>
        <p:txBody>
          <a:bodyPr/>
          <a:lstStyle>
            <a:lvl1pPr algn="ctr">
              <a:defRPr b="1"/>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4268688"/>
            <a:ext cx="6400800" cy="7444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8" name="Line 5"/>
          <p:cNvSpPr>
            <a:spLocks noChangeShapeType="1"/>
          </p:cNvSpPr>
          <p:nvPr userDrawn="1"/>
        </p:nvSpPr>
        <p:spPr bwMode="auto">
          <a:xfrm>
            <a:off x="899592" y="4082870"/>
            <a:ext cx="7380312" cy="0"/>
          </a:xfrm>
          <a:prstGeom prst="line">
            <a:avLst/>
          </a:prstGeom>
          <a:noFill/>
          <a:ln w="38100">
            <a:solidFill>
              <a:srgbClr val="F9B64B"/>
            </a:solidFill>
            <a:round/>
            <a:headEnd/>
            <a:tailEnd/>
          </a:ln>
          <a:extLst>
            <a:ext uri="{909E8E84-426E-40dd-AFC4-6F175D3DCCD1}">
              <a14:hiddenFill xmlns:a14="http://schemas.microsoft.com/office/drawing/2010/main">
                <a:noFill/>
              </a14:hiddenFill>
            </a:ext>
          </a:extLst>
        </p:spPr>
        <p:txBody>
          <a:bodyPr/>
          <a:lstStyle/>
          <a:p>
            <a:endParaRPr lang="en-GB" dirty="0">
              <a:solidFill>
                <a:prstClr val="black"/>
              </a:solidFill>
            </a:endParaRPr>
          </a:p>
        </p:txBody>
      </p:sp>
      <p:sp>
        <p:nvSpPr>
          <p:cNvPr id="12" name="Slide Number Placeholder 5"/>
          <p:cNvSpPr>
            <a:spLocks noGrp="1"/>
          </p:cNvSpPr>
          <p:nvPr>
            <p:ph type="sldNum" sz="quarter" idx="12"/>
          </p:nvPr>
        </p:nvSpPr>
        <p:spPr>
          <a:xfrm>
            <a:off x="8339720" y="6484694"/>
            <a:ext cx="648072" cy="184666"/>
          </a:xfrm>
          <a:prstGeom prst="rect">
            <a:avLst/>
          </a:prstGeom>
        </p:spPr>
        <p:txBody>
          <a:bodyPr lIns="0" tIns="0" rIns="0" bIns="0" anchor="b">
            <a:spAutoFit/>
          </a:bodyPr>
          <a:lstStyle>
            <a:lvl1pPr algn="r">
              <a:defRPr sz="1200" b="0"/>
            </a:lvl1pPr>
          </a:lstStyle>
          <a:p>
            <a:fld id="{9EF1A0CC-B5C4-466C-A8B5-A7EDD30B2448}" type="slidenum">
              <a:rPr lang="en-GB" smtClean="0">
                <a:solidFill>
                  <a:prstClr val="black"/>
                </a:solidFill>
              </a:rPr>
              <a:pPr/>
              <a:t>‹#›</a:t>
            </a:fld>
            <a:endParaRPr lang="en-GB">
              <a:solidFill>
                <a:prstClr val="black"/>
              </a:solidFill>
            </a:endParaRPr>
          </a:p>
        </p:txBody>
      </p:sp>
      <p:sp>
        <p:nvSpPr>
          <p:cNvPr id="13" name="Footer Placeholder 4"/>
          <p:cNvSpPr>
            <a:spLocks noGrp="1"/>
          </p:cNvSpPr>
          <p:nvPr>
            <p:ph type="ftr" sz="quarter" idx="11"/>
          </p:nvPr>
        </p:nvSpPr>
        <p:spPr>
          <a:xfrm>
            <a:off x="159271" y="6484694"/>
            <a:ext cx="6632277" cy="184666"/>
          </a:xfrm>
          <a:prstGeom prst="rect">
            <a:avLst/>
          </a:prstGeom>
        </p:spPr>
        <p:txBody>
          <a:bodyPr lIns="0" tIns="0" rIns="0" bIns="0" anchor="b">
            <a:spAutoFit/>
          </a:bodyPr>
          <a:lstStyle>
            <a:lvl1pPr>
              <a:defRPr sz="1200"/>
            </a:lvl1pPr>
          </a:lstStyle>
          <a:p>
            <a:r>
              <a:rPr lang="en-GB" dirty="0" smtClean="0">
                <a:solidFill>
                  <a:prstClr val="black"/>
                </a:solidFill>
              </a:rPr>
              <a:t>Insert reference here</a:t>
            </a:r>
            <a:endParaRPr lang="en-GB" dirty="0">
              <a:solidFill>
                <a:prstClr val="black"/>
              </a:solidFill>
            </a:endParaRPr>
          </a:p>
        </p:txBody>
      </p:sp>
    </p:spTree>
    <p:extLst>
      <p:ext uri="{BB962C8B-B14F-4D97-AF65-F5344CB8AC3E}">
        <p14:creationId xmlns:p14="http://schemas.microsoft.com/office/powerpoint/2010/main" val="26417240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b="1" i="0" baseline="0"/>
            </a:lvl1pPr>
            <a:lvl2pPr>
              <a:defRPr b="1" i="0" baseline="0"/>
            </a:lvl2pPr>
            <a:lvl3pPr>
              <a:defRPr b="1" i="0" baseline="0"/>
            </a:lvl3pPr>
            <a:lvl4pPr>
              <a:defRPr b="1" i="0" baseline="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Line 5"/>
          <p:cNvSpPr>
            <a:spLocks noChangeShapeType="1"/>
          </p:cNvSpPr>
          <p:nvPr userDrawn="1"/>
        </p:nvSpPr>
        <p:spPr bwMode="auto">
          <a:xfrm>
            <a:off x="0" y="1074738"/>
            <a:ext cx="9144000" cy="0"/>
          </a:xfrm>
          <a:prstGeom prst="line">
            <a:avLst/>
          </a:prstGeom>
          <a:noFill/>
          <a:ln w="38100">
            <a:solidFill>
              <a:schemeClr val="tx2">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n-GB" dirty="0">
              <a:solidFill>
                <a:prstClr val="black"/>
              </a:solidFill>
            </a:endParaRPr>
          </a:p>
        </p:txBody>
      </p:sp>
      <p:sp>
        <p:nvSpPr>
          <p:cNvPr id="9" name="Slide Number Placeholder 5"/>
          <p:cNvSpPr>
            <a:spLocks noGrp="1"/>
          </p:cNvSpPr>
          <p:nvPr>
            <p:ph type="sldNum" sz="quarter" idx="12"/>
          </p:nvPr>
        </p:nvSpPr>
        <p:spPr>
          <a:xfrm>
            <a:off x="8339720" y="6484694"/>
            <a:ext cx="648072" cy="184666"/>
          </a:xfrm>
          <a:prstGeom prst="rect">
            <a:avLst/>
          </a:prstGeom>
        </p:spPr>
        <p:txBody>
          <a:bodyPr lIns="0" tIns="0" rIns="0" bIns="0" anchor="b">
            <a:spAutoFit/>
          </a:bodyPr>
          <a:lstStyle>
            <a:lvl1pPr algn="r">
              <a:defRPr sz="1200" b="0"/>
            </a:lvl1pPr>
          </a:lstStyle>
          <a:p>
            <a:fld id="{9EF1A0CC-B5C4-466C-A8B5-A7EDD30B2448}" type="slidenum">
              <a:rPr lang="en-GB" smtClean="0">
                <a:solidFill>
                  <a:prstClr val="black"/>
                </a:solidFill>
              </a:rPr>
              <a:pPr/>
              <a:t>‹#›</a:t>
            </a:fld>
            <a:endParaRPr lang="en-GB">
              <a:solidFill>
                <a:prstClr val="black"/>
              </a:solidFill>
            </a:endParaRPr>
          </a:p>
        </p:txBody>
      </p:sp>
      <p:sp>
        <p:nvSpPr>
          <p:cNvPr id="10" name="Footer Placeholder 4"/>
          <p:cNvSpPr>
            <a:spLocks noGrp="1"/>
          </p:cNvSpPr>
          <p:nvPr>
            <p:ph type="ftr" sz="quarter" idx="11"/>
          </p:nvPr>
        </p:nvSpPr>
        <p:spPr>
          <a:xfrm>
            <a:off x="159271" y="6484694"/>
            <a:ext cx="6632277" cy="184666"/>
          </a:xfrm>
          <a:prstGeom prst="rect">
            <a:avLst/>
          </a:prstGeom>
        </p:spPr>
        <p:txBody>
          <a:bodyPr lIns="0" tIns="0" rIns="0" bIns="0" anchor="b">
            <a:spAutoFit/>
          </a:bodyPr>
          <a:lstStyle>
            <a:lvl1pPr>
              <a:defRPr sz="1200"/>
            </a:lvl1pPr>
          </a:lstStyle>
          <a:p>
            <a:r>
              <a:rPr lang="en-GB" dirty="0" smtClean="0">
                <a:solidFill>
                  <a:prstClr val="black"/>
                </a:solidFill>
              </a:rPr>
              <a:t>Insert reference here</a:t>
            </a:r>
            <a:endParaRPr lang="en-GB" dirty="0">
              <a:solidFill>
                <a:prstClr val="black"/>
              </a:solidFill>
            </a:endParaRPr>
          </a:p>
        </p:txBody>
      </p:sp>
    </p:spTree>
    <p:extLst>
      <p:ext uri="{BB962C8B-B14F-4D97-AF65-F5344CB8AC3E}">
        <p14:creationId xmlns:p14="http://schemas.microsoft.com/office/powerpoint/2010/main" val="4223228525"/>
      </p:ext>
    </p:extLst>
  </p:cSld>
  <p:clrMapOvr>
    <a:masterClrMapping/>
  </p:clrMapOvr>
  <p:timing>
    <p:tnLst>
      <p:par>
        <p:cTn xmlns:p14="http://schemas.microsoft.com/office/powerpoint/2010/mai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Slide Number Placeholder 5"/>
          <p:cNvSpPr>
            <a:spLocks noGrp="1"/>
          </p:cNvSpPr>
          <p:nvPr>
            <p:ph type="sldNum" sz="quarter" idx="12"/>
          </p:nvPr>
        </p:nvSpPr>
        <p:spPr>
          <a:xfrm>
            <a:off x="8339720" y="6484694"/>
            <a:ext cx="648072" cy="184666"/>
          </a:xfrm>
          <a:prstGeom prst="rect">
            <a:avLst/>
          </a:prstGeom>
        </p:spPr>
        <p:txBody>
          <a:bodyPr lIns="0" tIns="0" rIns="0" bIns="0" anchor="b">
            <a:spAutoFit/>
          </a:bodyPr>
          <a:lstStyle>
            <a:lvl1pPr algn="r">
              <a:defRPr sz="1200" b="0"/>
            </a:lvl1pPr>
          </a:lstStyle>
          <a:p>
            <a:fld id="{9EF1A0CC-B5C4-466C-A8B5-A7EDD30B2448}" type="slidenum">
              <a:rPr lang="en-GB" smtClean="0">
                <a:solidFill>
                  <a:prstClr val="black"/>
                </a:solidFill>
              </a:rPr>
              <a:pPr/>
              <a:t>‹#›</a:t>
            </a:fld>
            <a:endParaRPr lang="en-GB">
              <a:solidFill>
                <a:prstClr val="black"/>
              </a:solidFill>
            </a:endParaRPr>
          </a:p>
        </p:txBody>
      </p:sp>
      <p:sp>
        <p:nvSpPr>
          <p:cNvPr id="11" name="Footer Placeholder 4"/>
          <p:cNvSpPr>
            <a:spLocks noGrp="1"/>
          </p:cNvSpPr>
          <p:nvPr>
            <p:ph type="ftr" sz="quarter" idx="11"/>
          </p:nvPr>
        </p:nvSpPr>
        <p:spPr>
          <a:xfrm>
            <a:off x="159271" y="6484694"/>
            <a:ext cx="6632277" cy="184666"/>
          </a:xfrm>
          <a:prstGeom prst="rect">
            <a:avLst/>
          </a:prstGeom>
        </p:spPr>
        <p:txBody>
          <a:bodyPr lIns="0" tIns="0" rIns="0" bIns="0" anchor="b">
            <a:spAutoFit/>
          </a:bodyPr>
          <a:lstStyle>
            <a:lvl1pPr>
              <a:defRPr sz="1200"/>
            </a:lvl1pPr>
          </a:lstStyle>
          <a:p>
            <a:r>
              <a:rPr lang="en-GB" dirty="0" smtClean="0">
                <a:solidFill>
                  <a:prstClr val="black"/>
                </a:solidFill>
              </a:rPr>
              <a:t>Insert reference here</a:t>
            </a:r>
            <a:endParaRPr lang="en-GB" dirty="0">
              <a:solidFill>
                <a:prstClr val="black"/>
              </a:solidFill>
            </a:endParaRPr>
          </a:p>
        </p:txBody>
      </p:sp>
    </p:spTree>
    <p:extLst>
      <p:ext uri="{BB962C8B-B14F-4D97-AF65-F5344CB8AC3E}">
        <p14:creationId xmlns:p14="http://schemas.microsoft.com/office/powerpoint/2010/main" val="35355835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79512" y="1196752"/>
            <a:ext cx="4316413" cy="4861148"/>
          </a:xfrm>
        </p:spPr>
        <p:txBody>
          <a:bodyPr/>
          <a:lstStyle>
            <a:lvl1pPr>
              <a:defRPr sz="1800"/>
            </a:lvl1pPr>
            <a:lvl2pPr>
              <a:defRPr sz="1800"/>
            </a:lvl2pPr>
            <a:lvl3pPr>
              <a:defRPr sz="1600"/>
            </a:lvl3pPr>
            <a:lvl4pPr>
              <a:defRPr sz="16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608004" y="1196752"/>
            <a:ext cx="4316413" cy="4861148"/>
          </a:xfrm>
        </p:spPr>
        <p:txBody>
          <a:bodyPr/>
          <a:lstStyle>
            <a:lvl1pPr>
              <a:defRPr sz="1800"/>
            </a:lvl1pPr>
            <a:lvl2pPr>
              <a:defRPr sz="1800"/>
            </a:lvl2pPr>
            <a:lvl3pPr>
              <a:defRPr sz="1600"/>
            </a:lvl3pPr>
            <a:lvl4pPr>
              <a:defRPr sz="16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Line 5"/>
          <p:cNvSpPr>
            <a:spLocks noChangeShapeType="1"/>
          </p:cNvSpPr>
          <p:nvPr userDrawn="1"/>
        </p:nvSpPr>
        <p:spPr bwMode="auto">
          <a:xfrm>
            <a:off x="0" y="1074738"/>
            <a:ext cx="9144000" cy="0"/>
          </a:xfrm>
          <a:prstGeom prst="line">
            <a:avLst/>
          </a:prstGeom>
          <a:noFill/>
          <a:ln w="38100">
            <a:solidFill>
              <a:srgbClr val="F9B64B"/>
            </a:solidFill>
            <a:round/>
            <a:headEnd/>
            <a:tailEnd/>
          </a:ln>
          <a:extLst>
            <a:ext uri="{909E8E84-426E-40dd-AFC4-6F175D3DCCD1}">
              <a14:hiddenFill xmlns:a14="http://schemas.microsoft.com/office/drawing/2010/main">
                <a:noFill/>
              </a14:hiddenFill>
            </a:ext>
          </a:extLst>
        </p:spPr>
        <p:txBody>
          <a:bodyPr/>
          <a:lstStyle/>
          <a:p>
            <a:endParaRPr lang="en-GB" dirty="0">
              <a:solidFill>
                <a:prstClr val="black"/>
              </a:solidFill>
            </a:endParaRPr>
          </a:p>
        </p:txBody>
      </p:sp>
      <p:sp>
        <p:nvSpPr>
          <p:cNvPr id="14" name="Slide Number Placeholder 5"/>
          <p:cNvSpPr>
            <a:spLocks noGrp="1"/>
          </p:cNvSpPr>
          <p:nvPr>
            <p:ph type="sldNum" sz="quarter" idx="12"/>
          </p:nvPr>
        </p:nvSpPr>
        <p:spPr>
          <a:xfrm>
            <a:off x="8339720" y="6484694"/>
            <a:ext cx="648072" cy="184666"/>
          </a:xfrm>
          <a:prstGeom prst="rect">
            <a:avLst/>
          </a:prstGeom>
        </p:spPr>
        <p:txBody>
          <a:bodyPr lIns="0" tIns="0" rIns="0" bIns="0" anchor="b">
            <a:spAutoFit/>
          </a:bodyPr>
          <a:lstStyle>
            <a:lvl1pPr algn="r">
              <a:defRPr sz="1200" b="0"/>
            </a:lvl1pPr>
          </a:lstStyle>
          <a:p>
            <a:fld id="{9EF1A0CC-B5C4-466C-A8B5-A7EDD30B2448}" type="slidenum">
              <a:rPr lang="en-GB" smtClean="0">
                <a:solidFill>
                  <a:prstClr val="black"/>
                </a:solidFill>
              </a:rPr>
              <a:pPr/>
              <a:t>‹#›</a:t>
            </a:fld>
            <a:endParaRPr lang="en-GB">
              <a:solidFill>
                <a:prstClr val="black"/>
              </a:solidFill>
            </a:endParaRPr>
          </a:p>
        </p:txBody>
      </p:sp>
      <p:sp>
        <p:nvSpPr>
          <p:cNvPr id="15" name="Footer Placeholder 4"/>
          <p:cNvSpPr>
            <a:spLocks noGrp="1"/>
          </p:cNvSpPr>
          <p:nvPr>
            <p:ph type="ftr" sz="quarter" idx="11"/>
          </p:nvPr>
        </p:nvSpPr>
        <p:spPr>
          <a:xfrm>
            <a:off x="159271" y="6484694"/>
            <a:ext cx="6632277" cy="184666"/>
          </a:xfrm>
          <a:prstGeom prst="rect">
            <a:avLst/>
          </a:prstGeom>
        </p:spPr>
        <p:txBody>
          <a:bodyPr lIns="0" tIns="0" rIns="0" bIns="0" anchor="b">
            <a:spAutoFit/>
          </a:bodyPr>
          <a:lstStyle>
            <a:lvl1pPr>
              <a:defRPr sz="1200"/>
            </a:lvl1pPr>
          </a:lstStyle>
          <a:p>
            <a:r>
              <a:rPr lang="en-GB" dirty="0" smtClean="0">
                <a:solidFill>
                  <a:prstClr val="black"/>
                </a:solidFill>
              </a:rPr>
              <a:t>Insert reference here</a:t>
            </a:r>
            <a:endParaRPr lang="en-GB" dirty="0">
              <a:solidFill>
                <a:prstClr val="black"/>
              </a:solidFill>
            </a:endParaRPr>
          </a:p>
        </p:txBody>
      </p:sp>
    </p:spTree>
    <p:extLst>
      <p:ext uri="{BB962C8B-B14F-4D97-AF65-F5344CB8AC3E}">
        <p14:creationId xmlns:p14="http://schemas.microsoft.com/office/powerpoint/2010/main" val="6916833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solidFill>
                  <a:srgbClr val="09568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83025"/>
          </a:xfrm>
        </p:spPr>
        <p:txBody>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solidFill>
                  <a:srgbClr val="09568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883025"/>
          </a:xfrm>
        </p:spPr>
        <p:txBody>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 name="Line 5"/>
          <p:cNvSpPr>
            <a:spLocks noChangeShapeType="1"/>
          </p:cNvSpPr>
          <p:nvPr userDrawn="1"/>
        </p:nvSpPr>
        <p:spPr bwMode="auto">
          <a:xfrm>
            <a:off x="0" y="1074738"/>
            <a:ext cx="9144000" cy="0"/>
          </a:xfrm>
          <a:prstGeom prst="line">
            <a:avLst/>
          </a:prstGeom>
          <a:noFill/>
          <a:ln w="38100">
            <a:solidFill>
              <a:srgbClr val="F9B64B"/>
            </a:solidFill>
            <a:round/>
            <a:headEnd/>
            <a:tailEnd/>
          </a:ln>
          <a:extLst>
            <a:ext uri="{909E8E84-426E-40dd-AFC4-6F175D3DCCD1}">
              <a14:hiddenFill xmlns:a14="http://schemas.microsoft.com/office/drawing/2010/main">
                <a:noFill/>
              </a14:hiddenFill>
            </a:ext>
          </a:extLst>
        </p:spPr>
        <p:txBody>
          <a:bodyPr/>
          <a:lstStyle/>
          <a:p>
            <a:endParaRPr lang="en-GB" dirty="0">
              <a:solidFill>
                <a:prstClr val="black"/>
              </a:solidFill>
            </a:endParaRPr>
          </a:p>
        </p:txBody>
      </p:sp>
      <p:sp>
        <p:nvSpPr>
          <p:cNvPr id="16" name="Slide Number Placeholder 5"/>
          <p:cNvSpPr>
            <a:spLocks noGrp="1"/>
          </p:cNvSpPr>
          <p:nvPr>
            <p:ph type="sldNum" sz="quarter" idx="12"/>
          </p:nvPr>
        </p:nvSpPr>
        <p:spPr>
          <a:xfrm>
            <a:off x="8339720" y="6484694"/>
            <a:ext cx="648072" cy="184666"/>
          </a:xfrm>
          <a:prstGeom prst="rect">
            <a:avLst/>
          </a:prstGeom>
        </p:spPr>
        <p:txBody>
          <a:bodyPr lIns="0" tIns="0" rIns="0" bIns="0" anchor="b">
            <a:spAutoFit/>
          </a:bodyPr>
          <a:lstStyle>
            <a:lvl1pPr algn="r">
              <a:defRPr sz="1200" b="0"/>
            </a:lvl1pPr>
          </a:lstStyle>
          <a:p>
            <a:fld id="{9EF1A0CC-B5C4-466C-A8B5-A7EDD30B2448}" type="slidenum">
              <a:rPr lang="en-GB" smtClean="0">
                <a:solidFill>
                  <a:prstClr val="black"/>
                </a:solidFill>
              </a:rPr>
              <a:pPr/>
              <a:t>‹#›</a:t>
            </a:fld>
            <a:endParaRPr lang="en-GB">
              <a:solidFill>
                <a:prstClr val="black"/>
              </a:solidFill>
            </a:endParaRPr>
          </a:p>
        </p:txBody>
      </p:sp>
      <p:sp>
        <p:nvSpPr>
          <p:cNvPr id="17" name="Footer Placeholder 4"/>
          <p:cNvSpPr>
            <a:spLocks noGrp="1"/>
          </p:cNvSpPr>
          <p:nvPr>
            <p:ph type="ftr" sz="quarter" idx="11"/>
          </p:nvPr>
        </p:nvSpPr>
        <p:spPr>
          <a:xfrm>
            <a:off x="159271" y="6484694"/>
            <a:ext cx="6632277" cy="184666"/>
          </a:xfrm>
          <a:prstGeom prst="rect">
            <a:avLst/>
          </a:prstGeom>
        </p:spPr>
        <p:txBody>
          <a:bodyPr lIns="0" tIns="0" rIns="0" bIns="0" anchor="b">
            <a:spAutoFit/>
          </a:bodyPr>
          <a:lstStyle>
            <a:lvl1pPr>
              <a:defRPr sz="1200"/>
            </a:lvl1pPr>
          </a:lstStyle>
          <a:p>
            <a:r>
              <a:rPr lang="en-GB" dirty="0" smtClean="0">
                <a:solidFill>
                  <a:prstClr val="black"/>
                </a:solidFill>
              </a:rPr>
              <a:t>Insert reference here</a:t>
            </a:r>
            <a:endParaRPr lang="en-GB" dirty="0">
              <a:solidFill>
                <a:prstClr val="black"/>
              </a:solidFill>
            </a:endParaRPr>
          </a:p>
        </p:txBody>
      </p:sp>
    </p:spTree>
    <p:extLst>
      <p:ext uri="{BB962C8B-B14F-4D97-AF65-F5344CB8AC3E}">
        <p14:creationId xmlns:p14="http://schemas.microsoft.com/office/powerpoint/2010/main" val="482088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85738"/>
            <a:ext cx="8229600" cy="1170087"/>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2"/>
            <a:ext cx="2133600" cy="365125"/>
          </a:xfrm>
          <a:prstGeom prst="rect">
            <a:avLst/>
          </a:prstGeom>
        </p:spPr>
        <p:txBody>
          <a:bodyPr/>
          <a:lstStyle/>
          <a:p>
            <a:fld id="{3C241380-CAA0-D34C-9281-32BB12697E2B}" type="datetimeFigureOut">
              <a:rPr lang="en-US" smtClean="0"/>
              <a:t>2/11/16</a:t>
            </a:fld>
            <a:endParaRPr lang="en-US"/>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2"/>
            <a:ext cx="2133600" cy="365125"/>
          </a:xfrm>
          <a:prstGeom prst="rect">
            <a:avLst/>
          </a:prstGeom>
        </p:spPr>
        <p:txBody>
          <a:bodyPr/>
          <a:lstStyle/>
          <a:p>
            <a:fld id="{9C0AF1BA-09A4-9D4D-B6F2-EE056E875771}" type="slidenum">
              <a:rPr lang="en-US" smtClean="0"/>
              <a:t>‹#›</a:t>
            </a:fld>
            <a:endParaRPr lang="en-US"/>
          </a:p>
        </p:txBody>
      </p:sp>
    </p:spTree>
    <p:extLst>
      <p:ext uri="{BB962C8B-B14F-4D97-AF65-F5344CB8AC3E}">
        <p14:creationId xmlns:p14="http://schemas.microsoft.com/office/powerpoint/2010/main" val="34527526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12" name="Slide Number Placeholder 5"/>
          <p:cNvSpPr>
            <a:spLocks noGrp="1"/>
          </p:cNvSpPr>
          <p:nvPr>
            <p:ph type="sldNum" sz="quarter" idx="12"/>
          </p:nvPr>
        </p:nvSpPr>
        <p:spPr>
          <a:xfrm>
            <a:off x="8339720" y="6484694"/>
            <a:ext cx="648072" cy="184666"/>
          </a:xfrm>
          <a:prstGeom prst="rect">
            <a:avLst/>
          </a:prstGeom>
        </p:spPr>
        <p:txBody>
          <a:bodyPr lIns="0" tIns="0" rIns="0" bIns="0" anchor="b">
            <a:spAutoFit/>
          </a:bodyPr>
          <a:lstStyle>
            <a:lvl1pPr algn="r">
              <a:defRPr sz="1200" b="0"/>
            </a:lvl1pPr>
          </a:lstStyle>
          <a:p>
            <a:fld id="{9EF1A0CC-B5C4-466C-A8B5-A7EDD30B2448}" type="slidenum">
              <a:rPr lang="en-GB" smtClean="0">
                <a:solidFill>
                  <a:prstClr val="black"/>
                </a:solidFill>
              </a:rPr>
              <a:pPr/>
              <a:t>‹#›</a:t>
            </a:fld>
            <a:endParaRPr lang="en-GB">
              <a:solidFill>
                <a:prstClr val="black"/>
              </a:solidFill>
            </a:endParaRPr>
          </a:p>
        </p:txBody>
      </p:sp>
      <p:sp>
        <p:nvSpPr>
          <p:cNvPr id="13" name="Footer Placeholder 4"/>
          <p:cNvSpPr>
            <a:spLocks noGrp="1"/>
          </p:cNvSpPr>
          <p:nvPr>
            <p:ph type="ftr" sz="quarter" idx="11"/>
          </p:nvPr>
        </p:nvSpPr>
        <p:spPr>
          <a:xfrm>
            <a:off x="159271" y="6484694"/>
            <a:ext cx="6632277" cy="184666"/>
          </a:xfrm>
          <a:prstGeom prst="rect">
            <a:avLst/>
          </a:prstGeom>
        </p:spPr>
        <p:txBody>
          <a:bodyPr lIns="0" tIns="0" rIns="0" bIns="0" anchor="b">
            <a:spAutoFit/>
          </a:bodyPr>
          <a:lstStyle>
            <a:lvl1pPr>
              <a:defRPr sz="1200"/>
            </a:lvl1pPr>
          </a:lstStyle>
          <a:p>
            <a:r>
              <a:rPr lang="en-GB" dirty="0" smtClean="0">
                <a:solidFill>
                  <a:prstClr val="black"/>
                </a:solidFill>
              </a:rPr>
              <a:t>Insert reference here</a:t>
            </a:r>
            <a:endParaRPr lang="en-GB" dirty="0">
              <a:solidFill>
                <a:prstClr val="black"/>
              </a:solidFill>
            </a:endParaRPr>
          </a:p>
        </p:txBody>
      </p:sp>
    </p:spTree>
    <p:extLst>
      <p:ext uri="{BB962C8B-B14F-4D97-AF65-F5344CB8AC3E}">
        <p14:creationId xmlns:p14="http://schemas.microsoft.com/office/powerpoint/2010/main" val="6939313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a:xfrm>
            <a:off x="8339720" y="6484694"/>
            <a:ext cx="648072" cy="184666"/>
          </a:xfrm>
          <a:prstGeom prst="rect">
            <a:avLst/>
          </a:prstGeom>
        </p:spPr>
        <p:txBody>
          <a:bodyPr lIns="0" tIns="0" rIns="0" bIns="0" anchor="b">
            <a:spAutoFit/>
          </a:bodyPr>
          <a:lstStyle>
            <a:lvl1pPr algn="r">
              <a:defRPr sz="1200" b="0"/>
            </a:lvl1pPr>
          </a:lstStyle>
          <a:p>
            <a:fld id="{9EF1A0CC-B5C4-466C-A8B5-A7EDD30B2448}" type="slidenum">
              <a:rPr lang="en-GB" smtClean="0">
                <a:solidFill>
                  <a:prstClr val="black"/>
                </a:solidFill>
              </a:rPr>
              <a:pPr/>
              <a:t>‹#›</a:t>
            </a:fld>
            <a:endParaRPr lang="en-GB">
              <a:solidFill>
                <a:prstClr val="black"/>
              </a:solidFill>
            </a:endParaRPr>
          </a:p>
        </p:txBody>
      </p:sp>
      <p:sp>
        <p:nvSpPr>
          <p:cNvPr id="12" name="Footer Placeholder 4"/>
          <p:cNvSpPr>
            <a:spLocks noGrp="1"/>
          </p:cNvSpPr>
          <p:nvPr>
            <p:ph type="ftr" sz="quarter" idx="11"/>
          </p:nvPr>
        </p:nvSpPr>
        <p:spPr>
          <a:xfrm>
            <a:off x="159271" y="6484694"/>
            <a:ext cx="6632277" cy="184666"/>
          </a:xfrm>
          <a:prstGeom prst="rect">
            <a:avLst/>
          </a:prstGeom>
        </p:spPr>
        <p:txBody>
          <a:bodyPr lIns="0" tIns="0" rIns="0" bIns="0" anchor="b">
            <a:spAutoFit/>
          </a:bodyPr>
          <a:lstStyle>
            <a:lvl1pPr>
              <a:defRPr sz="1200"/>
            </a:lvl1pPr>
          </a:lstStyle>
          <a:p>
            <a:r>
              <a:rPr lang="en-GB" dirty="0" smtClean="0">
                <a:solidFill>
                  <a:prstClr val="black"/>
                </a:solidFill>
              </a:rPr>
              <a:t>Insert reference here</a:t>
            </a:r>
            <a:endParaRPr lang="en-GB" dirty="0">
              <a:solidFill>
                <a:prstClr val="black"/>
              </a:solidFill>
            </a:endParaRPr>
          </a:p>
        </p:txBody>
      </p:sp>
    </p:spTree>
    <p:extLst>
      <p:ext uri="{BB962C8B-B14F-4D97-AF65-F5344CB8AC3E}">
        <p14:creationId xmlns:p14="http://schemas.microsoft.com/office/powerpoint/2010/main" val="35622051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Slide Number Placeholder 5"/>
          <p:cNvSpPr>
            <a:spLocks noGrp="1"/>
          </p:cNvSpPr>
          <p:nvPr>
            <p:ph type="sldNum" sz="quarter" idx="12"/>
          </p:nvPr>
        </p:nvSpPr>
        <p:spPr>
          <a:xfrm>
            <a:off x="8339720" y="6484694"/>
            <a:ext cx="648072" cy="184666"/>
          </a:xfrm>
          <a:prstGeom prst="rect">
            <a:avLst/>
          </a:prstGeom>
        </p:spPr>
        <p:txBody>
          <a:bodyPr lIns="0" tIns="0" rIns="0" bIns="0" anchor="b">
            <a:spAutoFit/>
          </a:bodyPr>
          <a:lstStyle>
            <a:lvl1pPr algn="r">
              <a:defRPr sz="1200" b="0"/>
            </a:lvl1pPr>
          </a:lstStyle>
          <a:p>
            <a:fld id="{9EF1A0CC-B5C4-466C-A8B5-A7EDD30B2448}" type="slidenum">
              <a:rPr lang="en-GB" smtClean="0">
                <a:solidFill>
                  <a:prstClr val="black"/>
                </a:solidFill>
              </a:rPr>
              <a:pPr/>
              <a:t>‹#›</a:t>
            </a:fld>
            <a:endParaRPr lang="en-GB">
              <a:solidFill>
                <a:prstClr val="black"/>
              </a:solidFill>
            </a:endParaRPr>
          </a:p>
        </p:txBody>
      </p:sp>
      <p:sp>
        <p:nvSpPr>
          <p:cNvPr id="12" name="Footer Placeholder 4"/>
          <p:cNvSpPr>
            <a:spLocks noGrp="1"/>
          </p:cNvSpPr>
          <p:nvPr>
            <p:ph type="ftr" sz="quarter" idx="11"/>
          </p:nvPr>
        </p:nvSpPr>
        <p:spPr>
          <a:xfrm>
            <a:off x="159271" y="6484694"/>
            <a:ext cx="6632277" cy="184666"/>
          </a:xfrm>
          <a:prstGeom prst="rect">
            <a:avLst/>
          </a:prstGeom>
        </p:spPr>
        <p:txBody>
          <a:bodyPr lIns="0" tIns="0" rIns="0" bIns="0" anchor="b">
            <a:spAutoFit/>
          </a:bodyPr>
          <a:lstStyle>
            <a:lvl1pPr>
              <a:defRPr sz="1200"/>
            </a:lvl1pPr>
          </a:lstStyle>
          <a:p>
            <a:r>
              <a:rPr lang="en-GB" dirty="0" smtClean="0">
                <a:solidFill>
                  <a:prstClr val="black"/>
                </a:solidFill>
              </a:rPr>
              <a:t>Insert reference here</a:t>
            </a:r>
            <a:endParaRPr lang="en-GB" dirty="0">
              <a:solidFill>
                <a:prstClr val="black"/>
              </a:solidFill>
            </a:endParaRPr>
          </a:p>
        </p:txBody>
      </p:sp>
    </p:spTree>
    <p:extLst>
      <p:ext uri="{BB962C8B-B14F-4D97-AF65-F5344CB8AC3E}">
        <p14:creationId xmlns:p14="http://schemas.microsoft.com/office/powerpoint/2010/main" val="30096872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Slide Number Placeholder 5"/>
          <p:cNvSpPr>
            <a:spLocks noGrp="1"/>
          </p:cNvSpPr>
          <p:nvPr>
            <p:ph type="sldNum" sz="quarter" idx="12"/>
          </p:nvPr>
        </p:nvSpPr>
        <p:spPr>
          <a:xfrm>
            <a:off x="8339720" y="6484694"/>
            <a:ext cx="648072" cy="184666"/>
          </a:xfrm>
          <a:prstGeom prst="rect">
            <a:avLst/>
          </a:prstGeom>
        </p:spPr>
        <p:txBody>
          <a:bodyPr lIns="0" tIns="0" rIns="0" bIns="0" anchor="b">
            <a:spAutoFit/>
          </a:bodyPr>
          <a:lstStyle>
            <a:lvl1pPr algn="r">
              <a:defRPr sz="1200" b="0"/>
            </a:lvl1pPr>
          </a:lstStyle>
          <a:p>
            <a:fld id="{9EF1A0CC-B5C4-466C-A8B5-A7EDD30B2448}" type="slidenum">
              <a:rPr lang="en-GB" smtClean="0">
                <a:solidFill>
                  <a:prstClr val="black"/>
                </a:solidFill>
              </a:rPr>
              <a:pPr/>
              <a:t>‹#›</a:t>
            </a:fld>
            <a:endParaRPr lang="en-GB">
              <a:solidFill>
                <a:prstClr val="black"/>
              </a:solidFill>
            </a:endParaRPr>
          </a:p>
        </p:txBody>
      </p:sp>
      <p:sp>
        <p:nvSpPr>
          <p:cNvPr id="10" name="Footer Placeholder 4"/>
          <p:cNvSpPr>
            <a:spLocks noGrp="1"/>
          </p:cNvSpPr>
          <p:nvPr>
            <p:ph type="ftr" sz="quarter" idx="11"/>
          </p:nvPr>
        </p:nvSpPr>
        <p:spPr>
          <a:xfrm>
            <a:off x="159271" y="6484694"/>
            <a:ext cx="6632277" cy="184666"/>
          </a:xfrm>
          <a:prstGeom prst="rect">
            <a:avLst/>
          </a:prstGeom>
        </p:spPr>
        <p:txBody>
          <a:bodyPr lIns="0" tIns="0" rIns="0" bIns="0" anchor="b">
            <a:spAutoFit/>
          </a:bodyPr>
          <a:lstStyle>
            <a:lvl1pPr>
              <a:defRPr sz="1200"/>
            </a:lvl1pPr>
          </a:lstStyle>
          <a:p>
            <a:r>
              <a:rPr lang="en-GB" dirty="0" smtClean="0">
                <a:solidFill>
                  <a:prstClr val="black"/>
                </a:solidFill>
              </a:rPr>
              <a:t>Insert reference here</a:t>
            </a:r>
            <a:endParaRPr lang="en-GB" dirty="0">
              <a:solidFill>
                <a:prstClr val="black"/>
              </a:solidFill>
            </a:endParaRPr>
          </a:p>
        </p:txBody>
      </p:sp>
    </p:spTree>
    <p:extLst>
      <p:ext uri="{BB962C8B-B14F-4D97-AF65-F5344CB8AC3E}">
        <p14:creationId xmlns:p14="http://schemas.microsoft.com/office/powerpoint/2010/main" val="26710944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Slide Number Placeholder 5"/>
          <p:cNvSpPr>
            <a:spLocks noGrp="1"/>
          </p:cNvSpPr>
          <p:nvPr>
            <p:ph type="sldNum" sz="quarter" idx="12"/>
          </p:nvPr>
        </p:nvSpPr>
        <p:spPr>
          <a:xfrm>
            <a:off x="8339720" y="6484694"/>
            <a:ext cx="648072" cy="184666"/>
          </a:xfrm>
          <a:prstGeom prst="rect">
            <a:avLst/>
          </a:prstGeom>
        </p:spPr>
        <p:txBody>
          <a:bodyPr lIns="0" tIns="0" rIns="0" bIns="0" anchor="b">
            <a:spAutoFit/>
          </a:bodyPr>
          <a:lstStyle>
            <a:lvl1pPr algn="r">
              <a:defRPr sz="1200" b="0"/>
            </a:lvl1pPr>
          </a:lstStyle>
          <a:p>
            <a:fld id="{9EF1A0CC-B5C4-466C-A8B5-A7EDD30B2448}" type="slidenum">
              <a:rPr lang="en-GB" smtClean="0">
                <a:solidFill>
                  <a:prstClr val="black"/>
                </a:solidFill>
              </a:rPr>
              <a:pPr/>
              <a:t>‹#›</a:t>
            </a:fld>
            <a:endParaRPr lang="en-GB">
              <a:solidFill>
                <a:prstClr val="black"/>
              </a:solidFill>
            </a:endParaRPr>
          </a:p>
        </p:txBody>
      </p:sp>
      <p:sp>
        <p:nvSpPr>
          <p:cNvPr id="9" name="Footer Placeholder 4"/>
          <p:cNvSpPr>
            <a:spLocks noGrp="1"/>
          </p:cNvSpPr>
          <p:nvPr>
            <p:ph type="ftr" sz="quarter" idx="11"/>
          </p:nvPr>
        </p:nvSpPr>
        <p:spPr>
          <a:xfrm>
            <a:off x="159271" y="6484694"/>
            <a:ext cx="6632277" cy="184666"/>
          </a:xfrm>
          <a:prstGeom prst="rect">
            <a:avLst/>
          </a:prstGeom>
        </p:spPr>
        <p:txBody>
          <a:bodyPr lIns="0" tIns="0" rIns="0" bIns="0" anchor="b">
            <a:spAutoFit/>
          </a:bodyPr>
          <a:lstStyle>
            <a:lvl1pPr>
              <a:defRPr sz="1200"/>
            </a:lvl1pPr>
          </a:lstStyle>
          <a:p>
            <a:r>
              <a:rPr lang="en-GB" dirty="0" smtClean="0">
                <a:solidFill>
                  <a:prstClr val="black"/>
                </a:solidFill>
              </a:rPr>
              <a:t>Insert reference here</a:t>
            </a:r>
            <a:endParaRPr lang="en-GB" dirty="0">
              <a:solidFill>
                <a:prstClr val="black"/>
              </a:solidFill>
            </a:endParaRPr>
          </a:p>
        </p:txBody>
      </p:sp>
    </p:spTree>
    <p:extLst>
      <p:ext uri="{BB962C8B-B14F-4D97-AF65-F5344CB8AC3E}">
        <p14:creationId xmlns:p14="http://schemas.microsoft.com/office/powerpoint/2010/main" val="5145811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Slide Number Placeholder 5"/>
          <p:cNvSpPr>
            <a:spLocks noGrp="1"/>
          </p:cNvSpPr>
          <p:nvPr>
            <p:ph type="sldNum" sz="quarter" idx="12"/>
          </p:nvPr>
        </p:nvSpPr>
        <p:spPr>
          <a:xfrm>
            <a:off x="8339720" y="6484694"/>
            <a:ext cx="648072" cy="184666"/>
          </a:xfrm>
          <a:prstGeom prst="rect">
            <a:avLst/>
          </a:prstGeom>
        </p:spPr>
        <p:txBody>
          <a:bodyPr lIns="0" tIns="0" rIns="0" bIns="0" anchor="b">
            <a:spAutoFit/>
          </a:bodyPr>
          <a:lstStyle>
            <a:lvl1pPr algn="r">
              <a:defRPr sz="1200" b="0"/>
            </a:lvl1pPr>
          </a:lstStyle>
          <a:p>
            <a:fld id="{9EF1A0CC-B5C4-466C-A8B5-A7EDD30B2448}" type="slidenum">
              <a:rPr lang="en-GB" smtClean="0">
                <a:solidFill>
                  <a:prstClr val="black"/>
                </a:solidFill>
              </a:rPr>
              <a:pPr/>
              <a:t>‹#›</a:t>
            </a:fld>
            <a:endParaRPr lang="en-GB">
              <a:solidFill>
                <a:prstClr val="black"/>
              </a:solidFill>
            </a:endParaRPr>
          </a:p>
        </p:txBody>
      </p:sp>
      <p:sp>
        <p:nvSpPr>
          <p:cNvPr id="9" name="Footer Placeholder 4"/>
          <p:cNvSpPr>
            <a:spLocks noGrp="1"/>
          </p:cNvSpPr>
          <p:nvPr>
            <p:ph type="ftr" sz="quarter" idx="11"/>
          </p:nvPr>
        </p:nvSpPr>
        <p:spPr>
          <a:xfrm>
            <a:off x="159271" y="6484694"/>
            <a:ext cx="6632277" cy="184666"/>
          </a:xfrm>
          <a:prstGeom prst="rect">
            <a:avLst/>
          </a:prstGeom>
        </p:spPr>
        <p:txBody>
          <a:bodyPr lIns="0" tIns="0" rIns="0" bIns="0" anchor="b">
            <a:spAutoFit/>
          </a:bodyPr>
          <a:lstStyle>
            <a:lvl1pPr>
              <a:defRPr sz="1200"/>
            </a:lvl1pPr>
          </a:lstStyle>
          <a:p>
            <a:r>
              <a:rPr lang="en-GB" dirty="0" smtClean="0">
                <a:solidFill>
                  <a:prstClr val="black"/>
                </a:solidFill>
              </a:rPr>
              <a:t>Insert reference here</a:t>
            </a:r>
            <a:endParaRPr lang="en-GB" dirty="0">
              <a:solidFill>
                <a:prstClr val="black"/>
              </a:solidFill>
            </a:endParaRPr>
          </a:p>
        </p:txBody>
      </p:sp>
    </p:spTree>
    <p:extLst>
      <p:ext uri="{BB962C8B-B14F-4D97-AF65-F5344CB8AC3E}">
        <p14:creationId xmlns:p14="http://schemas.microsoft.com/office/powerpoint/2010/main" val="729018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CCO_HIVHEP_2013_SlideTemplate_Artwork.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descr="CCO_HIV_RGB.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4175" y="330200"/>
            <a:ext cx="1985963"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CCO_HEP_RGB.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77050" y="330200"/>
            <a:ext cx="1970088"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Picture2.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7463" y="1319213"/>
            <a:ext cx="9161463"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98" name="Rectangle 54"/>
          <p:cNvSpPr>
            <a:spLocks noGrp="1" noChangeArrowheads="1"/>
          </p:cNvSpPr>
          <p:nvPr>
            <p:ph type="subTitle" idx="1"/>
          </p:nvPr>
        </p:nvSpPr>
        <p:spPr>
          <a:xfrm>
            <a:off x="457200" y="3778370"/>
            <a:ext cx="3886200" cy="1384053"/>
          </a:xfrm>
        </p:spPr>
        <p:txBody>
          <a:bodyPr/>
          <a:lstStyle>
            <a:lvl1pPr marL="0" indent="0">
              <a:lnSpc>
                <a:spcPct val="100000"/>
              </a:lnSpc>
              <a:buFont typeface="Wingdings" pitchFamily="2" charset="2"/>
              <a:buNone/>
              <a:defRPr sz="2000" b="1">
                <a:solidFill>
                  <a:schemeClr val="bg2">
                    <a:lumMod val="10000"/>
                  </a:schemeClr>
                </a:solidFill>
              </a:defRPr>
            </a:lvl1pPr>
          </a:lstStyle>
          <a:p>
            <a:r>
              <a:rPr lang="en-US" dirty="0"/>
              <a:t>Click to edit Master subtitle </a:t>
            </a:r>
            <a:r>
              <a:rPr lang="en-US" dirty="0" smtClean="0"/>
              <a:t>style</a:t>
            </a:r>
          </a:p>
        </p:txBody>
      </p:sp>
      <p:sp>
        <p:nvSpPr>
          <p:cNvPr id="6199" name="Rectangle 55"/>
          <p:cNvSpPr>
            <a:spLocks noGrp="1" noChangeArrowheads="1"/>
          </p:cNvSpPr>
          <p:nvPr>
            <p:ph type="ctrTitle"/>
          </p:nvPr>
        </p:nvSpPr>
        <p:spPr bwMode="invGray">
          <a:xfrm>
            <a:off x="447675" y="1419054"/>
            <a:ext cx="8458200" cy="2057400"/>
          </a:xfrm>
        </p:spPr>
        <p:txBody>
          <a:bodyPr/>
          <a:lstStyle>
            <a:lvl1pPr>
              <a:defRPr sz="39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6060646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002354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ransition Slide">
    <p:spTree>
      <p:nvGrpSpPr>
        <p:cNvPr id="1" name=""/>
        <p:cNvGrpSpPr/>
        <p:nvPr/>
      </p:nvGrpSpPr>
      <p:grpSpPr>
        <a:xfrm>
          <a:off x="0" y="0"/>
          <a:ext cx="0" cy="0"/>
          <a:chOff x="0" y="0"/>
          <a:chExt cx="0" cy="0"/>
        </a:xfrm>
      </p:grpSpPr>
      <p:pic>
        <p:nvPicPr>
          <p:cNvPr id="3" name="Picture 11" descr="Corrections_TU_SlideTemplate_Artwork_Transitio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2" descr="Picture2.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463" y="5614988"/>
            <a:ext cx="9161463"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385763" y="330201"/>
            <a:ext cx="8462962" cy="4698999"/>
          </a:xfrm>
        </p:spPr>
        <p:txBody>
          <a:bodyPr anchorCtr="1"/>
          <a:lstStyle>
            <a:lvl1pPr algn="ctr">
              <a:defRPr sz="4000" b="1" cap="none">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5067437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5763" y="1828800"/>
            <a:ext cx="4151312" cy="4546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9475" y="1828800"/>
            <a:ext cx="4151313" cy="4546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0736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solidFill>
                <a:prstClr val="black">
                  <a:tint val="75000"/>
                </a:prstClr>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63448A1C-5ACE-4179-9453-892C9915E131}"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20472905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2588" y="667512"/>
            <a:ext cx="8464550" cy="1103312"/>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385763" y="1828800"/>
            <a:ext cx="4151312" cy="4546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hart Placeholder 3"/>
          <p:cNvSpPr>
            <a:spLocks noGrp="1"/>
          </p:cNvSpPr>
          <p:nvPr>
            <p:ph type="chart" sz="half" idx="2"/>
          </p:nvPr>
        </p:nvSpPr>
        <p:spPr>
          <a:xfrm>
            <a:off x="4689475" y="1828800"/>
            <a:ext cx="4151313" cy="4546600"/>
          </a:xfrm>
        </p:spPr>
        <p:txBody>
          <a:bodyPr/>
          <a:lstStyle/>
          <a:p>
            <a:pPr lvl="0"/>
            <a:endParaRPr lang="en-US" noProof="0" smtClean="0"/>
          </a:p>
        </p:txBody>
      </p:sp>
    </p:spTree>
    <p:extLst>
      <p:ext uri="{BB962C8B-B14F-4D97-AF65-F5344CB8AC3E}">
        <p14:creationId xmlns:p14="http://schemas.microsoft.com/office/powerpoint/2010/main" val="132496056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2689650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355594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Promo Slide">
    <p:spTree>
      <p:nvGrpSpPr>
        <p:cNvPr id="1" name=""/>
        <p:cNvGrpSpPr/>
        <p:nvPr/>
      </p:nvGrpSpPr>
      <p:grpSpPr>
        <a:xfrm>
          <a:off x="0" y="0"/>
          <a:ext cx="0" cy="0"/>
          <a:chOff x="0" y="0"/>
          <a:chExt cx="0" cy="0"/>
        </a:xfrm>
      </p:grpSpPr>
      <p:pic>
        <p:nvPicPr>
          <p:cNvPr id="5" name="Picture 11" descr="Corrections_TU_SlideTemplate_Artwork_Transitio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Picture2.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463" y="5614988"/>
            <a:ext cx="9161463"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2588" y="330200"/>
            <a:ext cx="8464550" cy="1584326"/>
          </a:xfrm>
        </p:spPr>
        <p:txBody>
          <a:bodyPr/>
          <a:lstStyle>
            <a:lvl1pPr algn="ctr">
              <a:defRPr sz="3900">
                <a:solidFill>
                  <a:schemeClr val="tx1"/>
                </a:solidFill>
              </a:defRPr>
            </a:lvl1pPr>
          </a:lstStyle>
          <a:p>
            <a:r>
              <a:rPr lang="en-US" dirty="0" smtClean="0"/>
              <a:t>Click to edit Master title style</a:t>
            </a:r>
            <a:endParaRPr lang="en-US" dirty="0"/>
          </a:p>
        </p:txBody>
      </p:sp>
      <p:sp>
        <p:nvSpPr>
          <p:cNvPr id="8" name="Content Placeholder 7"/>
          <p:cNvSpPr>
            <a:spLocks noGrp="1"/>
          </p:cNvSpPr>
          <p:nvPr>
            <p:ph sz="quarter" idx="10"/>
          </p:nvPr>
        </p:nvSpPr>
        <p:spPr>
          <a:xfrm>
            <a:off x="385763" y="1914525"/>
            <a:ext cx="8462962" cy="3511490"/>
          </a:xfrm>
        </p:spPr>
        <p:txBody>
          <a:bodyPr/>
          <a:lstStyle>
            <a:lvl1pPr marL="0" indent="0">
              <a:buFontTx/>
              <a:buNone/>
              <a:defRPr sz="2000" b="1">
                <a:solidFill>
                  <a:schemeClr val="accent3"/>
                </a:solidFill>
              </a:defRPr>
            </a:lvl1pPr>
            <a:lvl2pPr>
              <a:buFontTx/>
              <a:buNone/>
              <a:defRPr/>
            </a:lvl2pPr>
            <a:lvl3pPr>
              <a:buFontTx/>
              <a:buNone/>
              <a:defRPr/>
            </a:lvl3pPr>
            <a:lvl4pPr>
              <a:buFontTx/>
              <a:buNone/>
              <a:defRPr/>
            </a:lvl4pPr>
            <a:lvl5pPr>
              <a:buFontTx/>
              <a:buNone/>
              <a:defRPr/>
            </a:lvl5pPr>
          </a:lstStyle>
          <a:p>
            <a:pPr lvl="0"/>
            <a:r>
              <a:rPr lang="en-US" dirty="0" smtClean="0"/>
              <a:t>Click to edit Master text styles</a:t>
            </a:r>
          </a:p>
        </p:txBody>
      </p:sp>
      <p:sp>
        <p:nvSpPr>
          <p:cNvPr id="10" name="Content Placeholder 9"/>
          <p:cNvSpPr>
            <a:spLocks noGrp="1"/>
          </p:cNvSpPr>
          <p:nvPr>
            <p:ph sz="quarter" idx="11"/>
          </p:nvPr>
        </p:nvSpPr>
        <p:spPr>
          <a:xfrm>
            <a:off x="385763" y="6047585"/>
            <a:ext cx="8462962" cy="577970"/>
          </a:xfrm>
        </p:spPr>
        <p:txBody>
          <a:bodyPr/>
          <a:lstStyle>
            <a:lvl1pPr>
              <a:buFontTx/>
              <a:buNone/>
              <a:defRPr sz="2400" b="1">
                <a:solidFill>
                  <a:schemeClr val="bg2">
                    <a:lumMod val="10000"/>
                  </a:schemeClr>
                </a:solidFill>
              </a:defRPr>
            </a:lvl1pPr>
            <a:lvl2pPr>
              <a:buFontTx/>
              <a:buNone/>
              <a:defRPr sz="2400"/>
            </a:lvl2pPr>
            <a:lvl3pPr>
              <a:buFontTx/>
              <a:buNone/>
              <a:defRPr sz="2400"/>
            </a:lvl3pPr>
            <a:lvl4pPr>
              <a:buFontTx/>
              <a:buNone/>
              <a:defRPr sz="2400"/>
            </a:lvl4pPr>
            <a:lvl5pPr>
              <a:buFontTx/>
              <a:buNone/>
              <a:defRPr sz="2400"/>
            </a:lvl5pPr>
          </a:lstStyle>
          <a:p>
            <a:pPr lvl="0"/>
            <a:r>
              <a:rPr lang="en-US" dirty="0" smtClean="0"/>
              <a:t>Click to edit Master text styles</a:t>
            </a:r>
          </a:p>
        </p:txBody>
      </p:sp>
    </p:spTree>
    <p:extLst>
      <p:ext uri="{BB962C8B-B14F-4D97-AF65-F5344CB8AC3E}">
        <p14:creationId xmlns:p14="http://schemas.microsoft.com/office/powerpoint/2010/main" val="120178942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CCO_HIVHEP_2013_SlideTemplate_Artwork.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descr="CCO_HIV_RGB.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4175" y="330200"/>
            <a:ext cx="1985963"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CCO_HEP_RGB.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77050" y="330200"/>
            <a:ext cx="1970088"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Picture2.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7463" y="1319213"/>
            <a:ext cx="9161463"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98" name="Rectangle 54"/>
          <p:cNvSpPr>
            <a:spLocks noGrp="1" noChangeArrowheads="1"/>
          </p:cNvSpPr>
          <p:nvPr>
            <p:ph type="subTitle" idx="1"/>
          </p:nvPr>
        </p:nvSpPr>
        <p:spPr>
          <a:xfrm>
            <a:off x="457200" y="3778370"/>
            <a:ext cx="3886200" cy="1384053"/>
          </a:xfrm>
        </p:spPr>
        <p:txBody>
          <a:bodyPr/>
          <a:lstStyle>
            <a:lvl1pPr marL="0" indent="0">
              <a:lnSpc>
                <a:spcPct val="100000"/>
              </a:lnSpc>
              <a:buFont typeface="Wingdings" pitchFamily="2" charset="2"/>
              <a:buNone/>
              <a:defRPr sz="2000" b="1">
                <a:solidFill>
                  <a:schemeClr val="bg2">
                    <a:lumMod val="10000"/>
                  </a:schemeClr>
                </a:solidFill>
              </a:defRPr>
            </a:lvl1pPr>
          </a:lstStyle>
          <a:p>
            <a:r>
              <a:rPr lang="en-US" dirty="0"/>
              <a:t>Click to edit Master subtitle </a:t>
            </a:r>
            <a:r>
              <a:rPr lang="en-US" dirty="0" smtClean="0"/>
              <a:t>style</a:t>
            </a:r>
          </a:p>
        </p:txBody>
      </p:sp>
      <p:sp>
        <p:nvSpPr>
          <p:cNvPr id="6199" name="Rectangle 55"/>
          <p:cNvSpPr>
            <a:spLocks noGrp="1" noChangeArrowheads="1"/>
          </p:cNvSpPr>
          <p:nvPr>
            <p:ph type="ctrTitle"/>
          </p:nvPr>
        </p:nvSpPr>
        <p:spPr bwMode="invGray">
          <a:xfrm>
            <a:off x="447675" y="1419054"/>
            <a:ext cx="8458200" cy="2057400"/>
          </a:xfrm>
        </p:spPr>
        <p:txBody>
          <a:bodyPr/>
          <a:lstStyle>
            <a:lvl1pPr>
              <a:defRPr sz="39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89438165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097492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ransition Slide">
    <p:spTree>
      <p:nvGrpSpPr>
        <p:cNvPr id="1" name=""/>
        <p:cNvGrpSpPr/>
        <p:nvPr/>
      </p:nvGrpSpPr>
      <p:grpSpPr>
        <a:xfrm>
          <a:off x="0" y="0"/>
          <a:ext cx="0" cy="0"/>
          <a:chOff x="0" y="0"/>
          <a:chExt cx="0" cy="0"/>
        </a:xfrm>
      </p:grpSpPr>
      <p:pic>
        <p:nvPicPr>
          <p:cNvPr id="3" name="Picture 11" descr="Corrections_TU_SlideTemplate_Artwork_Transitio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2" descr="Picture2.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463" y="5614988"/>
            <a:ext cx="9161463"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385763" y="330201"/>
            <a:ext cx="8462962" cy="4698999"/>
          </a:xfrm>
        </p:spPr>
        <p:txBody>
          <a:bodyPr anchorCtr="1"/>
          <a:lstStyle>
            <a:lvl1pPr algn="ctr">
              <a:defRPr sz="4000" b="1" cap="none">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81947414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5763" y="1828800"/>
            <a:ext cx="4151312" cy="4546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9475" y="1828800"/>
            <a:ext cx="4151313" cy="4546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2129111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2588" y="667512"/>
            <a:ext cx="8464550" cy="1103312"/>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385763" y="1828800"/>
            <a:ext cx="4151312" cy="4546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hart Placeholder 3"/>
          <p:cNvSpPr>
            <a:spLocks noGrp="1"/>
          </p:cNvSpPr>
          <p:nvPr>
            <p:ph type="chart" sz="half" idx="2"/>
          </p:nvPr>
        </p:nvSpPr>
        <p:spPr>
          <a:xfrm>
            <a:off x="4689475" y="1828800"/>
            <a:ext cx="4151313" cy="4546600"/>
          </a:xfrm>
        </p:spPr>
        <p:txBody>
          <a:bodyPr/>
          <a:lstStyle/>
          <a:p>
            <a:pPr lvl="0"/>
            <a:endParaRPr lang="en-US" noProof="0" dirty="0" smtClean="0"/>
          </a:p>
        </p:txBody>
      </p:sp>
    </p:spTree>
    <p:extLst>
      <p:ext uri="{BB962C8B-B14F-4D97-AF65-F5344CB8AC3E}">
        <p14:creationId xmlns:p14="http://schemas.microsoft.com/office/powerpoint/2010/main" val="145426037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61978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122238"/>
            <a:ext cx="8229600" cy="966787"/>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31800" y="1592263"/>
            <a:ext cx="8229600" cy="38735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435648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780164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Promo Slide">
    <p:spTree>
      <p:nvGrpSpPr>
        <p:cNvPr id="1" name=""/>
        <p:cNvGrpSpPr/>
        <p:nvPr/>
      </p:nvGrpSpPr>
      <p:grpSpPr>
        <a:xfrm>
          <a:off x="0" y="0"/>
          <a:ext cx="0" cy="0"/>
          <a:chOff x="0" y="0"/>
          <a:chExt cx="0" cy="0"/>
        </a:xfrm>
      </p:grpSpPr>
      <p:pic>
        <p:nvPicPr>
          <p:cNvPr id="5" name="Picture 11" descr="Corrections_TU_SlideTemplate_Artwork_Transitio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Picture2.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463" y="5614988"/>
            <a:ext cx="9161463"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2588" y="330200"/>
            <a:ext cx="8464550" cy="1584326"/>
          </a:xfrm>
        </p:spPr>
        <p:txBody>
          <a:bodyPr/>
          <a:lstStyle>
            <a:lvl1pPr algn="ctr">
              <a:defRPr sz="3900">
                <a:solidFill>
                  <a:schemeClr val="tx1"/>
                </a:solidFill>
              </a:defRPr>
            </a:lvl1pPr>
          </a:lstStyle>
          <a:p>
            <a:r>
              <a:rPr lang="en-US" dirty="0" smtClean="0"/>
              <a:t>Click to edit Master title style</a:t>
            </a:r>
            <a:endParaRPr lang="en-US" dirty="0"/>
          </a:p>
        </p:txBody>
      </p:sp>
      <p:sp>
        <p:nvSpPr>
          <p:cNvPr id="8" name="Content Placeholder 7"/>
          <p:cNvSpPr>
            <a:spLocks noGrp="1"/>
          </p:cNvSpPr>
          <p:nvPr>
            <p:ph sz="quarter" idx="10"/>
          </p:nvPr>
        </p:nvSpPr>
        <p:spPr>
          <a:xfrm>
            <a:off x="385763" y="1914525"/>
            <a:ext cx="8462962" cy="3511490"/>
          </a:xfrm>
        </p:spPr>
        <p:txBody>
          <a:bodyPr/>
          <a:lstStyle>
            <a:lvl1pPr marL="0" indent="0">
              <a:buFontTx/>
              <a:buNone/>
              <a:defRPr sz="2000" b="1">
                <a:solidFill>
                  <a:schemeClr val="accent3"/>
                </a:solidFill>
              </a:defRPr>
            </a:lvl1pPr>
            <a:lvl2pPr>
              <a:buFontTx/>
              <a:buNone/>
              <a:defRPr/>
            </a:lvl2pPr>
            <a:lvl3pPr>
              <a:buFontTx/>
              <a:buNone/>
              <a:defRPr/>
            </a:lvl3pPr>
            <a:lvl4pPr>
              <a:buFontTx/>
              <a:buNone/>
              <a:defRPr/>
            </a:lvl4pPr>
            <a:lvl5pPr>
              <a:buFontTx/>
              <a:buNone/>
              <a:defRPr/>
            </a:lvl5pPr>
          </a:lstStyle>
          <a:p>
            <a:pPr lvl="0"/>
            <a:r>
              <a:rPr lang="en-US" dirty="0" smtClean="0"/>
              <a:t>Click to edit Master text styles</a:t>
            </a:r>
          </a:p>
        </p:txBody>
      </p:sp>
      <p:sp>
        <p:nvSpPr>
          <p:cNvPr id="10" name="Content Placeholder 9"/>
          <p:cNvSpPr>
            <a:spLocks noGrp="1"/>
          </p:cNvSpPr>
          <p:nvPr>
            <p:ph sz="quarter" idx="11"/>
          </p:nvPr>
        </p:nvSpPr>
        <p:spPr>
          <a:xfrm>
            <a:off x="385763" y="6047585"/>
            <a:ext cx="8462962" cy="577970"/>
          </a:xfrm>
        </p:spPr>
        <p:txBody>
          <a:bodyPr/>
          <a:lstStyle>
            <a:lvl1pPr>
              <a:buFontTx/>
              <a:buNone/>
              <a:defRPr sz="2400" b="1">
                <a:solidFill>
                  <a:schemeClr val="bg2">
                    <a:lumMod val="10000"/>
                  </a:schemeClr>
                </a:solidFill>
              </a:defRPr>
            </a:lvl1pPr>
            <a:lvl2pPr>
              <a:buFontTx/>
              <a:buNone/>
              <a:defRPr sz="2400"/>
            </a:lvl2pPr>
            <a:lvl3pPr>
              <a:buFontTx/>
              <a:buNone/>
              <a:defRPr sz="2400"/>
            </a:lvl3pPr>
            <a:lvl4pPr>
              <a:buFontTx/>
              <a:buNone/>
              <a:defRPr sz="2400"/>
            </a:lvl4pPr>
            <a:lvl5pPr>
              <a:buFontTx/>
              <a:buNone/>
              <a:defRPr sz="2400"/>
            </a:lvl5pPr>
          </a:lstStyle>
          <a:p>
            <a:pPr lvl="0"/>
            <a:r>
              <a:rPr lang="en-US" dirty="0" smtClean="0"/>
              <a:t>Click to edit Master text styles</a:t>
            </a:r>
          </a:p>
        </p:txBody>
      </p:sp>
    </p:spTree>
    <p:extLst>
      <p:ext uri="{BB962C8B-B14F-4D97-AF65-F5344CB8AC3E}">
        <p14:creationId xmlns:p14="http://schemas.microsoft.com/office/powerpoint/2010/main" val="1525620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122238"/>
            <a:ext cx="8229600" cy="966787"/>
          </a:xfrm>
          <a:prstGeom prst="rect">
            <a:avLst/>
          </a:prstGeom>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7784543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theme" Target="../theme/theme2.xml"/><Relationship Id="rId1" Type="http://schemas.openxmlformats.org/officeDocument/2006/relationships/slideLayout" Target="../slideLayouts/slideLayout11.xml"/><Relationship Id="rId2"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0.xml"/><Relationship Id="rId12" Type="http://schemas.openxmlformats.org/officeDocument/2006/relationships/theme" Target="../theme/theme3.xml"/><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 Id="rId9" Type="http://schemas.openxmlformats.org/officeDocument/2006/relationships/slideLayout" Target="../slideLayouts/slideLayout28.xml"/><Relationship Id="rId10"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3.xml"/><Relationship Id="rId4" Type="http://schemas.openxmlformats.org/officeDocument/2006/relationships/slideLayout" Target="../slideLayouts/slideLayout34.xml"/><Relationship Id="rId5" Type="http://schemas.openxmlformats.org/officeDocument/2006/relationships/slideLayout" Target="../slideLayouts/slideLayout35.xml"/><Relationship Id="rId6" Type="http://schemas.openxmlformats.org/officeDocument/2006/relationships/slideLayout" Target="../slideLayouts/slideLayout36.xml"/><Relationship Id="rId7" Type="http://schemas.openxmlformats.org/officeDocument/2006/relationships/slideLayout" Target="../slideLayouts/slideLayout37.xml"/><Relationship Id="rId8" Type="http://schemas.openxmlformats.org/officeDocument/2006/relationships/slideLayout" Target="../slideLayouts/slideLayout38.xml"/><Relationship Id="rId9" Type="http://schemas.openxmlformats.org/officeDocument/2006/relationships/theme" Target="../theme/theme4.xml"/><Relationship Id="rId10" Type="http://schemas.openxmlformats.org/officeDocument/2006/relationships/image" Target="../media/image3.png"/><Relationship Id="rId1" Type="http://schemas.openxmlformats.org/officeDocument/2006/relationships/slideLayout" Target="../slideLayouts/slideLayout31.xml"/><Relationship Id="rId2"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1.xml"/><Relationship Id="rId4" Type="http://schemas.openxmlformats.org/officeDocument/2006/relationships/slideLayout" Target="../slideLayouts/slideLayout42.xml"/><Relationship Id="rId5" Type="http://schemas.openxmlformats.org/officeDocument/2006/relationships/slideLayout" Target="../slideLayouts/slideLayout43.xml"/><Relationship Id="rId6" Type="http://schemas.openxmlformats.org/officeDocument/2006/relationships/slideLayout" Target="../slideLayouts/slideLayout44.xml"/><Relationship Id="rId7" Type="http://schemas.openxmlformats.org/officeDocument/2006/relationships/slideLayout" Target="../slideLayouts/slideLayout45.xml"/><Relationship Id="rId8" Type="http://schemas.openxmlformats.org/officeDocument/2006/relationships/slideLayout" Target="../slideLayouts/slideLayout46.xml"/><Relationship Id="rId9" Type="http://schemas.openxmlformats.org/officeDocument/2006/relationships/theme" Target="../theme/theme5.xml"/><Relationship Id="rId10" Type="http://schemas.openxmlformats.org/officeDocument/2006/relationships/image" Target="../media/image3.png"/><Relationship Id="rId1" Type="http://schemas.openxmlformats.org/officeDocument/2006/relationships/slideLayout" Target="../slideLayouts/slideLayout39.xml"/><Relationship Id="rId2" Type="http://schemas.openxmlformats.org/officeDocument/2006/relationships/slideLayout" Target="../slideLayouts/slideLayout4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theme" Target="../theme/theme6.xml"/><Relationship Id="rId10" Type="http://schemas.openxmlformats.org/officeDocument/2006/relationships/image" Target="../media/image3.png"/><Relationship Id="rId1" Type="http://schemas.openxmlformats.org/officeDocument/2006/relationships/slideLayout" Target="../slideLayouts/slideLayout47.xml"/><Relationship Id="rId2" Type="http://schemas.openxmlformats.org/officeDocument/2006/relationships/slideLayout" Target="../slideLayouts/slideLayout48.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65.xml"/><Relationship Id="rId12" Type="http://schemas.openxmlformats.org/officeDocument/2006/relationships/theme" Target="../theme/theme7.xml"/><Relationship Id="rId1" Type="http://schemas.openxmlformats.org/officeDocument/2006/relationships/slideLayout" Target="../slideLayouts/slideLayout55.xml"/><Relationship Id="rId2" Type="http://schemas.openxmlformats.org/officeDocument/2006/relationships/slideLayout" Target="../slideLayouts/slideLayout56.xml"/><Relationship Id="rId3" Type="http://schemas.openxmlformats.org/officeDocument/2006/relationships/slideLayout" Target="../slideLayouts/slideLayout57.xml"/><Relationship Id="rId4" Type="http://schemas.openxmlformats.org/officeDocument/2006/relationships/slideLayout" Target="../slideLayouts/slideLayout58.xml"/><Relationship Id="rId5" Type="http://schemas.openxmlformats.org/officeDocument/2006/relationships/slideLayout" Target="../slideLayouts/slideLayout59.xml"/><Relationship Id="rId6" Type="http://schemas.openxmlformats.org/officeDocument/2006/relationships/slideLayout" Target="../slideLayouts/slideLayout60.xml"/><Relationship Id="rId7" Type="http://schemas.openxmlformats.org/officeDocument/2006/relationships/slideLayout" Target="../slideLayouts/slideLayout61.xml"/><Relationship Id="rId8" Type="http://schemas.openxmlformats.org/officeDocument/2006/relationships/slideLayout" Target="../slideLayouts/slideLayout62.xml"/><Relationship Id="rId9" Type="http://schemas.openxmlformats.org/officeDocument/2006/relationships/slideLayout" Target="../slideLayouts/slideLayout63.xml"/><Relationship Id="rId10" Type="http://schemas.openxmlformats.org/officeDocument/2006/relationships/slideLayout" Target="../slideLayouts/slideLayout64.xml"/></Relationships>
</file>

<file path=ppt/slideMasters/_rels/slideMaster8.xml.rels><?xml version="1.0" encoding="UTF-8" standalone="yes"?>
<Relationships xmlns="http://schemas.openxmlformats.org/package/2006/relationships"><Relationship Id="rId11" Type="http://schemas.openxmlformats.org/officeDocument/2006/relationships/image" Target="../media/image8.png"/><Relationship Id="rId12" Type="http://schemas.openxmlformats.org/officeDocument/2006/relationships/image" Target="../media/image9.png"/><Relationship Id="rId1" Type="http://schemas.openxmlformats.org/officeDocument/2006/relationships/slideLayout" Target="../slideLayouts/slideLayout66.xml"/><Relationship Id="rId2" Type="http://schemas.openxmlformats.org/officeDocument/2006/relationships/slideLayout" Target="../slideLayouts/slideLayout67.xml"/><Relationship Id="rId3" Type="http://schemas.openxmlformats.org/officeDocument/2006/relationships/slideLayout" Target="../slideLayouts/slideLayout68.xml"/><Relationship Id="rId4" Type="http://schemas.openxmlformats.org/officeDocument/2006/relationships/slideLayout" Target="../slideLayouts/slideLayout69.xml"/><Relationship Id="rId5" Type="http://schemas.openxmlformats.org/officeDocument/2006/relationships/slideLayout" Target="../slideLayouts/slideLayout70.xml"/><Relationship Id="rId6" Type="http://schemas.openxmlformats.org/officeDocument/2006/relationships/slideLayout" Target="../slideLayouts/slideLayout71.xml"/><Relationship Id="rId7" Type="http://schemas.openxmlformats.org/officeDocument/2006/relationships/slideLayout" Target="../slideLayouts/slideLayout72.xml"/><Relationship Id="rId8" Type="http://schemas.openxmlformats.org/officeDocument/2006/relationships/slideLayout" Target="../slideLayouts/slideLayout73.xml"/><Relationship Id="rId9" Type="http://schemas.openxmlformats.org/officeDocument/2006/relationships/theme" Target="../theme/theme8.xml"/><Relationship Id="rId10" Type="http://schemas.openxmlformats.org/officeDocument/2006/relationships/image" Target="../media/image7.png"/></Relationships>
</file>

<file path=ppt/slideMasters/_rels/slideMaster9.xml.rels><?xml version="1.0" encoding="UTF-8" standalone="yes"?>
<Relationships xmlns="http://schemas.openxmlformats.org/package/2006/relationships"><Relationship Id="rId11" Type="http://schemas.openxmlformats.org/officeDocument/2006/relationships/image" Target="../media/image8.png"/><Relationship Id="rId12" Type="http://schemas.openxmlformats.org/officeDocument/2006/relationships/image" Target="../media/image9.png"/><Relationship Id="rId1" Type="http://schemas.openxmlformats.org/officeDocument/2006/relationships/slideLayout" Target="../slideLayouts/slideLayout74.xml"/><Relationship Id="rId2" Type="http://schemas.openxmlformats.org/officeDocument/2006/relationships/slideLayout" Target="../slideLayouts/slideLayout75.xml"/><Relationship Id="rId3" Type="http://schemas.openxmlformats.org/officeDocument/2006/relationships/slideLayout" Target="../slideLayouts/slideLayout76.xml"/><Relationship Id="rId4" Type="http://schemas.openxmlformats.org/officeDocument/2006/relationships/slideLayout" Target="../slideLayouts/slideLayout77.xml"/><Relationship Id="rId5" Type="http://schemas.openxmlformats.org/officeDocument/2006/relationships/slideLayout" Target="../slideLayouts/slideLayout78.xml"/><Relationship Id="rId6" Type="http://schemas.openxmlformats.org/officeDocument/2006/relationships/slideLayout" Target="../slideLayouts/slideLayout79.xml"/><Relationship Id="rId7" Type="http://schemas.openxmlformats.org/officeDocument/2006/relationships/slideLayout" Target="../slideLayouts/slideLayout80.xml"/><Relationship Id="rId8" Type="http://schemas.openxmlformats.org/officeDocument/2006/relationships/slideLayout" Target="../slideLayouts/slideLayout81.xml"/><Relationship Id="rId9" Type="http://schemas.openxmlformats.org/officeDocument/2006/relationships/theme" Target="../theme/theme9.xml"/><Relationship Id="rId10"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p:cNvCxnSpPr/>
          <p:nvPr/>
        </p:nvCxnSpPr>
        <p:spPr>
          <a:xfrm flipH="1">
            <a:off x="0" y="624"/>
            <a:ext cx="9144000" cy="0"/>
          </a:xfrm>
          <a:prstGeom prst="line">
            <a:avLst/>
          </a:prstGeom>
          <a:ln w="38100">
            <a:solidFill>
              <a:srgbClr val="86A584"/>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561670" y="108645"/>
            <a:ext cx="2552302" cy="160283"/>
          </a:xfrm>
          <a:prstGeom prst="rect">
            <a:avLst/>
          </a:prstGeom>
        </p:spPr>
        <p:txBody>
          <a:bodyPr wrap="none" rIns="457200" anchor="ctr">
            <a:noAutofit/>
          </a:bodyPr>
          <a:lstStyle/>
          <a:p>
            <a:pPr algn="r"/>
            <a:r>
              <a:rPr lang="en-US" sz="900" b="1" cap="small" baseline="0" dirty="0">
                <a:solidFill>
                  <a:schemeClr val="bg1"/>
                </a:solidFill>
                <a:latin typeface="Trajan Pro" pitchFamily="18" charset="0"/>
                <a:cs typeface="Arial" pitchFamily="34" charset="0"/>
              </a:rPr>
              <a:t>AASLD </a:t>
            </a:r>
            <a:r>
              <a:rPr lang="en-US" sz="900" b="1" cap="small" baseline="0" dirty="0" smtClean="0">
                <a:solidFill>
                  <a:schemeClr val="bg1"/>
                </a:solidFill>
                <a:latin typeface="Trajan Pro" pitchFamily="18" charset="0"/>
                <a:cs typeface="Arial" pitchFamily="34" charset="0"/>
              </a:rPr>
              <a:t>Curriculum &amp; </a:t>
            </a:r>
            <a:r>
              <a:rPr lang="en-US" sz="900" b="1" cap="small" baseline="0" dirty="0">
                <a:solidFill>
                  <a:schemeClr val="bg1"/>
                </a:solidFill>
                <a:latin typeface="Trajan Pro" pitchFamily="18" charset="0"/>
                <a:cs typeface="Arial" pitchFamily="34" charset="0"/>
              </a:rPr>
              <a:t>Training </a:t>
            </a:r>
          </a:p>
        </p:txBody>
      </p:sp>
      <p:sp>
        <p:nvSpPr>
          <p:cNvPr id="4" name="Rectangle 3"/>
          <p:cNvSpPr/>
          <p:nvPr/>
        </p:nvSpPr>
        <p:spPr>
          <a:xfrm>
            <a:off x="0" y="0"/>
            <a:ext cx="9144000" cy="570757"/>
          </a:xfrm>
          <a:prstGeom prst="rect">
            <a:avLst/>
          </a:prstGeom>
          <a:solidFill>
            <a:schemeClr val="tx2">
              <a:lumMod val="40000"/>
              <a:lumOff val="60000"/>
            </a:schemeClr>
          </a:solidFill>
          <a:ln>
            <a:solidFill>
              <a:schemeClr val="tx2">
                <a:lumMod val="60000"/>
                <a:lumOff val="40000"/>
              </a:schemeClr>
            </a:solidFill>
          </a:ln>
          <a:effectLst/>
          <a:scene3d>
            <a:camera prst="orthographicFront"/>
            <a:lightRig rig="threePt" dir="t"/>
          </a:scene3d>
          <a:sp3d extrusionH="38100" prstMaterial="flat">
            <a:bevelT w="19050" prst="angle"/>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1428467"/>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729" r:id="rId4"/>
    <p:sldLayoutId id="2147483797" r:id="rId5"/>
    <p:sldLayoutId id="2147483798" r:id="rId6"/>
    <p:sldLayoutId id="2147483801" r:id="rId7"/>
    <p:sldLayoutId id="2147483805" r:id="rId8"/>
    <p:sldLayoutId id="2147483806" r:id="rId9"/>
    <p:sldLayoutId id="2147483807" r:id="rId10"/>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10000"/>
          </a:schemeClr>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382588" y="666750"/>
            <a:ext cx="84645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9" name="Rectangle 3"/>
          <p:cNvSpPr>
            <a:spLocks noGrp="1" noChangeArrowheads="1"/>
          </p:cNvSpPr>
          <p:nvPr>
            <p:ph type="body" idx="1"/>
          </p:nvPr>
        </p:nvSpPr>
        <p:spPr bwMode="auto">
          <a:xfrm>
            <a:off x="385763" y="1828800"/>
            <a:ext cx="8455025" cy="454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Lst>
  <p:txStyles>
    <p:titleStyle>
      <a:lvl1pPr algn="l" rtl="0" eaLnBrk="0" fontAlgn="base" hangingPunct="0">
        <a:spcBef>
          <a:spcPct val="0"/>
        </a:spcBef>
        <a:spcAft>
          <a:spcPct val="0"/>
        </a:spcAft>
        <a:defRPr sz="3200" b="1">
          <a:solidFill>
            <a:schemeClr val="tx2"/>
          </a:solidFill>
          <a:latin typeface="+mj-lt"/>
          <a:ea typeface="ＭＳ Ｐゴシック" charset="0"/>
          <a:cs typeface="+mj-cs"/>
        </a:defRPr>
      </a:lvl1pPr>
      <a:lvl2pPr algn="l" rtl="0" eaLnBrk="0" fontAlgn="base" hangingPunct="0">
        <a:spcBef>
          <a:spcPct val="0"/>
        </a:spcBef>
        <a:spcAft>
          <a:spcPct val="0"/>
        </a:spcAft>
        <a:defRPr sz="3200" b="1">
          <a:solidFill>
            <a:schemeClr val="tx2"/>
          </a:solidFill>
          <a:latin typeface="Arial" charset="0"/>
          <a:ea typeface="ＭＳ Ｐゴシック" charset="0"/>
        </a:defRPr>
      </a:lvl2pPr>
      <a:lvl3pPr algn="l" rtl="0" eaLnBrk="0" fontAlgn="base" hangingPunct="0">
        <a:spcBef>
          <a:spcPct val="0"/>
        </a:spcBef>
        <a:spcAft>
          <a:spcPct val="0"/>
        </a:spcAft>
        <a:defRPr sz="3200" b="1">
          <a:solidFill>
            <a:schemeClr val="tx2"/>
          </a:solidFill>
          <a:latin typeface="Arial" charset="0"/>
          <a:ea typeface="ＭＳ Ｐゴシック" charset="0"/>
        </a:defRPr>
      </a:lvl3pPr>
      <a:lvl4pPr algn="l" rtl="0" eaLnBrk="0" fontAlgn="base" hangingPunct="0">
        <a:spcBef>
          <a:spcPct val="0"/>
        </a:spcBef>
        <a:spcAft>
          <a:spcPct val="0"/>
        </a:spcAft>
        <a:defRPr sz="3200" b="1">
          <a:solidFill>
            <a:schemeClr val="tx2"/>
          </a:solidFill>
          <a:latin typeface="Arial" charset="0"/>
          <a:ea typeface="ＭＳ Ｐゴシック" charset="0"/>
        </a:defRPr>
      </a:lvl4pPr>
      <a:lvl5pPr algn="l" rtl="0" eaLnBrk="0" fontAlgn="base" hangingPunct="0">
        <a:spcBef>
          <a:spcPct val="0"/>
        </a:spcBef>
        <a:spcAft>
          <a:spcPct val="0"/>
        </a:spcAft>
        <a:defRPr sz="3200" b="1">
          <a:solidFill>
            <a:schemeClr val="tx2"/>
          </a:solidFill>
          <a:latin typeface="Arial" charset="0"/>
          <a:ea typeface="ＭＳ Ｐゴシック" charset="0"/>
        </a:defRPr>
      </a:lvl5pPr>
      <a:lvl6pPr marL="457200" algn="l" rtl="0" fontAlgn="base">
        <a:spcBef>
          <a:spcPct val="0"/>
        </a:spcBef>
        <a:spcAft>
          <a:spcPct val="0"/>
        </a:spcAft>
        <a:defRPr sz="3500" b="1">
          <a:solidFill>
            <a:schemeClr val="tx2"/>
          </a:solidFill>
          <a:latin typeface="Arial" charset="0"/>
        </a:defRPr>
      </a:lvl6pPr>
      <a:lvl7pPr marL="914400" algn="l" rtl="0" fontAlgn="base">
        <a:spcBef>
          <a:spcPct val="0"/>
        </a:spcBef>
        <a:spcAft>
          <a:spcPct val="0"/>
        </a:spcAft>
        <a:defRPr sz="3500" b="1">
          <a:solidFill>
            <a:schemeClr val="tx2"/>
          </a:solidFill>
          <a:latin typeface="Arial" charset="0"/>
        </a:defRPr>
      </a:lvl7pPr>
      <a:lvl8pPr marL="1371600" algn="l" rtl="0" fontAlgn="base">
        <a:spcBef>
          <a:spcPct val="0"/>
        </a:spcBef>
        <a:spcAft>
          <a:spcPct val="0"/>
        </a:spcAft>
        <a:defRPr sz="3500" b="1">
          <a:solidFill>
            <a:schemeClr val="tx2"/>
          </a:solidFill>
          <a:latin typeface="Arial" charset="0"/>
        </a:defRPr>
      </a:lvl8pPr>
      <a:lvl9pPr marL="1828800" algn="l" rtl="0" fontAlgn="base">
        <a:spcBef>
          <a:spcPct val="0"/>
        </a:spcBef>
        <a:spcAft>
          <a:spcPct val="0"/>
        </a:spcAft>
        <a:defRPr sz="3500" b="1">
          <a:solidFill>
            <a:schemeClr val="tx2"/>
          </a:solidFill>
          <a:latin typeface="Arial" charset="0"/>
        </a:defRPr>
      </a:lvl9pPr>
    </p:titleStyle>
    <p:bodyStyle>
      <a:lvl1pPr marL="342900" indent="-342900" algn="l" rtl="0" eaLnBrk="0" fontAlgn="base" hangingPunct="0">
        <a:lnSpc>
          <a:spcPct val="90000"/>
        </a:lnSpc>
        <a:spcBef>
          <a:spcPts val="1000"/>
        </a:spcBef>
        <a:spcAft>
          <a:spcPts val="700"/>
        </a:spcAft>
        <a:buClr>
          <a:srgbClr val="4FAD26"/>
        </a:buClr>
        <a:buFont typeface="Wingdings" charset="0"/>
        <a:buChar char="§"/>
        <a:defRPr sz="2400">
          <a:solidFill>
            <a:srgbClr val="FEFDDE"/>
          </a:solidFill>
          <a:latin typeface="+mn-lt"/>
          <a:ea typeface="ＭＳ Ｐゴシック" charset="0"/>
          <a:cs typeface="+mn-cs"/>
        </a:defRPr>
      </a:lvl1pPr>
      <a:lvl2pPr marL="742950" indent="-285750" algn="l" rtl="0" eaLnBrk="0" fontAlgn="base" hangingPunct="0">
        <a:lnSpc>
          <a:spcPct val="90000"/>
        </a:lnSpc>
        <a:spcBef>
          <a:spcPts val="1000"/>
        </a:spcBef>
        <a:spcAft>
          <a:spcPts val="700"/>
        </a:spcAft>
        <a:buClr>
          <a:srgbClr val="4FAD26"/>
        </a:buClr>
        <a:buFont typeface="Arial" charset="0"/>
        <a:buChar char="–"/>
        <a:defRPr sz="2200">
          <a:solidFill>
            <a:srgbClr val="FEFDDE"/>
          </a:solidFill>
          <a:latin typeface="+mn-lt"/>
          <a:ea typeface="ＭＳ Ｐゴシック" charset="0"/>
        </a:defRPr>
      </a:lvl2pPr>
      <a:lvl3pPr marL="1143000" indent="-228600" algn="l" rtl="0" eaLnBrk="0" fontAlgn="base" hangingPunct="0">
        <a:lnSpc>
          <a:spcPct val="90000"/>
        </a:lnSpc>
        <a:spcBef>
          <a:spcPts val="1000"/>
        </a:spcBef>
        <a:spcAft>
          <a:spcPts val="700"/>
        </a:spcAft>
        <a:buClr>
          <a:srgbClr val="4FAD26"/>
        </a:buClr>
        <a:buFont typeface="Arial" charset="0"/>
        <a:buChar char="–"/>
        <a:defRPr sz="2000">
          <a:solidFill>
            <a:srgbClr val="FEFDDE"/>
          </a:solidFill>
          <a:latin typeface="+mn-lt"/>
          <a:ea typeface="ＭＳ Ｐゴシック" charset="0"/>
        </a:defRPr>
      </a:lvl3pPr>
      <a:lvl4pPr marL="1600200" indent="-228600" algn="l" rtl="0" eaLnBrk="0" fontAlgn="base" hangingPunct="0">
        <a:lnSpc>
          <a:spcPct val="90000"/>
        </a:lnSpc>
        <a:spcBef>
          <a:spcPts val="1000"/>
        </a:spcBef>
        <a:spcAft>
          <a:spcPts val="700"/>
        </a:spcAft>
        <a:buClr>
          <a:srgbClr val="4FAD26"/>
        </a:buClr>
        <a:buFont typeface="Arial" charset="0"/>
        <a:buChar char="–"/>
        <a:defRPr>
          <a:solidFill>
            <a:srgbClr val="FEFDDE"/>
          </a:solidFill>
          <a:latin typeface="+mn-lt"/>
          <a:ea typeface="ＭＳ Ｐゴシック" charset="0"/>
        </a:defRPr>
      </a:lvl4pPr>
      <a:lvl5pPr marL="2057400" indent="-228600" algn="l" rtl="0" eaLnBrk="0" fontAlgn="base" hangingPunct="0">
        <a:lnSpc>
          <a:spcPct val="90000"/>
        </a:lnSpc>
        <a:spcBef>
          <a:spcPts val="1000"/>
        </a:spcBef>
        <a:spcAft>
          <a:spcPts val="700"/>
        </a:spcAft>
        <a:buClr>
          <a:srgbClr val="4FAD26"/>
        </a:buClr>
        <a:buFont typeface="Arial" charset="0"/>
        <a:buChar char="–"/>
        <a:defRPr sz="1600">
          <a:solidFill>
            <a:srgbClr val="FEFDDE"/>
          </a:solidFill>
          <a:latin typeface="+mn-lt"/>
          <a:ea typeface="ＭＳ Ｐゴシック" charset="0"/>
        </a:defRPr>
      </a:lvl5pPr>
      <a:lvl6pPr marL="25146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4828" y="80628"/>
            <a:ext cx="7185484" cy="900447"/>
          </a:xfrm>
          <a:prstGeom prst="rect">
            <a:avLst/>
          </a:prstGeom>
        </p:spPr>
        <p:txBody>
          <a:bodyPr vert="horz" lIns="91440" tIns="45720" rIns="91440" bIns="45720" rtlCol="0" anchor="b">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194827" y="1196752"/>
            <a:ext cx="8769785" cy="486114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Rectangle 3"/>
          <p:cNvSpPr/>
          <p:nvPr/>
        </p:nvSpPr>
        <p:spPr>
          <a:xfrm>
            <a:off x="0" y="0"/>
            <a:ext cx="9144000" cy="570757"/>
          </a:xfrm>
          <a:prstGeom prst="rect">
            <a:avLst/>
          </a:prstGeom>
          <a:solidFill>
            <a:schemeClr val="tx2">
              <a:lumMod val="40000"/>
              <a:lumOff val="60000"/>
            </a:schemeClr>
          </a:solidFill>
          <a:ln>
            <a:solidFill>
              <a:schemeClr val="tx2">
                <a:lumMod val="60000"/>
                <a:lumOff val="40000"/>
              </a:schemeClr>
            </a:solidFill>
          </a:ln>
          <a:effectLst/>
          <a:scene3d>
            <a:camera prst="orthographicFront"/>
            <a:lightRig rig="threePt" dir="t"/>
          </a:scene3d>
          <a:sp3d extrusionH="38100" prstMaterial="flat">
            <a:bevelT w="19050" prst="angle"/>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2687522"/>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iming>
    <p:tnLst>
      <p:par>
        <p:cTn xmlns:p14="http://schemas.microsoft.com/office/powerpoint/2010/main" id="1" dur="indefinite" restart="never" nodeType="tmRoot"/>
      </p:par>
    </p:tnLst>
  </p:timing>
  <p:hf hdr="0" dt="0"/>
  <p:txStyles>
    <p:titleStyle>
      <a:lvl1pPr algn="l" defTabSz="914400" rtl="0" eaLnBrk="1" latinLnBrk="0" hangingPunct="1">
        <a:spcBef>
          <a:spcPct val="0"/>
        </a:spcBef>
        <a:buNone/>
        <a:defRPr sz="2800" kern="1200">
          <a:solidFill>
            <a:srgbClr val="09568A"/>
          </a:solidFill>
          <a:latin typeface="+mj-lt"/>
          <a:ea typeface="+mj-ea"/>
          <a:cs typeface="+mj-cs"/>
        </a:defRPr>
      </a:lvl1pPr>
    </p:titleStyle>
    <p:bodyStyle>
      <a:lvl1pPr marL="185738" indent="-185738" algn="l" defTabSz="914400" rtl="0" eaLnBrk="1" latinLnBrk="0" hangingPunct="1">
        <a:spcBef>
          <a:spcPct val="20000"/>
        </a:spcBef>
        <a:buClr>
          <a:srgbClr val="09568A"/>
        </a:buClr>
        <a:buFont typeface="Wingdings" pitchFamily="2" charset="2"/>
        <a:buChar char="§"/>
        <a:defRPr sz="1800" kern="1200">
          <a:solidFill>
            <a:schemeClr val="tx1"/>
          </a:solidFill>
          <a:latin typeface="+mn-lt"/>
          <a:ea typeface="+mn-ea"/>
          <a:cs typeface="+mn-cs"/>
        </a:defRPr>
      </a:lvl1pPr>
      <a:lvl2pPr marL="357188" indent="-171450" algn="l" defTabSz="914400" rtl="0" eaLnBrk="1" latinLnBrk="0" hangingPunct="1">
        <a:spcBef>
          <a:spcPct val="20000"/>
        </a:spcBef>
        <a:buClr>
          <a:srgbClr val="09568A"/>
        </a:buClr>
        <a:buFont typeface="Wingdings" pitchFamily="2" charset="2"/>
        <a:buChar char="§"/>
        <a:defRPr sz="1800" kern="1200">
          <a:solidFill>
            <a:schemeClr val="tx1"/>
          </a:solidFill>
          <a:latin typeface="+mn-lt"/>
          <a:ea typeface="+mn-ea"/>
          <a:cs typeface="+mn-cs"/>
        </a:defRPr>
      </a:lvl2pPr>
      <a:lvl3pPr marL="542925" indent="-185738" algn="l" defTabSz="914400" rtl="0" eaLnBrk="1" latinLnBrk="0" hangingPunct="1">
        <a:spcBef>
          <a:spcPct val="20000"/>
        </a:spcBef>
        <a:buClr>
          <a:srgbClr val="09568A"/>
        </a:buClr>
        <a:buFont typeface="Wingdings" pitchFamily="2" charset="2"/>
        <a:buChar char="§"/>
        <a:defRPr sz="1600" kern="1200">
          <a:solidFill>
            <a:schemeClr val="tx1"/>
          </a:solidFill>
          <a:latin typeface="+mn-lt"/>
          <a:ea typeface="+mn-ea"/>
          <a:cs typeface="+mn-cs"/>
        </a:defRPr>
      </a:lvl3pPr>
      <a:lvl4pPr marL="714375" indent="-171450" algn="l" defTabSz="914400" rtl="0" eaLnBrk="1" latinLnBrk="0" hangingPunct="1">
        <a:spcBef>
          <a:spcPct val="20000"/>
        </a:spcBef>
        <a:buClr>
          <a:srgbClr val="09568A"/>
        </a:buClr>
        <a:buFont typeface="Wingdings" pitchFamily="2" charset="2"/>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0" y="0"/>
            <a:ext cx="9144000" cy="641350"/>
          </a:xfrm>
          <a:prstGeom prst="rect">
            <a:avLst/>
          </a:prstGeom>
          <a:gradFill rotWithShape="1">
            <a:gsLst>
              <a:gs pos="0">
                <a:srgbClr val="0D6826"/>
              </a:gs>
              <a:gs pos="60001">
                <a:srgbClr val="002A17"/>
              </a:gs>
              <a:gs pos="100000">
                <a:srgbClr val="002A17"/>
              </a:gs>
            </a:gsLst>
            <a:lin ang="16200000" scaled="1"/>
          </a:gradFill>
          <a:ln>
            <a:noFill/>
          </a:ln>
          <a:extLst/>
        </p:spPr>
        <p:txBody>
          <a:bodyPr/>
          <a:lstStyle/>
          <a:p>
            <a:pPr fontAlgn="base">
              <a:lnSpc>
                <a:spcPct val="90000"/>
              </a:lnSpc>
              <a:spcBef>
                <a:spcPct val="35000"/>
              </a:spcBef>
              <a:spcAft>
                <a:spcPct val="25000"/>
              </a:spcAft>
              <a:buClr>
                <a:srgbClr val="4FAD26"/>
              </a:buClr>
              <a:buFont typeface="Arial" charset="0"/>
              <a:buChar char="•"/>
              <a:defRPr/>
            </a:pPr>
            <a:endParaRPr lang="en-US" b="1">
              <a:solidFill>
                <a:srgbClr val="FFFFFF"/>
              </a:solidFill>
              <a:ea typeface="ＭＳ Ｐゴシック" pitchFamily="-110" charset="-128"/>
            </a:endParaRPr>
          </a:p>
        </p:txBody>
      </p:sp>
      <p:pic>
        <p:nvPicPr>
          <p:cNvPr id="1027" name="Picture 9" descr="CCO_HEP_REVERSED.gif"/>
          <p:cNvPicPr>
            <a:picLocks noChangeAspect="1"/>
          </p:cNvPicPr>
          <p:nvPr/>
        </p:nvPicPr>
        <p:blipFill>
          <a:blip r:embed="rId10" cstate="print">
            <a:extLst>
              <a:ext uri="{28A0092B-C50C-407E-A947-70E740481C1C}">
                <a14:useLocalDpi xmlns:a14="http://schemas.microsoft.com/office/drawing/2010/main" val="0"/>
              </a:ext>
            </a:extLst>
          </a:blip>
          <a:srcRect t="1212"/>
          <a:stretch>
            <a:fillRect/>
          </a:stretch>
        </p:blipFill>
        <p:spPr bwMode="auto">
          <a:xfrm>
            <a:off x="7570788" y="96838"/>
            <a:ext cx="13081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382588" y="666750"/>
            <a:ext cx="84645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385763" y="1828800"/>
            <a:ext cx="8455025" cy="454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8"/>
          <p:cNvSpPr>
            <a:spLocks noChangeArrowheads="1"/>
          </p:cNvSpPr>
          <p:nvPr/>
        </p:nvSpPr>
        <p:spPr bwMode="auto">
          <a:xfrm>
            <a:off x="287338" y="307975"/>
            <a:ext cx="2084387" cy="276225"/>
          </a:xfrm>
          <a:prstGeom prst="rect">
            <a:avLst/>
          </a:prstGeom>
          <a:noFill/>
          <a:ln>
            <a:noFill/>
          </a:ln>
          <a:extLst/>
        </p:spPr>
        <p:txBody>
          <a:bodyPr wrap="none">
            <a:spAutoFit/>
          </a:bodyPr>
          <a:lstStyle/>
          <a:p>
            <a:pPr fontAlgn="base">
              <a:spcBef>
                <a:spcPct val="0"/>
              </a:spcBef>
              <a:spcAft>
                <a:spcPct val="0"/>
              </a:spcAft>
              <a:defRPr/>
            </a:pPr>
            <a:r>
              <a:rPr lang="en-US" sz="1200">
                <a:solidFill>
                  <a:srgbClr val="CDCDCF"/>
                </a:solidFill>
                <a:ea typeface="ＭＳ Ｐゴシック" pitchFamily="-110" charset="-128"/>
              </a:rPr>
              <a:t>clinicaloptions.com/hepatitis</a:t>
            </a:r>
          </a:p>
        </p:txBody>
      </p:sp>
      <p:sp>
        <p:nvSpPr>
          <p:cNvPr id="1031" name="Text Box 13"/>
          <p:cNvSpPr txBox="1">
            <a:spLocks noChangeArrowheads="1"/>
          </p:cNvSpPr>
          <p:nvPr/>
        </p:nvSpPr>
        <p:spPr bwMode="auto">
          <a:xfrm>
            <a:off x="284163" y="69850"/>
            <a:ext cx="7164387" cy="323850"/>
          </a:xfrm>
          <a:prstGeom prst="rect">
            <a:avLst/>
          </a:prstGeom>
          <a:noFill/>
          <a:ln>
            <a:noFill/>
          </a:ln>
          <a:extLst/>
        </p:spPr>
        <p:txBody>
          <a:bodyPr>
            <a:spAutoFit/>
          </a:bodyPr>
          <a:lstStyle/>
          <a:p>
            <a:pPr fontAlgn="base">
              <a:spcBef>
                <a:spcPct val="0"/>
              </a:spcBef>
              <a:spcAft>
                <a:spcPct val="0"/>
              </a:spcAft>
              <a:buFont typeface="Arial" charset="0"/>
              <a:buNone/>
              <a:defRPr/>
            </a:pPr>
            <a:r>
              <a:rPr lang="en-US" sz="1500">
                <a:solidFill>
                  <a:srgbClr val="FFFFFF"/>
                </a:solidFill>
                <a:ea typeface="ＭＳ Ｐゴシック" pitchFamily="-110" charset="-128"/>
              </a:rPr>
              <a:t>Highlights of AASLD 2013: Other Highlights and Special Populations</a:t>
            </a:r>
          </a:p>
        </p:txBody>
      </p:sp>
    </p:spTree>
    <p:extLst>
      <p:ext uri="{BB962C8B-B14F-4D97-AF65-F5344CB8AC3E}">
        <p14:creationId xmlns:p14="http://schemas.microsoft.com/office/powerpoint/2010/main" val="2117213604"/>
      </p:ext>
    </p:extLst>
  </p:cSld>
  <p:clrMap bg1="dk2" tx1="lt1" bg2="dk1"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Lst>
  <p:txStyles>
    <p:titleStyle>
      <a:lvl1pPr algn="l" rtl="0" eaLnBrk="0" fontAlgn="base" hangingPunct="0">
        <a:spcBef>
          <a:spcPct val="0"/>
        </a:spcBef>
        <a:spcAft>
          <a:spcPct val="0"/>
        </a:spcAft>
        <a:defRPr sz="3200" b="1">
          <a:solidFill>
            <a:schemeClr val="tx2"/>
          </a:solidFill>
          <a:latin typeface="+mj-lt"/>
          <a:ea typeface="MS PGothic" panose="020B0600070205080204" pitchFamily="34" charset="-128"/>
          <a:cs typeface="ＭＳ Ｐゴシック" pitchFamily="-110" charset="-128"/>
        </a:defRPr>
      </a:lvl1pPr>
      <a:lvl2pPr algn="l" rtl="0" eaLnBrk="0" fontAlgn="base" hangingPunct="0">
        <a:spcBef>
          <a:spcPct val="0"/>
        </a:spcBef>
        <a:spcAft>
          <a:spcPct val="0"/>
        </a:spcAft>
        <a:defRPr sz="3200" b="1">
          <a:solidFill>
            <a:schemeClr val="tx2"/>
          </a:solidFill>
          <a:latin typeface="Arial" charset="0"/>
          <a:ea typeface="MS PGothic" panose="020B0600070205080204" pitchFamily="34" charset="-128"/>
          <a:cs typeface="ＭＳ Ｐゴシック" pitchFamily="-110" charset="-128"/>
        </a:defRPr>
      </a:lvl2pPr>
      <a:lvl3pPr algn="l" rtl="0" eaLnBrk="0" fontAlgn="base" hangingPunct="0">
        <a:spcBef>
          <a:spcPct val="0"/>
        </a:spcBef>
        <a:spcAft>
          <a:spcPct val="0"/>
        </a:spcAft>
        <a:defRPr sz="3200" b="1">
          <a:solidFill>
            <a:schemeClr val="tx2"/>
          </a:solidFill>
          <a:latin typeface="Arial" charset="0"/>
          <a:ea typeface="MS PGothic" panose="020B0600070205080204" pitchFamily="34" charset="-128"/>
          <a:cs typeface="ＭＳ Ｐゴシック" pitchFamily="-110" charset="-128"/>
        </a:defRPr>
      </a:lvl3pPr>
      <a:lvl4pPr algn="l" rtl="0" eaLnBrk="0" fontAlgn="base" hangingPunct="0">
        <a:spcBef>
          <a:spcPct val="0"/>
        </a:spcBef>
        <a:spcAft>
          <a:spcPct val="0"/>
        </a:spcAft>
        <a:defRPr sz="3200" b="1">
          <a:solidFill>
            <a:schemeClr val="tx2"/>
          </a:solidFill>
          <a:latin typeface="Arial" charset="0"/>
          <a:ea typeface="MS PGothic" panose="020B0600070205080204" pitchFamily="34" charset="-128"/>
          <a:cs typeface="ＭＳ Ｐゴシック" pitchFamily="-110" charset="-128"/>
        </a:defRPr>
      </a:lvl4pPr>
      <a:lvl5pPr algn="l" rtl="0" eaLnBrk="0" fontAlgn="base" hangingPunct="0">
        <a:spcBef>
          <a:spcPct val="0"/>
        </a:spcBef>
        <a:spcAft>
          <a:spcPct val="0"/>
        </a:spcAft>
        <a:defRPr sz="3200" b="1">
          <a:solidFill>
            <a:schemeClr val="tx2"/>
          </a:solidFill>
          <a:latin typeface="Arial" charset="0"/>
          <a:ea typeface="MS PGothic" panose="020B0600070205080204" pitchFamily="34" charset="-128"/>
          <a:cs typeface="ＭＳ Ｐゴシック" pitchFamily="-110" charset="-128"/>
        </a:defRPr>
      </a:lvl5pPr>
      <a:lvl6pPr marL="457200" algn="l" rtl="0" fontAlgn="base">
        <a:spcBef>
          <a:spcPct val="0"/>
        </a:spcBef>
        <a:spcAft>
          <a:spcPct val="0"/>
        </a:spcAft>
        <a:defRPr sz="3500" b="1">
          <a:solidFill>
            <a:schemeClr val="tx2"/>
          </a:solidFill>
          <a:latin typeface="Arial" charset="0"/>
        </a:defRPr>
      </a:lvl6pPr>
      <a:lvl7pPr marL="914400" algn="l" rtl="0" fontAlgn="base">
        <a:spcBef>
          <a:spcPct val="0"/>
        </a:spcBef>
        <a:spcAft>
          <a:spcPct val="0"/>
        </a:spcAft>
        <a:defRPr sz="3500" b="1">
          <a:solidFill>
            <a:schemeClr val="tx2"/>
          </a:solidFill>
          <a:latin typeface="Arial" charset="0"/>
        </a:defRPr>
      </a:lvl7pPr>
      <a:lvl8pPr marL="1371600" algn="l" rtl="0" fontAlgn="base">
        <a:spcBef>
          <a:spcPct val="0"/>
        </a:spcBef>
        <a:spcAft>
          <a:spcPct val="0"/>
        </a:spcAft>
        <a:defRPr sz="3500" b="1">
          <a:solidFill>
            <a:schemeClr val="tx2"/>
          </a:solidFill>
          <a:latin typeface="Arial" charset="0"/>
        </a:defRPr>
      </a:lvl8pPr>
      <a:lvl9pPr marL="1828800" algn="l" rtl="0" fontAlgn="base">
        <a:spcBef>
          <a:spcPct val="0"/>
        </a:spcBef>
        <a:spcAft>
          <a:spcPct val="0"/>
        </a:spcAft>
        <a:defRPr sz="3500" b="1">
          <a:solidFill>
            <a:schemeClr val="tx2"/>
          </a:solidFill>
          <a:latin typeface="Arial" charset="0"/>
        </a:defRPr>
      </a:lvl9pPr>
    </p:titleStyle>
    <p:bodyStyle>
      <a:lvl1pPr marL="342900" indent="-342900" algn="l" rtl="0" eaLnBrk="0" fontAlgn="base" hangingPunct="0">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mn-lt"/>
          <a:ea typeface="MS PGothic" panose="020B0600070205080204" pitchFamily="34" charset="-128"/>
          <a:cs typeface="ＭＳ Ｐゴシック" pitchFamily="-110" charset="-128"/>
        </a:defRPr>
      </a:lvl1pPr>
      <a:lvl2pPr marL="742950" indent="-285750" algn="l" rtl="0" eaLnBrk="0" fontAlgn="base" hangingPunct="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mn-lt"/>
          <a:ea typeface="MS PGothic" panose="020B0600070205080204" pitchFamily="34" charset="-128"/>
        </a:defRPr>
      </a:lvl2pPr>
      <a:lvl3pPr marL="1143000" indent="-228600" algn="l" rtl="0" eaLnBrk="0" fontAlgn="base" hangingPunct="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mn-lt"/>
          <a:ea typeface="MS PGothic" panose="020B0600070205080204" pitchFamily="34" charset="-128"/>
        </a:defRPr>
      </a:lvl3pPr>
      <a:lvl4pPr marL="1600200" indent="-228600" algn="l" rtl="0" eaLnBrk="0" fontAlgn="base" hangingPunct="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mn-lt"/>
          <a:ea typeface="MS PGothic" panose="020B0600070205080204" pitchFamily="34" charset="-128"/>
        </a:defRPr>
      </a:lvl4pPr>
      <a:lvl5pPr marL="2057400" indent="-228600" algn="l" rtl="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mn-lt"/>
          <a:ea typeface="MS PGothic" panose="020B0600070205080204" pitchFamily="34" charset="-128"/>
        </a:defRPr>
      </a:lvl5pPr>
      <a:lvl6pPr marL="25146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0" y="0"/>
            <a:ext cx="9144000" cy="641350"/>
          </a:xfrm>
          <a:prstGeom prst="rect">
            <a:avLst/>
          </a:prstGeom>
          <a:gradFill rotWithShape="1">
            <a:gsLst>
              <a:gs pos="0">
                <a:srgbClr val="0D6826"/>
              </a:gs>
              <a:gs pos="60001">
                <a:srgbClr val="002A17"/>
              </a:gs>
              <a:gs pos="100000">
                <a:srgbClr val="002A17"/>
              </a:gs>
            </a:gsLst>
            <a:lin ang="16200000" scaled="1"/>
          </a:gradFill>
          <a:ln>
            <a:noFill/>
          </a:ln>
          <a:extLst/>
        </p:spPr>
        <p:txBody>
          <a:bodyPr/>
          <a:lstStyle/>
          <a:p>
            <a:pPr fontAlgn="base">
              <a:lnSpc>
                <a:spcPct val="90000"/>
              </a:lnSpc>
              <a:spcBef>
                <a:spcPct val="35000"/>
              </a:spcBef>
              <a:spcAft>
                <a:spcPct val="25000"/>
              </a:spcAft>
              <a:buClr>
                <a:srgbClr val="4FAD26"/>
              </a:buClr>
              <a:buFont typeface="Arial" charset="0"/>
              <a:buChar char="•"/>
              <a:defRPr/>
            </a:pPr>
            <a:endParaRPr lang="en-US" b="1">
              <a:solidFill>
                <a:srgbClr val="FFFFFF"/>
              </a:solidFill>
              <a:ea typeface="ＭＳ Ｐゴシック" pitchFamily="-110" charset="-128"/>
            </a:endParaRPr>
          </a:p>
        </p:txBody>
      </p:sp>
      <p:pic>
        <p:nvPicPr>
          <p:cNvPr id="1027" name="Picture 9" descr="CCO_HEP_REVERSED.gif"/>
          <p:cNvPicPr>
            <a:picLocks noChangeAspect="1"/>
          </p:cNvPicPr>
          <p:nvPr/>
        </p:nvPicPr>
        <p:blipFill>
          <a:blip r:embed="rId10" cstate="print">
            <a:extLst>
              <a:ext uri="{28A0092B-C50C-407E-A947-70E740481C1C}">
                <a14:useLocalDpi xmlns:a14="http://schemas.microsoft.com/office/drawing/2010/main" val="0"/>
              </a:ext>
            </a:extLst>
          </a:blip>
          <a:srcRect t="1212"/>
          <a:stretch>
            <a:fillRect/>
          </a:stretch>
        </p:blipFill>
        <p:spPr bwMode="auto">
          <a:xfrm>
            <a:off x="7570788" y="96838"/>
            <a:ext cx="13081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382588" y="666750"/>
            <a:ext cx="84645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385763" y="1828800"/>
            <a:ext cx="8455025" cy="454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8"/>
          <p:cNvSpPr>
            <a:spLocks noChangeArrowheads="1"/>
          </p:cNvSpPr>
          <p:nvPr/>
        </p:nvSpPr>
        <p:spPr bwMode="auto">
          <a:xfrm>
            <a:off x="287338" y="307975"/>
            <a:ext cx="2084387" cy="276225"/>
          </a:xfrm>
          <a:prstGeom prst="rect">
            <a:avLst/>
          </a:prstGeom>
          <a:noFill/>
          <a:ln>
            <a:noFill/>
          </a:ln>
          <a:extLst/>
        </p:spPr>
        <p:txBody>
          <a:bodyPr wrap="none">
            <a:spAutoFit/>
          </a:bodyPr>
          <a:lstStyle/>
          <a:p>
            <a:pPr fontAlgn="base">
              <a:spcBef>
                <a:spcPct val="0"/>
              </a:spcBef>
              <a:spcAft>
                <a:spcPct val="0"/>
              </a:spcAft>
              <a:defRPr/>
            </a:pPr>
            <a:r>
              <a:rPr lang="en-US" sz="1200">
                <a:solidFill>
                  <a:srgbClr val="CDCDCF"/>
                </a:solidFill>
                <a:ea typeface="ＭＳ Ｐゴシック" pitchFamily="-110" charset="-128"/>
              </a:rPr>
              <a:t>clinicaloptions.com/hepatitis</a:t>
            </a:r>
          </a:p>
        </p:txBody>
      </p:sp>
      <p:sp>
        <p:nvSpPr>
          <p:cNvPr id="1031" name="Text Box 13"/>
          <p:cNvSpPr txBox="1">
            <a:spLocks noChangeArrowheads="1"/>
          </p:cNvSpPr>
          <p:nvPr/>
        </p:nvSpPr>
        <p:spPr bwMode="auto">
          <a:xfrm>
            <a:off x="284163" y="69850"/>
            <a:ext cx="7164387" cy="323850"/>
          </a:xfrm>
          <a:prstGeom prst="rect">
            <a:avLst/>
          </a:prstGeom>
          <a:noFill/>
          <a:ln>
            <a:noFill/>
          </a:ln>
          <a:extLst/>
        </p:spPr>
        <p:txBody>
          <a:bodyPr>
            <a:spAutoFit/>
          </a:bodyPr>
          <a:lstStyle/>
          <a:p>
            <a:pPr fontAlgn="base">
              <a:spcBef>
                <a:spcPct val="0"/>
              </a:spcBef>
              <a:spcAft>
                <a:spcPct val="0"/>
              </a:spcAft>
              <a:buFont typeface="Arial" charset="0"/>
              <a:buNone/>
              <a:defRPr/>
            </a:pPr>
            <a:r>
              <a:rPr lang="en-US" sz="1500">
                <a:solidFill>
                  <a:srgbClr val="FFFFFF"/>
                </a:solidFill>
                <a:ea typeface="ＭＳ Ｐゴシック" pitchFamily="-110" charset="-128"/>
              </a:rPr>
              <a:t>Highlights of AASLD 2013: Other Highlights and Special Populations</a:t>
            </a:r>
          </a:p>
        </p:txBody>
      </p:sp>
    </p:spTree>
    <p:extLst>
      <p:ext uri="{BB962C8B-B14F-4D97-AF65-F5344CB8AC3E}">
        <p14:creationId xmlns:p14="http://schemas.microsoft.com/office/powerpoint/2010/main" val="4248691876"/>
      </p:ext>
    </p:extLst>
  </p:cSld>
  <p:clrMap bg1="dk2" tx1="lt1" bg2="dk1"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Lst>
  <p:txStyles>
    <p:titleStyle>
      <a:lvl1pPr algn="l" rtl="0" eaLnBrk="0" fontAlgn="base" hangingPunct="0">
        <a:spcBef>
          <a:spcPct val="0"/>
        </a:spcBef>
        <a:spcAft>
          <a:spcPct val="0"/>
        </a:spcAft>
        <a:defRPr sz="3200" b="1">
          <a:solidFill>
            <a:schemeClr val="tx2"/>
          </a:solidFill>
          <a:latin typeface="+mj-lt"/>
          <a:ea typeface="MS PGothic" panose="020B0600070205080204" pitchFamily="34" charset="-128"/>
          <a:cs typeface="ＭＳ Ｐゴシック" pitchFamily="-110" charset="-128"/>
        </a:defRPr>
      </a:lvl1pPr>
      <a:lvl2pPr algn="l" rtl="0" eaLnBrk="0" fontAlgn="base" hangingPunct="0">
        <a:spcBef>
          <a:spcPct val="0"/>
        </a:spcBef>
        <a:spcAft>
          <a:spcPct val="0"/>
        </a:spcAft>
        <a:defRPr sz="3200" b="1">
          <a:solidFill>
            <a:schemeClr val="tx2"/>
          </a:solidFill>
          <a:latin typeface="Arial" charset="0"/>
          <a:ea typeface="MS PGothic" panose="020B0600070205080204" pitchFamily="34" charset="-128"/>
          <a:cs typeface="ＭＳ Ｐゴシック" pitchFamily="-110" charset="-128"/>
        </a:defRPr>
      </a:lvl2pPr>
      <a:lvl3pPr algn="l" rtl="0" eaLnBrk="0" fontAlgn="base" hangingPunct="0">
        <a:spcBef>
          <a:spcPct val="0"/>
        </a:spcBef>
        <a:spcAft>
          <a:spcPct val="0"/>
        </a:spcAft>
        <a:defRPr sz="3200" b="1">
          <a:solidFill>
            <a:schemeClr val="tx2"/>
          </a:solidFill>
          <a:latin typeface="Arial" charset="0"/>
          <a:ea typeface="MS PGothic" panose="020B0600070205080204" pitchFamily="34" charset="-128"/>
          <a:cs typeface="ＭＳ Ｐゴシック" pitchFamily="-110" charset="-128"/>
        </a:defRPr>
      </a:lvl3pPr>
      <a:lvl4pPr algn="l" rtl="0" eaLnBrk="0" fontAlgn="base" hangingPunct="0">
        <a:spcBef>
          <a:spcPct val="0"/>
        </a:spcBef>
        <a:spcAft>
          <a:spcPct val="0"/>
        </a:spcAft>
        <a:defRPr sz="3200" b="1">
          <a:solidFill>
            <a:schemeClr val="tx2"/>
          </a:solidFill>
          <a:latin typeface="Arial" charset="0"/>
          <a:ea typeface="MS PGothic" panose="020B0600070205080204" pitchFamily="34" charset="-128"/>
          <a:cs typeface="ＭＳ Ｐゴシック" pitchFamily="-110" charset="-128"/>
        </a:defRPr>
      </a:lvl4pPr>
      <a:lvl5pPr algn="l" rtl="0" eaLnBrk="0" fontAlgn="base" hangingPunct="0">
        <a:spcBef>
          <a:spcPct val="0"/>
        </a:spcBef>
        <a:spcAft>
          <a:spcPct val="0"/>
        </a:spcAft>
        <a:defRPr sz="3200" b="1">
          <a:solidFill>
            <a:schemeClr val="tx2"/>
          </a:solidFill>
          <a:latin typeface="Arial" charset="0"/>
          <a:ea typeface="MS PGothic" panose="020B0600070205080204" pitchFamily="34" charset="-128"/>
          <a:cs typeface="ＭＳ Ｐゴシック" pitchFamily="-110" charset="-128"/>
        </a:defRPr>
      </a:lvl5pPr>
      <a:lvl6pPr marL="457200" algn="l" rtl="0" fontAlgn="base">
        <a:spcBef>
          <a:spcPct val="0"/>
        </a:spcBef>
        <a:spcAft>
          <a:spcPct val="0"/>
        </a:spcAft>
        <a:defRPr sz="3500" b="1">
          <a:solidFill>
            <a:schemeClr val="tx2"/>
          </a:solidFill>
          <a:latin typeface="Arial" charset="0"/>
        </a:defRPr>
      </a:lvl6pPr>
      <a:lvl7pPr marL="914400" algn="l" rtl="0" fontAlgn="base">
        <a:spcBef>
          <a:spcPct val="0"/>
        </a:spcBef>
        <a:spcAft>
          <a:spcPct val="0"/>
        </a:spcAft>
        <a:defRPr sz="3500" b="1">
          <a:solidFill>
            <a:schemeClr val="tx2"/>
          </a:solidFill>
          <a:latin typeface="Arial" charset="0"/>
        </a:defRPr>
      </a:lvl7pPr>
      <a:lvl8pPr marL="1371600" algn="l" rtl="0" fontAlgn="base">
        <a:spcBef>
          <a:spcPct val="0"/>
        </a:spcBef>
        <a:spcAft>
          <a:spcPct val="0"/>
        </a:spcAft>
        <a:defRPr sz="3500" b="1">
          <a:solidFill>
            <a:schemeClr val="tx2"/>
          </a:solidFill>
          <a:latin typeface="Arial" charset="0"/>
        </a:defRPr>
      </a:lvl8pPr>
      <a:lvl9pPr marL="1828800" algn="l" rtl="0" fontAlgn="base">
        <a:spcBef>
          <a:spcPct val="0"/>
        </a:spcBef>
        <a:spcAft>
          <a:spcPct val="0"/>
        </a:spcAft>
        <a:defRPr sz="3500" b="1">
          <a:solidFill>
            <a:schemeClr val="tx2"/>
          </a:solidFill>
          <a:latin typeface="Arial" charset="0"/>
        </a:defRPr>
      </a:lvl9pPr>
    </p:titleStyle>
    <p:bodyStyle>
      <a:lvl1pPr marL="342900" indent="-342900" algn="l" rtl="0" eaLnBrk="0" fontAlgn="base" hangingPunct="0">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mn-lt"/>
          <a:ea typeface="MS PGothic" panose="020B0600070205080204" pitchFamily="34" charset="-128"/>
          <a:cs typeface="ＭＳ Ｐゴシック" pitchFamily="-110" charset="-128"/>
        </a:defRPr>
      </a:lvl1pPr>
      <a:lvl2pPr marL="742950" indent="-285750" algn="l" rtl="0" eaLnBrk="0" fontAlgn="base" hangingPunct="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mn-lt"/>
          <a:ea typeface="MS PGothic" panose="020B0600070205080204" pitchFamily="34" charset="-128"/>
        </a:defRPr>
      </a:lvl2pPr>
      <a:lvl3pPr marL="1143000" indent="-228600" algn="l" rtl="0" eaLnBrk="0" fontAlgn="base" hangingPunct="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mn-lt"/>
          <a:ea typeface="MS PGothic" panose="020B0600070205080204" pitchFamily="34" charset="-128"/>
        </a:defRPr>
      </a:lvl3pPr>
      <a:lvl4pPr marL="1600200" indent="-228600" algn="l" rtl="0" eaLnBrk="0" fontAlgn="base" hangingPunct="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mn-lt"/>
          <a:ea typeface="MS PGothic" panose="020B0600070205080204" pitchFamily="34" charset="-128"/>
        </a:defRPr>
      </a:lvl4pPr>
      <a:lvl5pPr marL="2057400" indent="-228600" algn="l" rtl="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mn-lt"/>
          <a:ea typeface="MS PGothic" panose="020B0600070205080204" pitchFamily="34" charset="-128"/>
        </a:defRPr>
      </a:lvl5pPr>
      <a:lvl6pPr marL="25146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0" y="0"/>
            <a:ext cx="9144000" cy="641350"/>
          </a:xfrm>
          <a:prstGeom prst="rect">
            <a:avLst/>
          </a:prstGeom>
          <a:gradFill rotWithShape="1">
            <a:gsLst>
              <a:gs pos="0">
                <a:srgbClr val="0D6826"/>
              </a:gs>
              <a:gs pos="60001">
                <a:srgbClr val="002A17"/>
              </a:gs>
              <a:gs pos="100000">
                <a:srgbClr val="002A17"/>
              </a:gs>
            </a:gsLst>
            <a:lin ang="16200000" scaled="1"/>
          </a:gradFill>
          <a:ln>
            <a:noFill/>
          </a:ln>
          <a:extLst/>
        </p:spPr>
        <p:txBody>
          <a:bodyPr/>
          <a:lstStyle/>
          <a:p>
            <a:pPr fontAlgn="base">
              <a:lnSpc>
                <a:spcPct val="90000"/>
              </a:lnSpc>
              <a:spcBef>
                <a:spcPct val="35000"/>
              </a:spcBef>
              <a:spcAft>
                <a:spcPct val="25000"/>
              </a:spcAft>
              <a:buClr>
                <a:srgbClr val="4FAD26"/>
              </a:buClr>
              <a:buFont typeface="Arial" charset="0"/>
              <a:buChar char="•"/>
              <a:defRPr/>
            </a:pPr>
            <a:endParaRPr lang="en-US" b="1">
              <a:solidFill>
                <a:srgbClr val="FFFFFF"/>
              </a:solidFill>
              <a:ea typeface="ＭＳ Ｐゴシック" pitchFamily="-110" charset="-128"/>
            </a:endParaRPr>
          </a:p>
        </p:txBody>
      </p:sp>
      <p:pic>
        <p:nvPicPr>
          <p:cNvPr id="1027" name="Picture 9" descr="CCO_HEP_REVERSED.gif"/>
          <p:cNvPicPr>
            <a:picLocks noChangeAspect="1"/>
          </p:cNvPicPr>
          <p:nvPr/>
        </p:nvPicPr>
        <p:blipFill>
          <a:blip r:embed="rId10" cstate="print">
            <a:extLst>
              <a:ext uri="{28A0092B-C50C-407E-A947-70E740481C1C}">
                <a14:useLocalDpi xmlns:a14="http://schemas.microsoft.com/office/drawing/2010/main" val="0"/>
              </a:ext>
            </a:extLst>
          </a:blip>
          <a:srcRect t="1212"/>
          <a:stretch>
            <a:fillRect/>
          </a:stretch>
        </p:blipFill>
        <p:spPr bwMode="auto">
          <a:xfrm>
            <a:off x="7570788" y="96838"/>
            <a:ext cx="13081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382588" y="666750"/>
            <a:ext cx="84645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385763" y="1828800"/>
            <a:ext cx="8455025" cy="454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8"/>
          <p:cNvSpPr>
            <a:spLocks noChangeArrowheads="1"/>
          </p:cNvSpPr>
          <p:nvPr/>
        </p:nvSpPr>
        <p:spPr bwMode="auto">
          <a:xfrm>
            <a:off x="287338" y="307975"/>
            <a:ext cx="2084387" cy="276225"/>
          </a:xfrm>
          <a:prstGeom prst="rect">
            <a:avLst/>
          </a:prstGeom>
          <a:noFill/>
          <a:ln>
            <a:noFill/>
          </a:ln>
          <a:extLst/>
        </p:spPr>
        <p:txBody>
          <a:bodyPr wrap="none">
            <a:spAutoFit/>
          </a:bodyPr>
          <a:lstStyle/>
          <a:p>
            <a:pPr fontAlgn="base">
              <a:spcBef>
                <a:spcPct val="0"/>
              </a:spcBef>
              <a:spcAft>
                <a:spcPct val="0"/>
              </a:spcAft>
              <a:defRPr/>
            </a:pPr>
            <a:r>
              <a:rPr lang="en-US" sz="1200">
                <a:solidFill>
                  <a:srgbClr val="CDCDCF"/>
                </a:solidFill>
                <a:ea typeface="ＭＳ Ｐゴシック" pitchFamily="-110" charset="-128"/>
              </a:rPr>
              <a:t>clinicaloptions.com/hepatitis</a:t>
            </a:r>
          </a:p>
        </p:txBody>
      </p:sp>
      <p:sp>
        <p:nvSpPr>
          <p:cNvPr id="1031" name="Text Box 13"/>
          <p:cNvSpPr txBox="1">
            <a:spLocks noChangeArrowheads="1"/>
          </p:cNvSpPr>
          <p:nvPr/>
        </p:nvSpPr>
        <p:spPr bwMode="auto">
          <a:xfrm>
            <a:off x="284163" y="69850"/>
            <a:ext cx="7164387" cy="323850"/>
          </a:xfrm>
          <a:prstGeom prst="rect">
            <a:avLst/>
          </a:prstGeom>
          <a:noFill/>
          <a:ln>
            <a:noFill/>
          </a:ln>
          <a:extLst/>
        </p:spPr>
        <p:txBody>
          <a:bodyPr>
            <a:spAutoFit/>
          </a:bodyPr>
          <a:lstStyle/>
          <a:p>
            <a:pPr fontAlgn="base">
              <a:spcBef>
                <a:spcPct val="0"/>
              </a:spcBef>
              <a:spcAft>
                <a:spcPct val="0"/>
              </a:spcAft>
              <a:buFont typeface="Arial" charset="0"/>
              <a:buNone/>
              <a:defRPr/>
            </a:pPr>
            <a:r>
              <a:rPr lang="en-US" sz="1500">
                <a:solidFill>
                  <a:srgbClr val="FFFFFF"/>
                </a:solidFill>
                <a:ea typeface="ＭＳ Ｐゴシック" pitchFamily="-110" charset="-128"/>
              </a:rPr>
              <a:t>Highlights of AASLD 2013: Other Highlights and Special Populations</a:t>
            </a:r>
          </a:p>
        </p:txBody>
      </p:sp>
    </p:spTree>
    <p:extLst>
      <p:ext uri="{BB962C8B-B14F-4D97-AF65-F5344CB8AC3E}">
        <p14:creationId xmlns:p14="http://schemas.microsoft.com/office/powerpoint/2010/main" val="497877279"/>
      </p:ext>
    </p:extLst>
  </p:cSld>
  <p:clrMap bg1="dk2" tx1="lt1" bg2="dk1"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Lst>
  <p:txStyles>
    <p:titleStyle>
      <a:lvl1pPr algn="l" rtl="0" eaLnBrk="0" fontAlgn="base" hangingPunct="0">
        <a:spcBef>
          <a:spcPct val="0"/>
        </a:spcBef>
        <a:spcAft>
          <a:spcPct val="0"/>
        </a:spcAft>
        <a:defRPr sz="3200" b="1">
          <a:solidFill>
            <a:schemeClr val="tx2"/>
          </a:solidFill>
          <a:latin typeface="+mj-lt"/>
          <a:ea typeface="MS PGothic" panose="020B0600070205080204" pitchFamily="34" charset="-128"/>
          <a:cs typeface="ＭＳ Ｐゴシック" pitchFamily="-110" charset="-128"/>
        </a:defRPr>
      </a:lvl1pPr>
      <a:lvl2pPr algn="l" rtl="0" eaLnBrk="0" fontAlgn="base" hangingPunct="0">
        <a:spcBef>
          <a:spcPct val="0"/>
        </a:spcBef>
        <a:spcAft>
          <a:spcPct val="0"/>
        </a:spcAft>
        <a:defRPr sz="3200" b="1">
          <a:solidFill>
            <a:schemeClr val="tx2"/>
          </a:solidFill>
          <a:latin typeface="Arial" charset="0"/>
          <a:ea typeface="MS PGothic" panose="020B0600070205080204" pitchFamily="34" charset="-128"/>
          <a:cs typeface="ＭＳ Ｐゴシック" pitchFamily="-110" charset="-128"/>
        </a:defRPr>
      </a:lvl2pPr>
      <a:lvl3pPr algn="l" rtl="0" eaLnBrk="0" fontAlgn="base" hangingPunct="0">
        <a:spcBef>
          <a:spcPct val="0"/>
        </a:spcBef>
        <a:spcAft>
          <a:spcPct val="0"/>
        </a:spcAft>
        <a:defRPr sz="3200" b="1">
          <a:solidFill>
            <a:schemeClr val="tx2"/>
          </a:solidFill>
          <a:latin typeface="Arial" charset="0"/>
          <a:ea typeface="MS PGothic" panose="020B0600070205080204" pitchFamily="34" charset="-128"/>
          <a:cs typeface="ＭＳ Ｐゴシック" pitchFamily="-110" charset="-128"/>
        </a:defRPr>
      </a:lvl3pPr>
      <a:lvl4pPr algn="l" rtl="0" eaLnBrk="0" fontAlgn="base" hangingPunct="0">
        <a:spcBef>
          <a:spcPct val="0"/>
        </a:spcBef>
        <a:spcAft>
          <a:spcPct val="0"/>
        </a:spcAft>
        <a:defRPr sz="3200" b="1">
          <a:solidFill>
            <a:schemeClr val="tx2"/>
          </a:solidFill>
          <a:latin typeface="Arial" charset="0"/>
          <a:ea typeface="MS PGothic" panose="020B0600070205080204" pitchFamily="34" charset="-128"/>
          <a:cs typeface="ＭＳ Ｐゴシック" pitchFamily="-110" charset="-128"/>
        </a:defRPr>
      </a:lvl4pPr>
      <a:lvl5pPr algn="l" rtl="0" eaLnBrk="0" fontAlgn="base" hangingPunct="0">
        <a:spcBef>
          <a:spcPct val="0"/>
        </a:spcBef>
        <a:spcAft>
          <a:spcPct val="0"/>
        </a:spcAft>
        <a:defRPr sz="3200" b="1">
          <a:solidFill>
            <a:schemeClr val="tx2"/>
          </a:solidFill>
          <a:latin typeface="Arial" charset="0"/>
          <a:ea typeface="MS PGothic" panose="020B0600070205080204" pitchFamily="34" charset="-128"/>
          <a:cs typeface="ＭＳ Ｐゴシック" pitchFamily="-110" charset="-128"/>
        </a:defRPr>
      </a:lvl5pPr>
      <a:lvl6pPr marL="457200" algn="l" rtl="0" fontAlgn="base">
        <a:spcBef>
          <a:spcPct val="0"/>
        </a:spcBef>
        <a:spcAft>
          <a:spcPct val="0"/>
        </a:spcAft>
        <a:defRPr sz="3500" b="1">
          <a:solidFill>
            <a:schemeClr val="tx2"/>
          </a:solidFill>
          <a:latin typeface="Arial" charset="0"/>
        </a:defRPr>
      </a:lvl6pPr>
      <a:lvl7pPr marL="914400" algn="l" rtl="0" fontAlgn="base">
        <a:spcBef>
          <a:spcPct val="0"/>
        </a:spcBef>
        <a:spcAft>
          <a:spcPct val="0"/>
        </a:spcAft>
        <a:defRPr sz="3500" b="1">
          <a:solidFill>
            <a:schemeClr val="tx2"/>
          </a:solidFill>
          <a:latin typeface="Arial" charset="0"/>
        </a:defRPr>
      </a:lvl7pPr>
      <a:lvl8pPr marL="1371600" algn="l" rtl="0" fontAlgn="base">
        <a:spcBef>
          <a:spcPct val="0"/>
        </a:spcBef>
        <a:spcAft>
          <a:spcPct val="0"/>
        </a:spcAft>
        <a:defRPr sz="3500" b="1">
          <a:solidFill>
            <a:schemeClr val="tx2"/>
          </a:solidFill>
          <a:latin typeface="Arial" charset="0"/>
        </a:defRPr>
      </a:lvl8pPr>
      <a:lvl9pPr marL="1828800" algn="l" rtl="0" fontAlgn="base">
        <a:spcBef>
          <a:spcPct val="0"/>
        </a:spcBef>
        <a:spcAft>
          <a:spcPct val="0"/>
        </a:spcAft>
        <a:defRPr sz="3500" b="1">
          <a:solidFill>
            <a:schemeClr val="tx2"/>
          </a:solidFill>
          <a:latin typeface="Arial" charset="0"/>
        </a:defRPr>
      </a:lvl9pPr>
    </p:titleStyle>
    <p:bodyStyle>
      <a:lvl1pPr marL="342900" indent="-342900" algn="l" rtl="0" eaLnBrk="0" fontAlgn="base" hangingPunct="0">
        <a:lnSpc>
          <a:spcPct val="90000"/>
        </a:lnSpc>
        <a:spcBef>
          <a:spcPts val="1000"/>
        </a:spcBef>
        <a:spcAft>
          <a:spcPts val="700"/>
        </a:spcAft>
        <a:buClr>
          <a:srgbClr val="4FAD26"/>
        </a:buClr>
        <a:buFont typeface="Wingdings" panose="05000000000000000000" pitchFamily="2" charset="2"/>
        <a:buChar char="§"/>
        <a:defRPr sz="2400">
          <a:solidFill>
            <a:srgbClr val="FEFDDE"/>
          </a:solidFill>
          <a:latin typeface="+mn-lt"/>
          <a:ea typeface="MS PGothic" panose="020B0600070205080204" pitchFamily="34" charset="-128"/>
          <a:cs typeface="ＭＳ Ｐゴシック" pitchFamily="-110" charset="-128"/>
        </a:defRPr>
      </a:lvl1pPr>
      <a:lvl2pPr marL="742950" indent="-285750" algn="l" rtl="0" eaLnBrk="0" fontAlgn="base" hangingPunct="0">
        <a:lnSpc>
          <a:spcPct val="90000"/>
        </a:lnSpc>
        <a:spcBef>
          <a:spcPts val="1000"/>
        </a:spcBef>
        <a:spcAft>
          <a:spcPts val="700"/>
        </a:spcAft>
        <a:buClr>
          <a:srgbClr val="4FAD26"/>
        </a:buClr>
        <a:buFont typeface="Arial" panose="020B0604020202020204" pitchFamily="34" charset="0"/>
        <a:buChar char="–"/>
        <a:defRPr sz="2200">
          <a:solidFill>
            <a:srgbClr val="FEFDDE"/>
          </a:solidFill>
          <a:latin typeface="+mn-lt"/>
          <a:ea typeface="MS PGothic" panose="020B0600070205080204" pitchFamily="34" charset="-128"/>
        </a:defRPr>
      </a:lvl2pPr>
      <a:lvl3pPr marL="1143000" indent="-228600" algn="l" rtl="0" eaLnBrk="0" fontAlgn="base" hangingPunct="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mn-lt"/>
          <a:ea typeface="MS PGothic" panose="020B0600070205080204" pitchFamily="34" charset="-128"/>
        </a:defRPr>
      </a:lvl3pPr>
      <a:lvl4pPr marL="1600200" indent="-228600" algn="l" rtl="0" eaLnBrk="0" fontAlgn="base" hangingPunct="0">
        <a:lnSpc>
          <a:spcPct val="90000"/>
        </a:lnSpc>
        <a:spcBef>
          <a:spcPts val="1000"/>
        </a:spcBef>
        <a:spcAft>
          <a:spcPts val="700"/>
        </a:spcAft>
        <a:buClr>
          <a:srgbClr val="4FAD26"/>
        </a:buClr>
        <a:buFont typeface="Arial" panose="020B0604020202020204" pitchFamily="34" charset="0"/>
        <a:buChar char="–"/>
        <a:defRPr sz="2000">
          <a:solidFill>
            <a:srgbClr val="FEFDDE"/>
          </a:solidFill>
          <a:latin typeface="+mn-lt"/>
          <a:ea typeface="MS PGothic" panose="020B0600070205080204" pitchFamily="34" charset="-128"/>
        </a:defRPr>
      </a:lvl4pPr>
      <a:lvl5pPr marL="2057400" indent="-228600" algn="l" rtl="0" eaLnBrk="0" fontAlgn="base" hangingPunct="0">
        <a:lnSpc>
          <a:spcPct val="90000"/>
        </a:lnSpc>
        <a:spcBef>
          <a:spcPts val="1000"/>
        </a:spcBef>
        <a:spcAft>
          <a:spcPts val="700"/>
        </a:spcAft>
        <a:buClr>
          <a:srgbClr val="4FAD26"/>
        </a:buClr>
        <a:buFont typeface="Arial" panose="020B0604020202020204" pitchFamily="34" charset="0"/>
        <a:buChar char="–"/>
        <a:defRPr sz="1600">
          <a:solidFill>
            <a:srgbClr val="FEFDDE"/>
          </a:solidFill>
          <a:latin typeface="+mn-lt"/>
          <a:ea typeface="MS PGothic" panose="020B0600070205080204" pitchFamily="34" charset="-128"/>
        </a:defRPr>
      </a:lvl5pPr>
      <a:lvl6pPr marL="25146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4828" y="80628"/>
            <a:ext cx="7185484" cy="900447"/>
          </a:xfrm>
          <a:prstGeom prst="rect">
            <a:avLst/>
          </a:prstGeom>
        </p:spPr>
        <p:txBody>
          <a:bodyPr vert="horz" lIns="91440" tIns="45720" rIns="91440" bIns="45720" rtlCol="0" anchor="b">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194827" y="1196752"/>
            <a:ext cx="8769785" cy="486114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Rectangle 3"/>
          <p:cNvSpPr/>
          <p:nvPr/>
        </p:nvSpPr>
        <p:spPr>
          <a:xfrm>
            <a:off x="0" y="0"/>
            <a:ext cx="9144000" cy="570757"/>
          </a:xfrm>
          <a:prstGeom prst="rect">
            <a:avLst/>
          </a:prstGeom>
          <a:solidFill>
            <a:schemeClr val="tx2">
              <a:lumMod val="40000"/>
              <a:lumOff val="60000"/>
            </a:schemeClr>
          </a:solidFill>
          <a:ln>
            <a:solidFill>
              <a:schemeClr val="tx2">
                <a:lumMod val="60000"/>
                <a:lumOff val="40000"/>
              </a:schemeClr>
            </a:solidFill>
          </a:ln>
          <a:effectLst/>
          <a:scene3d>
            <a:camera prst="orthographicFront"/>
            <a:lightRig rig="threePt" dir="t"/>
          </a:scene3d>
          <a:sp3d extrusionH="38100" prstMaterial="flat">
            <a:bevelT w="19050" prst="angle"/>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610967176"/>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iming>
    <p:tnLst>
      <p:par>
        <p:cTn xmlns:p14="http://schemas.microsoft.com/office/powerpoint/2010/main" id="1" dur="indefinite" restart="never" nodeType="tmRoot"/>
      </p:par>
    </p:tnLst>
  </p:timing>
  <p:hf hdr="0" dt="0"/>
  <p:txStyles>
    <p:titleStyle>
      <a:lvl1pPr algn="l" defTabSz="914400" rtl="0" eaLnBrk="1" latinLnBrk="0" hangingPunct="1">
        <a:spcBef>
          <a:spcPct val="0"/>
        </a:spcBef>
        <a:buNone/>
        <a:defRPr sz="2800" kern="1200">
          <a:solidFill>
            <a:srgbClr val="09568A"/>
          </a:solidFill>
          <a:latin typeface="+mj-lt"/>
          <a:ea typeface="+mj-ea"/>
          <a:cs typeface="+mj-cs"/>
        </a:defRPr>
      </a:lvl1pPr>
    </p:titleStyle>
    <p:bodyStyle>
      <a:lvl1pPr marL="185738" indent="-185738" algn="l" defTabSz="914400" rtl="0" eaLnBrk="1" latinLnBrk="0" hangingPunct="1">
        <a:spcBef>
          <a:spcPct val="20000"/>
        </a:spcBef>
        <a:buClr>
          <a:srgbClr val="09568A"/>
        </a:buClr>
        <a:buFont typeface="Wingdings" pitchFamily="2" charset="2"/>
        <a:buChar char="§"/>
        <a:defRPr sz="1800" kern="1200">
          <a:solidFill>
            <a:schemeClr val="tx1"/>
          </a:solidFill>
          <a:latin typeface="+mn-lt"/>
          <a:ea typeface="+mn-ea"/>
          <a:cs typeface="+mn-cs"/>
        </a:defRPr>
      </a:lvl1pPr>
      <a:lvl2pPr marL="357188" indent="-171450" algn="l" defTabSz="914400" rtl="0" eaLnBrk="1" latinLnBrk="0" hangingPunct="1">
        <a:spcBef>
          <a:spcPct val="20000"/>
        </a:spcBef>
        <a:buClr>
          <a:srgbClr val="09568A"/>
        </a:buClr>
        <a:buFont typeface="Wingdings" pitchFamily="2" charset="2"/>
        <a:buChar char="§"/>
        <a:defRPr sz="1800" kern="1200">
          <a:solidFill>
            <a:schemeClr val="tx1"/>
          </a:solidFill>
          <a:latin typeface="+mn-lt"/>
          <a:ea typeface="+mn-ea"/>
          <a:cs typeface="+mn-cs"/>
        </a:defRPr>
      </a:lvl2pPr>
      <a:lvl3pPr marL="542925" indent="-185738" algn="l" defTabSz="914400" rtl="0" eaLnBrk="1" latinLnBrk="0" hangingPunct="1">
        <a:spcBef>
          <a:spcPct val="20000"/>
        </a:spcBef>
        <a:buClr>
          <a:srgbClr val="09568A"/>
        </a:buClr>
        <a:buFont typeface="Wingdings" pitchFamily="2" charset="2"/>
        <a:buChar char="§"/>
        <a:defRPr sz="1600" kern="1200">
          <a:solidFill>
            <a:schemeClr val="tx1"/>
          </a:solidFill>
          <a:latin typeface="+mn-lt"/>
          <a:ea typeface="+mn-ea"/>
          <a:cs typeface="+mn-cs"/>
        </a:defRPr>
      </a:lvl3pPr>
      <a:lvl4pPr marL="714375" indent="-171450" algn="l" defTabSz="914400" rtl="0" eaLnBrk="1" latinLnBrk="0" hangingPunct="1">
        <a:spcBef>
          <a:spcPct val="20000"/>
        </a:spcBef>
        <a:buClr>
          <a:srgbClr val="09568A"/>
        </a:buClr>
        <a:buFont typeface="Wingdings" pitchFamily="2" charset="2"/>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bwMode="auto">
          <a:xfrm>
            <a:off x="0" y="0"/>
            <a:ext cx="9144000" cy="638175"/>
          </a:xfrm>
          <a:prstGeom prst="rect">
            <a:avLst/>
          </a:prstGeom>
          <a:solidFill>
            <a:schemeClr val="tx1">
              <a:lumMod val="95000"/>
            </a:schemeClr>
          </a:solidFill>
          <a:ln w="9525" cap="flat" cmpd="sng" algn="ctr">
            <a:noFill/>
            <a:prstDash val="solid"/>
            <a:round/>
            <a:headEnd type="none" w="med" len="med"/>
            <a:tailEnd type="none" w="med" len="med"/>
          </a:ln>
          <a:effectLst/>
        </p:spPr>
        <p:txBody>
          <a:bodyPr/>
          <a:lstStyle/>
          <a:p>
            <a:pPr fontAlgn="base">
              <a:lnSpc>
                <a:spcPct val="90000"/>
              </a:lnSpc>
              <a:spcBef>
                <a:spcPct val="35000"/>
              </a:spcBef>
              <a:spcAft>
                <a:spcPct val="25000"/>
              </a:spcAft>
              <a:buClr>
                <a:srgbClr val="2B85B8"/>
              </a:buClr>
              <a:buFont typeface="Arial" charset="0"/>
              <a:buChar char="•"/>
              <a:defRPr/>
            </a:pPr>
            <a:endParaRPr lang="en-US" b="1">
              <a:solidFill>
                <a:srgbClr val="FFFFFF"/>
              </a:solidFill>
              <a:ea typeface="ＭＳ Ｐゴシック" charset="0"/>
            </a:endParaRPr>
          </a:p>
        </p:txBody>
      </p:sp>
      <p:pic>
        <p:nvPicPr>
          <p:cNvPr id="8195" name="Picture 11" descr="CCO_HEP_Transparent.gif"/>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27925" y="58738"/>
            <a:ext cx="13192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12" descr="CCO_HIV_Transparent.gif"/>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55588" y="63500"/>
            <a:ext cx="130968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Rectangle 13"/>
          <p:cNvSpPr>
            <a:spLocks noChangeArrowheads="1"/>
          </p:cNvSpPr>
          <p:nvPr/>
        </p:nvSpPr>
        <p:spPr bwMode="auto">
          <a:xfrm>
            <a:off x="287338" y="290513"/>
            <a:ext cx="8559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fontAlgn="base">
              <a:spcBef>
                <a:spcPct val="0"/>
              </a:spcBef>
              <a:spcAft>
                <a:spcPct val="0"/>
              </a:spcAft>
              <a:defRPr/>
            </a:pPr>
            <a:r>
              <a:rPr lang="en-US" altLang="en-US" sz="1200" smtClean="0">
                <a:solidFill>
                  <a:srgbClr val="98989D"/>
                </a:solidFill>
              </a:rPr>
              <a:t>clinicaloptions.com</a:t>
            </a:r>
          </a:p>
        </p:txBody>
      </p:sp>
      <p:sp>
        <p:nvSpPr>
          <p:cNvPr id="47110" name="Text Box 13"/>
          <p:cNvSpPr txBox="1">
            <a:spLocks noChangeArrowheads="1"/>
          </p:cNvSpPr>
          <p:nvPr/>
        </p:nvSpPr>
        <p:spPr bwMode="auto">
          <a:xfrm>
            <a:off x="384175" y="52388"/>
            <a:ext cx="84629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fontAlgn="base">
              <a:spcBef>
                <a:spcPct val="0"/>
              </a:spcBef>
              <a:spcAft>
                <a:spcPct val="0"/>
              </a:spcAft>
              <a:buFont typeface="Arial" pitchFamily="34" charset="0"/>
              <a:buNone/>
              <a:defRPr/>
            </a:pPr>
            <a:r>
              <a:rPr lang="en-US" altLang="en-US" sz="1500" smtClean="0">
                <a:solidFill>
                  <a:srgbClr val="656569"/>
                </a:solidFill>
              </a:rPr>
              <a:t>24th Annual CCO HIV and Hepatitis C Symposium</a:t>
            </a:r>
          </a:p>
        </p:txBody>
      </p:sp>
      <p:pic>
        <p:nvPicPr>
          <p:cNvPr id="8199" name="Picture 12" descr="Picture2.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7463" y="593725"/>
            <a:ext cx="9161463"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Rectangle 2"/>
          <p:cNvSpPr>
            <a:spLocks noGrp="1" noChangeArrowheads="1"/>
          </p:cNvSpPr>
          <p:nvPr>
            <p:ph type="title"/>
          </p:nvPr>
        </p:nvSpPr>
        <p:spPr bwMode="auto">
          <a:xfrm>
            <a:off x="382588" y="666750"/>
            <a:ext cx="84645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8201" name="Rectangle 3"/>
          <p:cNvSpPr>
            <a:spLocks noGrp="1" noChangeArrowheads="1"/>
          </p:cNvSpPr>
          <p:nvPr>
            <p:ph type="body" idx="1"/>
          </p:nvPr>
        </p:nvSpPr>
        <p:spPr bwMode="auto">
          <a:xfrm>
            <a:off x="385763" y="1828800"/>
            <a:ext cx="8455025" cy="454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2722000820"/>
      </p:ext>
    </p:extLst>
  </p:cSld>
  <p:clrMap bg1="dk2" tx1="lt1" bg2="dk1"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Lst>
  <p:txStyles>
    <p:titleStyle>
      <a:lvl1pPr algn="l" rtl="0" eaLnBrk="0" fontAlgn="base" hangingPunct="0">
        <a:spcBef>
          <a:spcPct val="0"/>
        </a:spcBef>
        <a:spcAft>
          <a:spcPct val="0"/>
        </a:spcAft>
        <a:defRPr sz="3200" b="1">
          <a:solidFill>
            <a:schemeClr val="tx2"/>
          </a:solidFill>
          <a:latin typeface="+mj-lt"/>
          <a:ea typeface="MS PGothic" pitchFamily="34" charset="-128"/>
          <a:cs typeface="+mj-cs"/>
        </a:defRPr>
      </a:lvl1pPr>
      <a:lvl2pPr algn="l" rtl="0" eaLnBrk="0" fontAlgn="base" hangingPunct="0">
        <a:spcBef>
          <a:spcPct val="0"/>
        </a:spcBef>
        <a:spcAft>
          <a:spcPct val="0"/>
        </a:spcAft>
        <a:defRPr sz="3200" b="1">
          <a:solidFill>
            <a:schemeClr val="tx2"/>
          </a:solidFill>
          <a:latin typeface="Arial" charset="0"/>
          <a:ea typeface="MS PGothic" pitchFamily="34" charset="-128"/>
        </a:defRPr>
      </a:lvl2pPr>
      <a:lvl3pPr algn="l" rtl="0" eaLnBrk="0" fontAlgn="base" hangingPunct="0">
        <a:spcBef>
          <a:spcPct val="0"/>
        </a:spcBef>
        <a:spcAft>
          <a:spcPct val="0"/>
        </a:spcAft>
        <a:defRPr sz="3200" b="1">
          <a:solidFill>
            <a:schemeClr val="tx2"/>
          </a:solidFill>
          <a:latin typeface="Arial" charset="0"/>
          <a:ea typeface="MS PGothic" pitchFamily="34" charset="-128"/>
        </a:defRPr>
      </a:lvl3pPr>
      <a:lvl4pPr algn="l" rtl="0" eaLnBrk="0" fontAlgn="base" hangingPunct="0">
        <a:spcBef>
          <a:spcPct val="0"/>
        </a:spcBef>
        <a:spcAft>
          <a:spcPct val="0"/>
        </a:spcAft>
        <a:defRPr sz="3200" b="1">
          <a:solidFill>
            <a:schemeClr val="tx2"/>
          </a:solidFill>
          <a:latin typeface="Arial" charset="0"/>
          <a:ea typeface="MS PGothic" pitchFamily="34" charset="-128"/>
        </a:defRPr>
      </a:lvl4pPr>
      <a:lvl5pPr algn="l" rtl="0" eaLnBrk="0" fontAlgn="base" hangingPunct="0">
        <a:spcBef>
          <a:spcPct val="0"/>
        </a:spcBef>
        <a:spcAft>
          <a:spcPct val="0"/>
        </a:spcAft>
        <a:defRPr sz="3200" b="1">
          <a:solidFill>
            <a:schemeClr val="tx2"/>
          </a:solidFill>
          <a:latin typeface="Arial" charset="0"/>
          <a:ea typeface="MS PGothic" pitchFamily="34" charset="-128"/>
        </a:defRPr>
      </a:lvl5pPr>
      <a:lvl6pPr marL="457200" algn="l" rtl="0" fontAlgn="base">
        <a:spcBef>
          <a:spcPct val="0"/>
        </a:spcBef>
        <a:spcAft>
          <a:spcPct val="0"/>
        </a:spcAft>
        <a:defRPr sz="3500" b="1">
          <a:solidFill>
            <a:schemeClr val="tx2"/>
          </a:solidFill>
          <a:latin typeface="Arial" charset="0"/>
        </a:defRPr>
      </a:lvl6pPr>
      <a:lvl7pPr marL="914400" algn="l" rtl="0" fontAlgn="base">
        <a:spcBef>
          <a:spcPct val="0"/>
        </a:spcBef>
        <a:spcAft>
          <a:spcPct val="0"/>
        </a:spcAft>
        <a:defRPr sz="3500" b="1">
          <a:solidFill>
            <a:schemeClr val="tx2"/>
          </a:solidFill>
          <a:latin typeface="Arial" charset="0"/>
        </a:defRPr>
      </a:lvl7pPr>
      <a:lvl8pPr marL="1371600" algn="l" rtl="0" fontAlgn="base">
        <a:spcBef>
          <a:spcPct val="0"/>
        </a:spcBef>
        <a:spcAft>
          <a:spcPct val="0"/>
        </a:spcAft>
        <a:defRPr sz="3500" b="1">
          <a:solidFill>
            <a:schemeClr val="tx2"/>
          </a:solidFill>
          <a:latin typeface="Arial" charset="0"/>
        </a:defRPr>
      </a:lvl8pPr>
      <a:lvl9pPr marL="1828800" algn="l" rtl="0" fontAlgn="base">
        <a:spcBef>
          <a:spcPct val="0"/>
        </a:spcBef>
        <a:spcAft>
          <a:spcPct val="0"/>
        </a:spcAft>
        <a:defRPr sz="3500" b="1">
          <a:solidFill>
            <a:schemeClr val="tx2"/>
          </a:solidFill>
          <a:latin typeface="Arial" charset="0"/>
        </a:defRPr>
      </a:lvl9pPr>
    </p:titleStyle>
    <p:bodyStyle>
      <a:lvl1pPr marL="342900" indent="-342900" algn="l" rtl="0" eaLnBrk="0" fontAlgn="base" hangingPunct="0">
        <a:lnSpc>
          <a:spcPct val="90000"/>
        </a:lnSpc>
        <a:spcBef>
          <a:spcPts val="1000"/>
        </a:spcBef>
        <a:spcAft>
          <a:spcPts val="700"/>
        </a:spcAft>
        <a:buClr>
          <a:schemeClr val="accent2"/>
        </a:buClr>
        <a:buFont typeface="Wingdings" pitchFamily="2" charset="2"/>
        <a:buChar char="§"/>
        <a:defRPr sz="2400">
          <a:solidFill>
            <a:srgbClr val="FEFDDE"/>
          </a:solidFill>
          <a:latin typeface="+mn-lt"/>
          <a:ea typeface="MS PGothic" pitchFamily="34" charset="-128"/>
          <a:cs typeface="+mn-cs"/>
        </a:defRPr>
      </a:lvl1pPr>
      <a:lvl2pPr marL="742950" indent="-285750" algn="l" rtl="0" eaLnBrk="0" fontAlgn="base" hangingPunct="0">
        <a:lnSpc>
          <a:spcPct val="90000"/>
        </a:lnSpc>
        <a:spcBef>
          <a:spcPts val="1000"/>
        </a:spcBef>
        <a:spcAft>
          <a:spcPts val="700"/>
        </a:spcAft>
        <a:buClr>
          <a:schemeClr val="accent2"/>
        </a:buClr>
        <a:buFont typeface="Arial" pitchFamily="34" charset="0"/>
        <a:buChar char="–"/>
        <a:defRPr sz="2200">
          <a:solidFill>
            <a:srgbClr val="FEFDDE"/>
          </a:solidFill>
          <a:latin typeface="+mn-lt"/>
          <a:ea typeface="MS PGothic" pitchFamily="34" charset="-128"/>
        </a:defRPr>
      </a:lvl2pPr>
      <a:lvl3pPr marL="1143000" indent="-228600" algn="l" rtl="0" eaLnBrk="0" fontAlgn="base" hangingPunct="0">
        <a:lnSpc>
          <a:spcPct val="90000"/>
        </a:lnSpc>
        <a:spcBef>
          <a:spcPts val="1000"/>
        </a:spcBef>
        <a:spcAft>
          <a:spcPts val="700"/>
        </a:spcAft>
        <a:buClr>
          <a:schemeClr val="accent2"/>
        </a:buClr>
        <a:buFont typeface="Arial" pitchFamily="34" charset="0"/>
        <a:buChar char="–"/>
        <a:defRPr sz="2000">
          <a:solidFill>
            <a:srgbClr val="FEFDDE"/>
          </a:solidFill>
          <a:latin typeface="+mn-lt"/>
          <a:ea typeface="MS PGothic" pitchFamily="34" charset="-128"/>
        </a:defRPr>
      </a:lvl3pPr>
      <a:lvl4pPr marL="1600200" indent="-228600" algn="l" rtl="0" eaLnBrk="0" fontAlgn="base" hangingPunct="0">
        <a:lnSpc>
          <a:spcPct val="90000"/>
        </a:lnSpc>
        <a:spcBef>
          <a:spcPts val="1000"/>
        </a:spcBef>
        <a:spcAft>
          <a:spcPts val="700"/>
        </a:spcAft>
        <a:buClr>
          <a:schemeClr val="accent2"/>
        </a:buClr>
        <a:buFont typeface="Arial" pitchFamily="34" charset="0"/>
        <a:buChar char="–"/>
        <a:defRPr>
          <a:solidFill>
            <a:srgbClr val="FEFDDE"/>
          </a:solidFill>
          <a:latin typeface="+mn-lt"/>
          <a:ea typeface="MS PGothic" pitchFamily="34" charset="-128"/>
        </a:defRPr>
      </a:lvl4pPr>
      <a:lvl5pPr marL="2057400" indent="-228600" algn="l" rtl="0" eaLnBrk="0" fontAlgn="base" hangingPunct="0">
        <a:lnSpc>
          <a:spcPct val="90000"/>
        </a:lnSpc>
        <a:spcBef>
          <a:spcPts val="1000"/>
        </a:spcBef>
        <a:spcAft>
          <a:spcPts val="700"/>
        </a:spcAft>
        <a:buClr>
          <a:schemeClr val="accent2"/>
        </a:buClr>
        <a:buFont typeface="Arial" pitchFamily="34" charset="0"/>
        <a:buChar char="–"/>
        <a:defRPr sz="1600">
          <a:solidFill>
            <a:srgbClr val="FEFDDE"/>
          </a:solidFill>
          <a:latin typeface="+mn-lt"/>
          <a:ea typeface="MS PGothic" pitchFamily="34" charset="-128"/>
        </a:defRPr>
      </a:lvl5pPr>
      <a:lvl6pPr marL="25146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bwMode="auto">
          <a:xfrm>
            <a:off x="0" y="0"/>
            <a:ext cx="9144000" cy="638175"/>
          </a:xfrm>
          <a:prstGeom prst="rect">
            <a:avLst/>
          </a:prstGeom>
          <a:solidFill>
            <a:schemeClr val="tx1">
              <a:lumMod val="95000"/>
            </a:schemeClr>
          </a:solidFill>
          <a:ln w="9525" cap="flat" cmpd="sng" algn="ctr">
            <a:noFill/>
            <a:prstDash val="solid"/>
            <a:round/>
            <a:headEnd type="none" w="med" len="med"/>
            <a:tailEnd type="none" w="med" len="med"/>
          </a:ln>
          <a:effectLst/>
        </p:spPr>
        <p:txBody>
          <a:bodyPr/>
          <a:lstStyle/>
          <a:p>
            <a:pPr fontAlgn="base">
              <a:lnSpc>
                <a:spcPct val="90000"/>
              </a:lnSpc>
              <a:spcBef>
                <a:spcPct val="35000"/>
              </a:spcBef>
              <a:spcAft>
                <a:spcPct val="25000"/>
              </a:spcAft>
              <a:buClr>
                <a:srgbClr val="2B85B8"/>
              </a:buClr>
              <a:buFont typeface="Arial" charset="0"/>
              <a:buChar char="•"/>
              <a:defRPr/>
            </a:pPr>
            <a:endParaRPr lang="en-US" b="1" dirty="0">
              <a:solidFill>
                <a:srgbClr val="FFFFFF"/>
              </a:solidFill>
            </a:endParaRPr>
          </a:p>
        </p:txBody>
      </p:sp>
      <p:pic>
        <p:nvPicPr>
          <p:cNvPr id="1027" name="Picture 11" descr="CCO_HEP_Transparent.gif"/>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27925" y="58738"/>
            <a:ext cx="13192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12" descr="CCO_HIV_Transparent.gif"/>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55588" y="63500"/>
            <a:ext cx="130968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13"/>
          <p:cNvSpPr>
            <a:spLocks noChangeArrowheads="1"/>
          </p:cNvSpPr>
          <p:nvPr/>
        </p:nvSpPr>
        <p:spPr bwMode="auto">
          <a:xfrm>
            <a:off x="287338" y="290513"/>
            <a:ext cx="8559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lnSpc>
                <a:spcPct val="90000"/>
              </a:lnSpc>
              <a:spcBef>
                <a:spcPct val="35000"/>
              </a:spcBef>
              <a:spcAft>
                <a:spcPct val="25000"/>
              </a:spcAft>
              <a:buClr>
                <a:schemeClr val="folHlink"/>
              </a:buClr>
              <a:buFont typeface="Arial" pitchFamily="34" charset="0"/>
              <a:buChar char="•"/>
              <a:defRPr b="1">
                <a:solidFill>
                  <a:schemeClr val="tx1"/>
                </a:solidFill>
                <a:latin typeface="Arial" pitchFamily="34" charset="0"/>
              </a:defRPr>
            </a:lvl6pPr>
            <a:lvl7pPr marL="2971800" indent="-228600" eaLnBrk="0" fontAlgn="base" hangingPunct="0">
              <a:lnSpc>
                <a:spcPct val="90000"/>
              </a:lnSpc>
              <a:spcBef>
                <a:spcPct val="35000"/>
              </a:spcBef>
              <a:spcAft>
                <a:spcPct val="25000"/>
              </a:spcAft>
              <a:buClr>
                <a:schemeClr val="folHlink"/>
              </a:buClr>
              <a:buFont typeface="Arial" pitchFamily="34" charset="0"/>
              <a:buChar char="•"/>
              <a:defRPr b="1">
                <a:solidFill>
                  <a:schemeClr val="tx1"/>
                </a:solidFill>
                <a:latin typeface="Arial" pitchFamily="34" charset="0"/>
              </a:defRPr>
            </a:lvl7pPr>
            <a:lvl8pPr marL="3429000" indent="-228600" eaLnBrk="0" fontAlgn="base" hangingPunct="0">
              <a:lnSpc>
                <a:spcPct val="90000"/>
              </a:lnSpc>
              <a:spcBef>
                <a:spcPct val="35000"/>
              </a:spcBef>
              <a:spcAft>
                <a:spcPct val="25000"/>
              </a:spcAft>
              <a:buClr>
                <a:schemeClr val="folHlink"/>
              </a:buClr>
              <a:buFont typeface="Arial" pitchFamily="34" charset="0"/>
              <a:buChar char="•"/>
              <a:defRPr b="1">
                <a:solidFill>
                  <a:schemeClr val="tx1"/>
                </a:solidFill>
                <a:latin typeface="Arial" pitchFamily="34" charset="0"/>
              </a:defRPr>
            </a:lvl8pPr>
            <a:lvl9pPr marL="3886200" indent="-228600" eaLnBrk="0" fontAlgn="base" hangingPunct="0">
              <a:lnSpc>
                <a:spcPct val="90000"/>
              </a:lnSpc>
              <a:spcBef>
                <a:spcPct val="35000"/>
              </a:spcBef>
              <a:spcAft>
                <a:spcPct val="25000"/>
              </a:spcAft>
              <a:buClr>
                <a:schemeClr val="folHlink"/>
              </a:buClr>
              <a:buFont typeface="Arial" pitchFamily="34" charset="0"/>
              <a:buChar char="•"/>
              <a:defRPr b="1">
                <a:solidFill>
                  <a:schemeClr val="tx1"/>
                </a:solidFill>
                <a:latin typeface="Arial" pitchFamily="34" charset="0"/>
              </a:defRPr>
            </a:lvl9pPr>
          </a:lstStyle>
          <a:p>
            <a:pPr algn="ctr" eaLnBrk="1" fontAlgn="base" hangingPunct="1">
              <a:spcBef>
                <a:spcPct val="0"/>
              </a:spcBef>
              <a:spcAft>
                <a:spcPct val="0"/>
              </a:spcAft>
            </a:pPr>
            <a:r>
              <a:rPr lang="en-US" altLang="en-US" sz="1200" b="0" smtClean="0">
                <a:solidFill>
                  <a:srgbClr val="98989D"/>
                </a:solidFill>
              </a:rPr>
              <a:t>clinicaloptions.com</a:t>
            </a:r>
          </a:p>
        </p:txBody>
      </p:sp>
      <p:sp>
        <p:nvSpPr>
          <p:cNvPr id="1030" name="Text Box 13"/>
          <p:cNvSpPr txBox="1">
            <a:spLocks noChangeArrowheads="1"/>
          </p:cNvSpPr>
          <p:nvPr/>
        </p:nvSpPr>
        <p:spPr bwMode="auto">
          <a:xfrm>
            <a:off x="384175" y="52388"/>
            <a:ext cx="8462963" cy="323850"/>
          </a:xfrm>
          <a:prstGeom prst="rect">
            <a:avLst/>
          </a:prstGeom>
          <a:noFill/>
          <a:ln>
            <a:noFill/>
          </a:ln>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defRPr>
            </a:lvl6pPr>
            <a:lvl7pPr marL="29718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defRPr>
            </a:lvl7pPr>
            <a:lvl8pPr marL="34290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defRPr>
            </a:lvl8pPr>
            <a:lvl9pPr marL="3886200" indent="-228600" eaLnBrk="0" fontAlgn="base" hangingPunct="0">
              <a:lnSpc>
                <a:spcPct val="90000"/>
              </a:lnSpc>
              <a:spcBef>
                <a:spcPct val="35000"/>
              </a:spcBef>
              <a:spcAft>
                <a:spcPct val="25000"/>
              </a:spcAft>
              <a:buClr>
                <a:schemeClr val="folHlink"/>
              </a:buClr>
              <a:buFont typeface="Arial" charset="0"/>
              <a:buChar char="•"/>
              <a:defRPr b="1">
                <a:solidFill>
                  <a:schemeClr val="tx1"/>
                </a:solidFill>
                <a:latin typeface="Arial" charset="0"/>
              </a:defRPr>
            </a:lvl9pPr>
          </a:lstStyle>
          <a:p>
            <a:pPr algn="ctr" eaLnBrk="1" fontAlgn="base" hangingPunct="1">
              <a:spcBef>
                <a:spcPct val="0"/>
              </a:spcBef>
              <a:spcAft>
                <a:spcPct val="0"/>
              </a:spcAft>
              <a:buFont typeface="Arial" charset="0"/>
              <a:buNone/>
              <a:defRPr/>
            </a:pPr>
            <a:r>
              <a:rPr lang="en-US" sz="1500" b="0" dirty="0" smtClean="0">
                <a:solidFill>
                  <a:srgbClr val="656569"/>
                </a:solidFill>
              </a:rPr>
              <a:t>23rd Annual CCO HIV and Hepatitis C Symposium</a:t>
            </a:r>
          </a:p>
        </p:txBody>
      </p:sp>
      <p:pic>
        <p:nvPicPr>
          <p:cNvPr id="1031" name="Picture 12" descr="Picture2.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7463" y="593725"/>
            <a:ext cx="9161463"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2"/>
          <p:cNvSpPr>
            <a:spLocks noGrp="1" noChangeArrowheads="1"/>
          </p:cNvSpPr>
          <p:nvPr>
            <p:ph type="title"/>
          </p:nvPr>
        </p:nvSpPr>
        <p:spPr bwMode="auto">
          <a:xfrm>
            <a:off x="382588" y="666750"/>
            <a:ext cx="84645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33" name="Rectangle 3"/>
          <p:cNvSpPr>
            <a:spLocks noGrp="1" noChangeArrowheads="1"/>
          </p:cNvSpPr>
          <p:nvPr>
            <p:ph type="body" idx="1"/>
          </p:nvPr>
        </p:nvSpPr>
        <p:spPr bwMode="auto">
          <a:xfrm>
            <a:off x="385763" y="1828800"/>
            <a:ext cx="8455025" cy="454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1278113329"/>
      </p:ext>
    </p:extLst>
  </p:cSld>
  <p:clrMap bg1="dk2" tx1="lt1" bg2="dk1" tx2="lt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Lst>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fontAlgn="base">
        <a:spcBef>
          <a:spcPct val="0"/>
        </a:spcBef>
        <a:spcAft>
          <a:spcPct val="0"/>
        </a:spcAft>
        <a:defRPr sz="3500" b="1">
          <a:solidFill>
            <a:schemeClr val="tx2"/>
          </a:solidFill>
          <a:latin typeface="Arial" charset="0"/>
        </a:defRPr>
      </a:lvl6pPr>
      <a:lvl7pPr marL="914400" algn="l" rtl="0" fontAlgn="base">
        <a:spcBef>
          <a:spcPct val="0"/>
        </a:spcBef>
        <a:spcAft>
          <a:spcPct val="0"/>
        </a:spcAft>
        <a:defRPr sz="3500" b="1">
          <a:solidFill>
            <a:schemeClr val="tx2"/>
          </a:solidFill>
          <a:latin typeface="Arial" charset="0"/>
        </a:defRPr>
      </a:lvl7pPr>
      <a:lvl8pPr marL="1371600" algn="l" rtl="0" fontAlgn="base">
        <a:spcBef>
          <a:spcPct val="0"/>
        </a:spcBef>
        <a:spcAft>
          <a:spcPct val="0"/>
        </a:spcAft>
        <a:defRPr sz="3500" b="1">
          <a:solidFill>
            <a:schemeClr val="tx2"/>
          </a:solidFill>
          <a:latin typeface="Arial" charset="0"/>
        </a:defRPr>
      </a:lvl8pPr>
      <a:lvl9pPr marL="1828800" algn="l" rtl="0" fontAlgn="base">
        <a:spcBef>
          <a:spcPct val="0"/>
        </a:spcBef>
        <a:spcAft>
          <a:spcPct val="0"/>
        </a:spcAft>
        <a:defRPr sz="3500" b="1">
          <a:solidFill>
            <a:schemeClr val="tx2"/>
          </a:solidFill>
          <a:latin typeface="Arial" charset="0"/>
        </a:defRPr>
      </a:lvl9pPr>
    </p:titleStyle>
    <p:bodyStyle>
      <a:lvl1pPr marL="342900" indent="-342900" algn="l" rtl="0" eaLnBrk="0" fontAlgn="base" hangingPunct="0">
        <a:lnSpc>
          <a:spcPct val="90000"/>
        </a:lnSpc>
        <a:spcBef>
          <a:spcPts val="1000"/>
        </a:spcBef>
        <a:spcAft>
          <a:spcPts val="700"/>
        </a:spcAft>
        <a:buClr>
          <a:schemeClr val="accent2"/>
        </a:buClr>
        <a:buFont typeface="Wingdings" pitchFamily="2" charset="2"/>
        <a:buChar char="§"/>
        <a:defRPr sz="2400">
          <a:solidFill>
            <a:srgbClr val="FEFDDE"/>
          </a:solidFill>
          <a:latin typeface="+mn-lt"/>
          <a:ea typeface="+mn-ea"/>
          <a:cs typeface="+mn-cs"/>
        </a:defRPr>
      </a:lvl1pPr>
      <a:lvl2pPr marL="742950" indent="-285750" algn="l" rtl="0" eaLnBrk="0" fontAlgn="base" hangingPunct="0">
        <a:lnSpc>
          <a:spcPct val="90000"/>
        </a:lnSpc>
        <a:spcBef>
          <a:spcPts val="1000"/>
        </a:spcBef>
        <a:spcAft>
          <a:spcPts val="700"/>
        </a:spcAft>
        <a:buClr>
          <a:schemeClr val="accent2"/>
        </a:buClr>
        <a:buFont typeface="Arial" pitchFamily="34" charset="0"/>
        <a:buChar char="–"/>
        <a:defRPr sz="2200">
          <a:solidFill>
            <a:srgbClr val="FEFDDE"/>
          </a:solidFill>
          <a:latin typeface="+mn-lt"/>
        </a:defRPr>
      </a:lvl2pPr>
      <a:lvl3pPr marL="1143000" indent="-228600" algn="l" rtl="0" eaLnBrk="0" fontAlgn="base" hangingPunct="0">
        <a:lnSpc>
          <a:spcPct val="90000"/>
        </a:lnSpc>
        <a:spcBef>
          <a:spcPts val="1000"/>
        </a:spcBef>
        <a:spcAft>
          <a:spcPts val="700"/>
        </a:spcAft>
        <a:buClr>
          <a:schemeClr val="accent2"/>
        </a:buClr>
        <a:buFont typeface="Arial" pitchFamily="34" charset="0"/>
        <a:buChar char="–"/>
        <a:defRPr sz="2000">
          <a:solidFill>
            <a:srgbClr val="FEFDDE"/>
          </a:solidFill>
          <a:latin typeface="+mn-lt"/>
        </a:defRPr>
      </a:lvl3pPr>
      <a:lvl4pPr marL="1600200" indent="-228600" algn="l" rtl="0" eaLnBrk="0" fontAlgn="base" hangingPunct="0">
        <a:lnSpc>
          <a:spcPct val="90000"/>
        </a:lnSpc>
        <a:spcBef>
          <a:spcPts val="1000"/>
        </a:spcBef>
        <a:spcAft>
          <a:spcPts val="700"/>
        </a:spcAft>
        <a:buClr>
          <a:schemeClr val="accent2"/>
        </a:buClr>
        <a:buFont typeface="Arial" pitchFamily="34" charset="0"/>
        <a:buChar char="–"/>
        <a:defRPr>
          <a:solidFill>
            <a:srgbClr val="FEFDDE"/>
          </a:solidFill>
          <a:latin typeface="+mn-lt"/>
        </a:defRPr>
      </a:lvl4pPr>
      <a:lvl5pPr marL="2057400" indent="-228600" algn="l" rtl="0" eaLnBrk="0" fontAlgn="base" hangingPunct="0">
        <a:lnSpc>
          <a:spcPct val="90000"/>
        </a:lnSpc>
        <a:spcBef>
          <a:spcPts val="1000"/>
        </a:spcBef>
        <a:spcAft>
          <a:spcPts val="700"/>
        </a:spcAft>
        <a:buClr>
          <a:schemeClr val="accent2"/>
        </a:buClr>
        <a:buFont typeface="Arial" pitchFamily="34" charset="0"/>
        <a:buChar char="–"/>
        <a:defRPr sz="1600">
          <a:solidFill>
            <a:srgbClr val="FEFDDE"/>
          </a:solidFill>
          <a:latin typeface="+mn-lt"/>
        </a:defRPr>
      </a:lvl5pPr>
      <a:lvl6pPr marL="25146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chart" Target="../charts/char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chart" Target="../charts/char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chart" Target="../charts/char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chart" Target="../charts/chart5.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46.png"/><Relationship Id="rId6" Type="http://schemas.openxmlformats.org/officeDocument/2006/relationships/image" Target="../media/image47.png"/><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4" Type="http://schemas.openxmlformats.org/officeDocument/2006/relationships/chart" Target="../charts/chart7.xml"/><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8.png"/><Relationship Id="rId3" Type="http://schemas.openxmlformats.org/officeDocument/2006/relationships/image" Target="../media/image4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oleObject" Target="../embeddings/oleObject3.bin"/><Relationship Id="rId5" Type="http://schemas.openxmlformats.org/officeDocument/2006/relationships/oleObject" Target="../embeddings/Microsoft_Excel_97_-_2004_Worksheet1.xls"/><Relationship Id="rId6" Type="http://schemas.openxmlformats.org/officeDocument/2006/relationships/image" Target="../media/image50.png"/><Relationship Id="rId1" Type="http://schemas.openxmlformats.org/officeDocument/2006/relationships/vmlDrawing" Target="../drawings/vmlDrawing1.vml"/><Relationship Id="rId2" Type="http://schemas.openxmlformats.org/officeDocument/2006/relationships/tags" Target="../tags/tag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chart" Target="../charts/char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png"/><Relationship Id="rId5" Type="http://schemas.openxmlformats.org/officeDocument/2006/relationships/image" Target="../media/image54.emf"/><Relationship Id="rId1" Type="http://schemas.openxmlformats.org/officeDocument/2006/relationships/slideLayout" Target="../slideLayouts/slideLayout4.xml"/><Relationship Id="rId2" Type="http://schemas.openxmlformats.org/officeDocument/2006/relationships/image" Target="../media/image5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5.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5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oleObject" Target="../embeddings/oleObject4.bin"/><Relationship Id="rId5" Type="http://schemas.openxmlformats.org/officeDocument/2006/relationships/package" Target="../embeddings/Microsoft_Word_Document7.docx"/><Relationship Id="rId6" Type="http://schemas.openxmlformats.org/officeDocument/2006/relationships/image" Target="../media/image57.emf"/><Relationship Id="rId1" Type="http://schemas.openxmlformats.org/officeDocument/2006/relationships/vmlDrawing" Target="../drawings/vmlDrawing2.vml"/><Relationship Id="rId2"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chart" Target="../charts/char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chart" Target="../charts/char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9" Type="http://schemas.openxmlformats.org/officeDocument/2006/relationships/image" Target="../media/image26.png"/><Relationship Id="rId20" Type="http://schemas.openxmlformats.org/officeDocument/2006/relationships/image" Target="../media/image37.png"/><Relationship Id="rId21" Type="http://schemas.openxmlformats.org/officeDocument/2006/relationships/image" Target="../media/image38.png"/><Relationship Id="rId22" Type="http://schemas.openxmlformats.org/officeDocument/2006/relationships/image" Target="../media/image39.png"/><Relationship Id="rId23" Type="http://schemas.openxmlformats.org/officeDocument/2006/relationships/image" Target="../media/image40.png"/><Relationship Id="rId24" Type="http://schemas.openxmlformats.org/officeDocument/2006/relationships/image" Target="../media/image41.png"/><Relationship Id="rId25" Type="http://schemas.openxmlformats.org/officeDocument/2006/relationships/image" Target="../media/image42.png"/><Relationship Id="rId26" Type="http://schemas.openxmlformats.org/officeDocument/2006/relationships/image" Target="../media/image43.png"/><Relationship Id="rId10" Type="http://schemas.openxmlformats.org/officeDocument/2006/relationships/image" Target="../media/image27.png"/><Relationship Id="rId11" Type="http://schemas.openxmlformats.org/officeDocument/2006/relationships/image" Target="../media/image28.png"/><Relationship Id="rId12" Type="http://schemas.openxmlformats.org/officeDocument/2006/relationships/image" Target="../media/image29.png"/><Relationship Id="rId13" Type="http://schemas.openxmlformats.org/officeDocument/2006/relationships/image" Target="../media/image30.png"/><Relationship Id="rId14" Type="http://schemas.openxmlformats.org/officeDocument/2006/relationships/image" Target="../media/image31.png"/><Relationship Id="rId15" Type="http://schemas.openxmlformats.org/officeDocument/2006/relationships/image" Target="../media/image32.png"/><Relationship Id="rId16" Type="http://schemas.openxmlformats.org/officeDocument/2006/relationships/image" Target="../media/image33.png"/><Relationship Id="rId17" Type="http://schemas.openxmlformats.org/officeDocument/2006/relationships/image" Target="../media/image34.png"/><Relationship Id="rId18" Type="http://schemas.openxmlformats.org/officeDocument/2006/relationships/image" Target="../media/image35.png"/><Relationship Id="rId19" Type="http://schemas.openxmlformats.org/officeDocument/2006/relationships/image" Target="../media/image36.png"/><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1489" y="377906"/>
            <a:ext cx="8368437" cy="966787"/>
          </a:xfrm>
        </p:spPr>
        <p:txBody>
          <a:bodyPr>
            <a:noAutofit/>
          </a:bodyPr>
          <a:lstStyle/>
          <a:p>
            <a:r>
              <a:rPr lang="en-GB" sz="3600" b="1" dirty="0" smtClean="0">
                <a:solidFill>
                  <a:schemeClr val="tx2"/>
                </a:solidFill>
              </a:rPr>
              <a:t>Hepatitis C Virus </a:t>
            </a:r>
            <a:br>
              <a:rPr lang="en-GB" sz="3600" b="1" dirty="0" smtClean="0">
                <a:solidFill>
                  <a:schemeClr val="tx2"/>
                </a:solidFill>
              </a:rPr>
            </a:br>
            <a:r>
              <a:rPr lang="en-GB" sz="3600" b="1" dirty="0" smtClean="0">
                <a:solidFill>
                  <a:schemeClr val="tx2"/>
                </a:solidFill>
              </a:rPr>
              <a:t>From Discovery to Cure</a:t>
            </a:r>
            <a:endParaRPr lang="en-GB" sz="3600" b="1" dirty="0">
              <a:solidFill>
                <a:schemeClr val="tx2"/>
              </a:solidFill>
            </a:endParaRPr>
          </a:p>
        </p:txBody>
      </p:sp>
      <p:sp>
        <p:nvSpPr>
          <p:cNvPr id="5" name="Subtitle 4"/>
          <p:cNvSpPr>
            <a:spLocks noGrp="1"/>
          </p:cNvSpPr>
          <p:nvPr>
            <p:ph idx="1"/>
          </p:nvPr>
        </p:nvSpPr>
        <p:spPr>
          <a:xfrm>
            <a:off x="431800" y="3102541"/>
            <a:ext cx="8483600" cy="3298236"/>
          </a:xfrm>
        </p:spPr>
        <p:txBody>
          <a:bodyPr>
            <a:normAutofit/>
          </a:bodyPr>
          <a:lstStyle/>
          <a:p>
            <a:pPr lvl="0">
              <a:buNone/>
            </a:pPr>
            <a:r>
              <a:rPr lang="en-GB" sz="2400" b="1" dirty="0" smtClean="0"/>
              <a:t>David R Nelson MD</a:t>
            </a:r>
          </a:p>
          <a:p>
            <a:pPr lvl="0">
              <a:buNone/>
            </a:pPr>
            <a:r>
              <a:rPr lang="en-GB" sz="2400" b="1" dirty="0" smtClean="0"/>
              <a:t>Assistant Vice President for Research</a:t>
            </a:r>
          </a:p>
          <a:p>
            <a:pPr lvl="0">
              <a:buNone/>
            </a:pPr>
            <a:r>
              <a:rPr lang="en-GB" sz="2400" b="1" dirty="0" smtClean="0"/>
              <a:t>Professor of Medicine</a:t>
            </a:r>
          </a:p>
          <a:p>
            <a:pPr lvl="0">
              <a:buNone/>
            </a:pPr>
            <a:r>
              <a:rPr lang="en-GB" sz="2400" b="1" dirty="0" smtClean="0"/>
              <a:t>Director, Clinical and Translational Science Institute</a:t>
            </a:r>
          </a:p>
          <a:p>
            <a:pPr lvl="0">
              <a:buNone/>
            </a:pPr>
            <a:r>
              <a:rPr lang="en-GB" sz="2400" i="1" dirty="0" smtClean="0"/>
              <a:t>University of Florida</a:t>
            </a:r>
          </a:p>
          <a:p>
            <a:pPr lvl="0">
              <a:buNone/>
            </a:pPr>
            <a:r>
              <a:rPr lang="en-GB" sz="2400" i="1" dirty="0" smtClean="0"/>
              <a:t>Gainesville, USA</a:t>
            </a:r>
          </a:p>
          <a:p>
            <a:endParaRPr lang="en-GB" sz="2400" dirty="0"/>
          </a:p>
        </p:txBody>
      </p:sp>
    </p:spTree>
    <p:extLst>
      <p:ext uri="{BB962C8B-B14F-4D97-AF65-F5344CB8AC3E}">
        <p14:creationId xmlns:p14="http://schemas.microsoft.com/office/powerpoint/2010/main" val="396707711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9793" name="Group 1"/>
          <p:cNvGrpSpPr>
            <a:grpSpLocks/>
          </p:cNvGrpSpPr>
          <p:nvPr/>
        </p:nvGrpSpPr>
        <p:grpSpPr bwMode="auto">
          <a:xfrm>
            <a:off x="323850" y="1358900"/>
            <a:ext cx="8272463" cy="5005388"/>
            <a:chOff x="204" y="856"/>
            <a:chExt cx="5211" cy="3153"/>
          </a:xfrm>
        </p:grpSpPr>
        <p:sp>
          <p:nvSpPr>
            <p:cNvPr id="289794" name="Freeform 2"/>
            <p:cNvSpPr>
              <a:spLocks noChangeArrowheads="1"/>
            </p:cNvSpPr>
            <p:nvPr/>
          </p:nvSpPr>
          <p:spPr bwMode="auto">
            <a:xfrm>
              <a:off x="3828" y="2495"/>
              <a:ext cx="7" cy="5"/>
            </a:xfrm>
            <a:custGeom>
              <a:avLst/>
              <a:gdLst>
                <a:gd name="T0" fmla="*/ 0 w 11"/>
                <a:gd name="T1" fmla="*/ 0 h 10"/>
                <a:gd name="T2" fmla="*/ 3 w 11"/>
                <a:gd name="T3" fmla="*/ 4 h 10"/>
                <a:gd name="T4" fmla="*/ 10 w 11"/>
                <a:gd name="T5" fmla="*/ 6 h 10"/>
                <a:gd name="T6" fmla="*/ 0 w 11"/>
                <a:gd name="T7" fmla="*/ 0 h 10"/>
              </a:gdLst>
              <a:ahLst/>
              <a:cxnLst>
                <a:cxn ang="0">
                  <a:pos x="T0" y="T1"/>
                </a:cxn>
                <a:cxn ang="0">
                  <a:pos x="T2" y="T3"/>
                </a:cxn>
                <a:cxn ang="0">
                  <a:pos x="T4" y="T5"/>
                </a:cxn>
                <a:cxn ang="0">
                  <a:pos x="T6" y="T7"/>
                </a:cxn>
              </a:cxnLst>
              <a:rect l="0" t="0" r="r" b="b"/>
              <a:pathLst>
                <a:path w="11" h="10">
                  <a:moveTo>
                    <a:pt x="0" y="0"/>
                  </a:moveTo>
                  <a:lnTo>
                    <a:pt x="3" y="4"/>
                  </a:lnTo>
                  <a:lnTo>
                    <a:pt x="10" y="9"/>
                  </a:lnTo>
                  <a:lnTo>
                    <a:pt x="0" y="0"/>
                  </a:lnTo>
                </a:path>
              </a:pathLst>
            </a:cu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795" name="Freeform 3"/>
            <p:cNvSpPr>
              <a:spLocks noChangeArrowheads="1"/>
            </p:cNvSpPr>
            <p:nvPr/>
          </p:nvSpPr>
          <p:spPr bwMode="auto">
            <a:xfrm>
              <a:off x="2416" y="2127"/>
              <a:ext cx="1079" cy="1433"/>
            </a:xfrm>
            <a:custGeom>
              <a:avLst/>
              <a:gdLst>
                <a:gd name="T0" fmla="*/ 720 w 1083"/>
                <a:gd name="T1" fmla="*/ 105 h 1506"/>
                <a:gd name="T2" fmla="*/ 623 w 1083"/>
                <a:gd name="T3" fmla="*/ 76 h 1506"/>
                <a:gd name="T4" fmla="*/ 578 w 1083"/>
                <a:gd name="T5" fmla="*/ 123 h 1506"/>
                <a:gd name="T6" fmla="*/ 542 w 1083"/>
                <a:gd name="T7" fmla="*/ 108 h 1506"/>
                <a:gd name="T8" fmla="*/ 472 w 1083"/>
                <a:gd name="T9" fmla="*/ 84 h 1506"/>
                <a:gd name="T10" fmla="*/ 446 w 1083"/>
                <a:gd name="T11" fmla="*/ 45 h 1506"/>
                <a:gd name="T12" fmla="*/ 402 w 1083"/>
                <a:gd name="T13" fmla="*/ 0 h 1506"/>
                <a:gd name="T14" fmla="*/ 250 w 1083"/>
                <a:gd name="T15" fmla="*/ 27 h 1506"/>
                <a:gd name="T16" fmla="*/ 172 w 1083"/>
                <a:gd name="T17" fmla="*/ 14 h 1506"/>
                <a:gd name="T18" fmla="*/ 131 w 1083"/>
                <a:gd name="T19" fmla="*/ 67 h 1506"/>
                <a:gd name="T20" fmla="*/ 95 w 1083"/>
                <a:gd name="T21" fmla="*/ 151 h 1506"/>
                <a:gd name="T22" fmla="*/ 36 w 1083"/>
                <a:gd name="T23" fmla="*/ 225 h 1506"/>
                <a:gd name="T24" fmla="*/ 6 w 1083"/>
                <a:gd name="T25" fmla="*/ 297 h 1506"/>
                <a:gd name="T26" fmla="*/ 2 w 1083"/>
                <a:gd name="T27" fmla="*/ 421 h 1506"/>
                <a:gd name="T28" fmla="*/ 8 w 1083"/>
                <a:gd name="T29" fmla="*/ 472 h 1506"/>
                <a:gd name="T30" fmla="*/ 43 w 1083"/>
                <a:gd name="T31" fmla="*/ 527 h 1506"/>
                <a:gd name="T32" fmla="*/ 116 w 1083"/>
                <a:gd name="T33" fmla="*/ 597 h 1506"/>
                <a:gd name="T34" fmla="*/ 179 w 1083"/>
                <a:gd name="T35" fmla="*/ 597 h 1506"/>
                <a:gd name="T36" fmla="*/ 250 w 1083"/>
                <a:gd name="T37" fmla="*/ 580 h 1506"/>
                <a:gd name="T38" fmla="*/ 297 w 1083"/>
                <a:gd name="T39" fmla="*/ 584 h 1506"/>
                <a:gd name="T40" fmla="*/ 365 w 1083"/>
                <a:gd name="T41" fmla="*/ 606 h 1506"/>
                <a:gd name="T42" fmla="*/ 409 w 1083"/>
                <a:gd name="T43" fmla="*/ 636 h 1506"/>
                <a:gd name="T44" fmla="*/ 409 w 1083"/>
                <a:gd name="T45" fmla="*/ 725 h 1506"/>
                <a:gd name="T46" fmla="*/ 442 w 1083"/>
                <a:gd name="T47" fmla="*/ 801 h 1506"/>
                <a:gd name="T48" fmla="*/ 458 w 1083"/>
                <a:gd name="T49" fmla="*/ 921 h 1506"/>
                <a:gd name="T50" fmla="*/ 454 w 1083"/>
                <a:gd name="T51" fmla="*/ 1033 h 1506"/>
                <a:gd name="T52" fmla="*/ 476 w 1083"/>
                <a:gd name="T53" fmla="*/ 1123 h 1506"/>
                <a:gd name="T54" fmla="*/ 501 w 1083"/>
                <a:gd name="T55" fmla="*/ 1174 h 1506"/>
                <a:gd name="T56" fmla="*/ 531 w 1083"/>
                <a:gd name="T57" fmla="*/ 1247 h 1506"/>
                <a:gd name="T58" fmla="*/ 572 w 1083"/>
                <a:gd name="T59" fmla="*/ 1307 h 1506"/>
                <a:gd name="T60" fmla="*/ 664 w 1083"/>
                <a:gd name="T61" fmla="*/ 1273 h 1506"/>
                <a:gd name="T62" fmla="*/ 750 w 1083"/>
                <a:gd name="T63" fmla="*/ 1207 h 1506"/>
                <a:gd name="T64" fmla="*/ 775 w 1083"/>
                <a:gd name="T65" fmla="*/ 1129 h 1506"/>
                <a:gd name="T66" fmla="*/ 820 w 1083"/>
                <a:gd name="T67" fmla="*/ 1070 h 1506"/>
                <a:gd name="T68" fmla="*/ 849 w 1083"/>
                <a:gd name="T69" fmla="*/ 988 h 1506"/>
                <a:gd name="T70" fmla="*/ 905 w 1083"/>
                <a:gd name="T71" fmla="*/ 885 h 1506"/>
                <a:gd name="T72" fmla="*/ 905 w 1083"/>
                <a:gd name="T73" fmla="*/ 757 h 1506"/>
                <a:gd name="T74" fmla="*/ 938 w 1083"/>
                <a:gd name="T75" fmla="*/ 690 h 1506"/>
                <a:gd name="T76" fmla="*/ 1012 w 1083"/>
                <a:gd name="T77" fmla="*/ 606 h 1506"/>
                <a:gd name="T78" fmla="*/ 1071 w 1083"/>
                <a:gd name="T79" fmla="*/ 512 h 1506"/>
                <a:gd name="T80" fmla="*/ 1075 w 1083"/>
                <a:gd name="T81" fmla="*/ 461 h 1506"/>
                <a:gd name="T82" fmla="*/ 1012 w 1083"/>
                <a:gd name="T83" fmla="*/ 472 h 1506"/>
                <a:gd name="T84" fmla="*/ 964 w 1083"/>
                <a:gd name="T85" fmla="*/ 457 h 1506"/>
                <a:gd name="T86" fmla="*/ 899 w 1083"/>
                <a:gd name="T87" fmla="*/ 392 h 1506"/>
                <a:gd name="T88" fmla="*/ 867 w 1083"/>
                <a:gd name="T89" fmla="*/ 342 h 1506"/>
                <a:gd name="T90" fmla="*/ 826 w 1083"/>
                <a:gd name="T91" fmla="*/ 229 h 1506"/>
                <a:gd name="T92" fmla="*/ 812 w 1083"/>
                <a:gd name="T93" fmla="*/ 206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83" h="1506">
                  <a:moveTo>
                    <a:pt x="786" y="128"/>
                  </a:moveTo>
                  <a:lnTo>
                    <a:pt x="767" y="118"/>
                  </a:lnTo>
                  <a:lnTo>
                    <a:pt x="720" y="120"/>
                  </a:lnTo>
                  <a:lnTo>
                    <a:pt x="676" y="108"/>
                  </a:lnTo>
                  <a:lnTo>
                    <a:pt x="650" y="100"/>
                  </a:lnTo>
                  <a:lnTo>
                    <a:pt x="623" y="88"/>
                  </a:lnTo>
                  <a:lnTo>
                    <a:pt x="608" y="91"/>
                  </a:lnTo>
                  <a:lnTo>
                    <a:pt x="583" y="117"/>
                  </a:lnTo>
                  <a:lnTo>
                    <a:pt x="578" y="142"/>
                  </a:lnTo>
                  <a:lnTo>
                    <a:pt x="572" y="145"/>
                  </a:lnTo>
                  <a:lnTo>
                    <a:pt x="546" y="129"/>
                  </a:lnTo>
                  <a:lnTo>
                    <a:pt x="542" y="124"/>
                  </a:lnTo>
                  <a:lnTo>
                    <a:pt x="509" y="108"/>
                  </a:lnTo>
                  <a:lnTo>
                    <a:pt x="505" y="100"/>
                  </a:lnTo>
                  <a:lnTo>
                    <a:pt x="472" y="96"/>
                  </a:lnTo>
                  <a:lnTo>
                    <a:pt x="446" y="80"/>
                  </a:lnTo>
                  <a:lnTo>
                    <a:pt x="439" y="56"/>
                  </a:lnTo>
                  <a:lnTo>
                    <a:pt x="446" y="51"/>
                  </a:lnTo>
                  <a:lnTo>
                    <a:pt x="442" y="21"/>
                  </a:lnTo>
                  <a:lnTo>
                    <a:pt x="436" y="6"/>
                  </a:lnTo>
                  <a:lnTo>
                    <a:pt x="402" y="0"/>
                  </a:lnTo>
                  <a:lnTo>
                    <a:pt x="317" y="5"/>
                  </a:lnTo>
                  <a:lnTo>
                    <a:pt x="291" y="10"/>
                  </a:lnTo>
                  <a:lnTo>
                    <a:pt x="250" y="30"/>
                  </a:lnTo>
                  <a:lnTo>
                    <a:pt x="228" y="42"/>
                  </a:lnTo>
                  <a:lnTo>
                    <a:pt x="195" y="35"/>
                  </a:lnTo>
                  <a:lnTo>
                    <a:pt x="172" y="17"/>
                  </a:lnTo>
                  <a:lnTo>
                    <a:pt x="165" y="26"/>
                  </a:lnTo>
                  <a:lnTo>
                    <a:pt x="154" y="51"/>
                  </a:lnTo>
                  <a:lnTo>
                    <a:pt x="131" y="76"/>
                  </a:lnTo>
                  <a:lnTo>
                    <a:pt x="112" y="100"/>
                  </a:lnTo>
                  <a:lnTo>
                    <a:pt x="98" y="149"/>
                  </a:lnTo>
                  <a:lnTo>
                    <a:pt x="95" y="174"/>
                  </a:lnTo>
                  <a:lnTo>
                    <a:pt x="50" y="223"/>
                  </a:lnTo>
                  <a:lnTo>
                    <a:pt x="43" y="235"/>
                  </a:lnTo>
                  <a:lnTo>
                    <a:pt x="36" y="259"/>
                  </a:lnTo>
                  <a:lnTo>
                    <a:pt x="20" y="284"/>
                  </a:lnTo>
                  <a:lnTo>
                    <a:pt x="6" y="312"/>
                  </a:lnTo>
                  <a:lnTo>
                    <a:pt x="6" y="342"/>
                  </a:lnTo>
                  <a:lnTo>
                    <a:pt x="2" y="378"/>
                  </a:lnTo>
                  <a:lnTo>
                    <a:pt x="0" y="452"/>
                  </a:lnTo>
                  <a:lnTo>
                    <a:pt x="2" y="484"/>
                  </a:lnTo>
                  <a:lnTo>
                    <a:pt x="0" y="455"/>
                  </a:lnTo>
                  <a:lnTo>
                    <a:pt x="3" y="520"/>
                  </a:lnTo>
                  <a:lnTo>
                    <a:pt x="8" y="544"/>
                  </a:lnTo>
                  <a:lnTo>
                    <a:pt x="17" y="558"/>
                  </a:lnTo>
                  <a:lnTo>
                    <a:pt x="36" y="582"/>
                  </a:lnTo>
                  <a:lnTo>
                    <a:pt x="43" y="606"/>
                  </a:lnTo>
                  <a:lnTo>
                    <a:pt x="53" y="631"/>
                  </a:lnTo>
                  <a:lnTo>
                    <a:pt x="79" y="659"/>
                  </a:lnTo>
                  <a:lnTo>
                    <a:pt x="116" y="687"/>
                  </a:lnTo>
                  <a:lnTo>
                    <a:pt x="142" y="704"/>
                  </a:lnTo>
                  <a:lnTo>
                    <a:pt x="161" y="700"/>
                  </a:lnTo>
                  <a:lnTo>
                    <a:pt x="179" y="687"/>
                  </a:lnTo>
                  <a:lnTo>
                    <a:pt x="225" y="685"/>
                  </a:lnTo>
                  <a:lnTo>
                    <a:pt x="246" y="672"/>
                  </a:lnTo>
                  <a:lnTo>
                    <a:pt x="250" y="668"/>
                  </a:lnTo>
                  <a:lnTo>
                    <a:pt x="268" y="643"/>
                  </a:lnTo>
                  <a:lnTo>
                    <a:pt x="272" y="643"/>
                  </a:lnTo>
                  <a:lnTo>
                    <a:pt x="297" y="672"/>
                  </a:lnTo>
                  <a:lnTo>
                    <a:pt x="328" y="676"/>
                  </a:lnTo>
                  <a:lnTo>
                    <a:pt x="342" y="676"/>
                  </a:lnTo>
                  <a:lnTo>
                    <a:pt x="365" y="697"/>
                  </a:lnTo>
                  <a:lnTo>
                    <a:pt x="379" y="697"/>
                  </a:lnTo>
                  <a:lnTo>
                    <a:pt x="409" y="708"/>
                  </a:lnTo>
                  <a:lnTo>
                    <a:pt x="409" y="733"/>
                  </a:lnTo>
                  <a:lnTo>
                    <a:pt x="402" y="758"/>
                  </a:lnTo>
                  <a:lnTo>
                    <a:pt x="397" y="807"/>
                  </a:lnTo>
                  <a:lnTo>
                    <a:pt x="409" y="835"/>
                  </a:lnTo>
                  <a:lnTo>
                    <a:pt x="420" y="851"/>
                  </a:lnTo>
                  <a:lnTo>
                    <a:pt x="439" y="880"/>
                  </a:lnTo>
                  <a:lnTo>
                    <a:pt x="442" y="921"/>
                  </a:lnTo>
                  <a:lnTo>
                    <a:pt x="461" y="1002"/>
                  </a:lnTo>
                  <a:lnTo>
                    <a:pt x="465" y="1028"/>
                  </a:lnTo>
                  <a:lnTo>
                    <a:pt x="458" y="1060"/>
                  </a:lnTo>
                  <a:lnTo>
                    <a:pt x="450" y="1089"/>
                  </a:lnTo>
                  <a:lnTo>
                    <a:pt x="442" y="1166"/>
                  </a:lnTo>
                  <a:lnTo>
                    <a:pt x="454" y="1190"/>
                  </a:lnTo>
                  <a:lnTo>
                    <a:pt x="472" y="1219"/>
                  </a:lnTo>
                  <a:lnTo>
                    <a:pt x="472" y="1248"/>
                  </a:lnTo>
                  <a:lnTo>
                    <a:pt x="476" y="1292"/>
                  </a:lnTo>
                  <a:lnTo>
                    <a:pt x="478" y="1297"/>
                  </a:lnTo>
                  <a:lnTo>
                    <a:pt x="494" y="1325"/>
                  </a:lnTo>
                  <a:lnTo>
                    <a:pt x="501" y="1351"/>
                  </a:lnTo>
                  <a:lnTo>
                    <a:pt x="509" y="1382"/>
                  </a:lnTo>
                  <a:lnTo>
                    <a:pt x="524" y="1410"/>
                  </a:lnTo>
                  <a:lnTo>
                    <a:pt x="531" y="1436"/>
                  </a:lnTo>
                  <a:lnTo>
                    <a:pt x="535" y="1460"/>
                  </a:lnTo>
                  <a:lnTo>
                    <a:pt x="542" y="1485"/>
                  </a:lnTo>
                  <a:lnTo>
                    <a:pt x="572" y="1505"/>
                  </a:lnTo>
                  <a:lnTo>
                    <a:pt x="593" y="1489"/>
                  </a:lnTo>
                  <a:lnTo>
                    <a:pt x="641" y="1473"/>
                  </a:lnTo>
                  <a:lnTo>
                    <a:pt x="664" y="1465"/>
                  </a:lnTo>
                  <a:lnTo>
                    <a:pt x="708" y="1440"/>
                  </a:lnTo>
                  <a:lnTo>
                    <a:pt x="733" y="1416"/>
                  </a:lnTo>
                  <a:lnTo>
                    <a:pt x="750" y="1390"/>
                  </a:lnTo>
                  <a:lnTo>
                    <a:pt x="761" y="1367"/>
                  </a:lnTo>
                  <a:lnTo>
                    <a:pt x="768" y="1342"/>
                  </a:lnTo>
                  <a:lnTo>
                    <a:pt x="775" y="1300"/>
                  </a:lnTo>
                  <a:lnTo>
                    <a:pt x="786" y="1288"/>
                  </a:lnTo>
                  <a:lnTo>
                    <a:pt x="816" y="1260"/>
                  </a:lnTo>
                  <a:lnTo>
                    <a:pt x="820" y="1231"/>
                  </a:lnTo>
                  <a:lnTo>
                    <a:pt x="820" y="1199"/>
                  </a:lnTo>
                  <a:lnTo>
                    <a:pt x="831" y="1166"/>
                  </a:lnTo>
                  <a:lnTo>
                    <a:pt x="849" y="1137"/>
                  </a:lnTo>
                  <a:lnTo>
                    <a:pt x="894" y="1092"/>
                  </a:lnTo>
                  <a:lnTo>
                    <a:pt x="905" y="1067"/>
                  </a:lnTo>
                  <a:lnTo>
                    <a:pt x="905" y="1020"/>
                  </a:lnTo>
                  <a:lnTo>
                    <a:pt x="909" y="961"/>
                  </a:lnTo>
                  <a:lnTo>
                    <a:pt x="905" y="933"/>
                  </a:lnTo>
                  <a:lnTo>
                    <a:pt x="905" y="871"/>
                  </a:lnTo>
                  <a:lnTo>
                    <a:pt x="912" y="843"/>
                  </a:lnTo>
                  <a:lnTo>
                    <a:pt x="924" y="818"/>
                  </a:lnTo>
                  <a:lnTo>
                    <a:pt x="938" y="794"/>
                  </a:lnTo>
                  <a:lnTo>
                    <a:pt x="972" y="750"/>
                  </a:lnTo>
                  <a:lnTo>
                    <a:pt x="997" y="720"/>
                  </a:lnTo>
                  <a:lnTo>
                    <a:pt x="1012" y="697"/>
                  </a:lnTo>
                  <a:lnTo>
                    <a:pt x="1038" y="659"/>
                  </a:lnTo>
                  <a:lnTo>
                    <a:pt x="1060" y="623"/>
                  </a:lnTo>
                  <a:lnTo>
                    <a:pt x="1071" y="590"/>
                  </a:lnTo>
                  <a:lnTo>
                    <a:pt x="1082" y="565"/>
                  </a:lnTo>
                  <a:lnTo>
                    <a:pt x="1082" y="549"/>
                  </a:lnTo>
                  <a:lnTo>
                    <a:pt x="1075" y="530"/>
                  </a:lnTo>
                  <a:lnTo>
                    <a:pt x="1060" y="525"/>
                  </a:lnTo>
                  <a:lnTo>
                    <a:pt x="1034" y="544"/>
                  </a:lnTo>
                  <a:lnTo>
                    <a:pt x="1012" y="544"/>
                  </a:lnTo>
                  <a:lnTo>
                    <a:pt x="990" y="541"/>
                  </a:lnTo>
                  <a:lnTo>
                    <a:pt x="968" y="541"/>
                  </a:lnTo>
                  <a:lnTo>
                    <a:pt x="964" y="526"/>
                  </a:lnTo>
                  <a:lnTo>
                    <a:pt x="960" y="526"/>
                  </a:lnTo>
                  <a:lnTo>
                    <a:pt x="945" y="484"/>
                  </a:lnTo>
                  <a:lnTo>
                    <a:pt x="899" y="452"/>
                  </a:lnTo>
                  <a:lnTo>
                    <a:pt x="887" y="438"/>
                  </a:lnTo>
                  <a:lnTo>
                    <a:pt x="885" y="405"/>
                  </a:lnTo>
                  <a:lnTo>
                    <a:pt x="867" y="393"/>
                  </a:lnTo>
                  <a:lnTo>
                    <a:pt x="855" y="338"/>
                  </a:lnTo>
                  <a:lnTo>
                    <a:pt x="828" y="298"/>
                  </a:lnTo>
                  <a:lnTo>
                    <a:pt x="826" y="264"/>
                  </a:lnTo>
                  <a:lnTo>
                    <a:pt x="820" y="249"/>
                  </a:lnTo>
                  <a:lnTo>
                    <a:pt x="812" y="239"/>
                  </a:lnTo>
                  <a:lnTo>
                    <a:pt x="812" y="237"/>
                  </a:lnTo>
                  <a:lnTo>
                    <a:pt x="805" y="184"/>
                  </a:lnTo>
                  <a:lnTo>
                    <a:pt x="786" y="128"/>
                  </a:lnTo>
                </a:path>
              </a:pathLst>
            </a:custGeom>
            <a:solidFill>
              <a:srgbClr val="C0C0C0"/>
            </a:solidFill>
            <a:ln w="12600">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796" name="Freeform 4"/>
            <p:cNvSpPr>
              <a:spLocks noChangeArrowheads="1"/>
            </p:cNvSpPr>
            <p:nvPr/>
          </p:nvSpPr>
          <p:spPr bwMode="auto">
            <a:xfrm>
              <a:off x="2529" y="1584"/>
              <a:ext cx="1192" cy="1041"/>
            </a:xfrm>
            <a:custGeom>
              <a:avLst/>
              <a:gdLst>
                <a:gd name="T0" fmla="*/ 508 w 1196"/>
                <a:gd name="T1" fmla="*/ 4 h 1096"/>
                <a:gd name="T2" fmla="*/ 497 w 1196"/>
                <a:gd name="T3" fmla="*/ 49 h 1096"/>
                <a:gd name="T4" fmla="*/ 469 w 1196"/>
                <a:gd name="T5" fmla="*/ 49 h 1096"/>
                <a:gd name="T6" fmla="*/ 446 w 1196"/>
                <a:gd name="T7" fmla="*/ 114 h 1096"/>
                <a:gd name="T8" fmla="*/ 332 w 1196"/>
                <a:gd name="T9" fmla="*/ 125 h 1096"/>
                <a:gd name="T10" fmla="*/ 315 w 1196"/>
                <a:gd name="T11" fmla="*/ 75 h 1096"/>
                <a:gd name="T12" fmla="*/ 270 w 1196"/>
                <a:gd name="T13" fmla="*/ 88 h 1096"/>
                <a:gd name="T14" fmla="*/ 222 w 1196"/>
                <a:gd name="T15" fmla="*/ 143 h 1096"/>
                <a:gd name="T16" fmla="*/ 170 w 1196"/>
                <a:gd name="T17" fmla="*/ 177 h 1096"/>
                <a:gd name="T18" fmla="*/ 152 w 1196"/>
                <a:gd name="T19" fmla="*/ 231 h 1096"/>
                <a:gd name="T20" fmla="*/ 107 w 1196"/>
                <a:gd name="T21" fmla="*/ 259 h 1096"/>
                <a:gd name="T22" fmla="*/ 98 w 1196"/>
                <a:gd name="T23" fmla="*/ 281 h 1096"/>
                <a:gd name="T24" fmla="*/ 96 w 1196"/>
                <a:gd name="T25" fmla="*/ 364 h 1096"/>
                <a:gd name="T26" fmla="*/ 23 w 1196"/>
                <a:gd name="T27" fmla="*/ 369 h 1096"/>
                <a:gd name="T28" fmla="*/ 0 w 1196"/>
                <a:gd name="T29" fmla="*/ 441 h 1096"/>
                <a:gd name="T30" fmla="*/ 45 w 1196"/>
                <a:gd name="T31" fmla="*/ 493 h 1096"/>
                <a:gd name="T32" fmla="*/ 126 w 1196"/>
                <a:gd name="T33" fmla="*/ 489 h 1096"/>
                <a:gd name="T34" fmla="*/ 179 w 1196"/>
                <a:gd name="T35" fmla="*/ 441 h 1096"/>
                <a:gd name="T36" fmla="*/ 200 w 1196"/>
                <a:gd name="T37" fmla="*/ 400 h 1096"/>
                <a:gd name="T38" fmla="*/ 269 w 1196"/>
                <a:gd name="T39" fmla="*/ 371 h 1096"/>
                <a:gd name="T40" fmla="*/ 285 w 1196"/>
                <a:gd name="T41" fmla="*/ 346 h 1096"/>
                <a:gd name="T42" fmla="*/ 345 w 1196"/>
                <a:gd name="T43" fmla="*/ 403 h 1096"/>
                <a:gd name="T44" fmla="*/ 396 w 1196"/>
                <a:gd name="T45" fmla="*/ 460 h 1096"/>
                <a:gd name="T46" fmla="*/ 421 w 1196"/>
                <a:gd name="T47" fmla="*/ 438 h 1096"/>
                <a:gd name="T48" fmla="*/ 435 w 1196"/>
                <a:gd name="T49" fmla="*/ 436 h 1096"/>
                <a:gd name="T50" fmla="*/ 403 w 1196"/>
                <a:gd name="T51" fmla="*/ 393 h 1096"/>
                <a:gd name="T52" fmla="*/ 352 w 1196"/>
                <a:gd name="T53" fmla="*/ 345 h 1096"/>
                <a:gd name="T54" fmla="*/ 385 w 1196"/>
                <a:gd name="T55" fmla="*/ 361 h 1096"/>
                <a:gd name="T56" fmla="*/ 452 w 1196"/>
                <a:gd name="T57" fmla="*/ 411 h 1096"/>
                <a:gd name="T58" fmla="*/ 492 w 1196"/>
                <a:gd name="T59" fmla="*/ 454 h 1096"/>
                <a:gd name="T60" fmla="*/ 490 w 1196"/>
                <a:gd name="T61" fmla="*/ 468 h 1096"/>
                <a:gd name="T62" fmla="*/ 513 w 1196"/>
                <a:gd name="T63" fmla="*/ 493 h 1096"/>
                <a:gd name="T64" fmla="*/ 524 w 1196"/>
                <a:gd name="T65" fmla="*/ 467 h 1096"/>
                <a:gd name="T66" fmla="*/ 551 w 1196"/>
                <a:gd name="T67" fmla="*/ 467 h 1096"/>
                <a:gd name="T68" fmla="*/ 623 w 1196"/>
                <a:gd name="T69" fmla="*/ 516 h 1096"/>
                <a:gd name="T70" fmla="*/ 692 w 1196"/>
                <a:gd name="T71" fmla="*/ 507 h 1096"/>
                <a:gd name="T72" fmla="*/ 696 w 1196"/>
                <a:gd name="T73" fmla="*/ 560 h 1096"/>
                <a:gd name="T74" fmla="*/ 692 w 1196"/>
                <a:gd name="T75" fmla="*/ 654 h 1096"/>
                <a:gd name="T76" fmla="*/ 751 w 1196"/>
                <a:gd name="T77" fmla="*/ 754 h 1096"/>
                <a:gd name="T78" fmla="*/ 799 w 1196"/>
                <a:gd name="T79" fmla="*/ 829 h 1096"/>
                <a:gd name="T80" fmla="*/ 849 w 1196"/>
                <a:gd name="T81" fmla="*/ 948 h 1096"/>
                <a:gd name="T82" fmla="*/ 899 w 1196"/>
                <a:gd name="T83" fmla="*/ 923 h 1096"/>
                <a:gd name="T84" fmla="*/ 992 w 1196"/>
                <a:gd name="T85" fmla="*/ 882 h 1096"/>
                <a:gd name="T86" fmla="*/ 1085 w 1196"/>
                <a:gd name="T87" fmla="*/ 800 h 1096"/>
                <a:gd name="T88" fmla="*/ 1063 w 1196"/>
                <a:gd name="T89" fmla="*/ 720 h 1096"/>
                <a:gd name="T90" fmla="*/ 995 w 1196"/>
                <a:gd name="T91" fmla="*/ 702 h 1096"/>
                <a:gd name="T92" fmla="*/ 1032 w 1196"/>
                <a:gd name="T93" fmla="*/ 684 h 1096"/>
                <a:gd name="T94" fmla="*/ 1150 w 1196"/>
                <a:gd name="T95" fmla="*/ 718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96" h="1096">
                  <a:moveTo>
                    <a:pt x="584" y="2"/>
                  </a:moveTo>
                  <a:lnTo>
                    <a:pt x="565" y="0"/>
                  </a:lnTo>
                  <a:lnTo>
                    <a:pt x="537" y="12"/>
                  </a:lnTo>
                  <a:lnTo>
                    <a:pt x="508" y="4"/>
                  </a:lnTo>
                  <a:lnTo>
                    <a:pt x="505" y="10"/>
                  </a:lnTo>
                  <a:lnTo>
                    <a:pt x="510" y="66"/>
                  </a:lnTo>
                  <a:lnTo>
                    <a:pt x="504" y="72"/>
                  </a:lnTo>
                  <a:lnTo>
                    <a:pt x="497" y="57"/>
                  </a:lnTo>
                  <a:lnTo>
                    <a:pt x="489" y="33"/>
                  </a:lnTo>
                  <a:lnTo>
                    <a:pt x="480" y="27"/>
                  </a:lnTo>
                  <a:lnTo>
                    <a:pt x="475" y="33"/>
                  </a:lnTo>
                  <a:lnTo>
                    <a:pt x="469" y="56"/>
                  </a:lnTo>
                  <a:lnTo>
                    <a:pt x="466" y="66"/>
                  </a:lnTo>
                  <a:lnTo>
                    <a:pt x="462" y="95"/>
                  </a:lnTo>
                  <a:lnTo>
                    <a:pt x="458" y="128"/>
                  </a:lnTo>
                  <a:lnTo>
                    <a:pt x="446" y="132"/>
                  </a:lnTo>
                  <a:lnTo>
                    <a:pt x="429" y="126"/>
                  </a:lnTo>
                  <a:lnTo>
                    <a:pt x="385" y="132"/>
                  </a:lnTo>
                  <a:lnTo>
                    <a:pt x="361" y="144"/>
                  </a:lnTo>
                  <a:lnTo>
                    <a:pt x="332" y="144"/>
                  </a:lnTo>
                  <a:lnTo>
                    <a:pt x="328" y="138"/>
                  </a:lnTo>
                  <a:lnTo>
                    <a:pt x="326" y="115"/>
                  </a:lnTo>
                  <a:lnTo>
                    <a:pt x="322" y="102"/>
                  </a:lnTo>
                  <a:lnTo>
                    <a:pt x="315" y="87"/>
                  </a:lnTo>
                  <a:lnTo>
                    <a:pt x="303" y="77"/>
                  </a:lnTo>
                  <a:lnTo>
                    <a:pt x="282" y="77"/>
                  </a:lnTo>
                  <a:lnTo>
                    <a:pt x="275" y="82"/>
                  </a:lnTo>
                  <a:lnTo>
                    <a:pt x="270" y="102"/>
                  </a:lnTo>
                  <a:lnTo>
                    <a:pt x="277" y="128"/>
                  </a:lnTo>
                  <a:lnTo>
                    <a:pt x="277" y="138"/>
                  </a:lnTo>
                  <a:lnTo>
                    <a:pt x="259" y="155"/>
                  </a:lnTo>
                  <a:lnTo>
                    <a:pt x="222" y="165"/>
                  </a:lnTo>
                  <a:lnTo>
                    <a:pt x="200" y="167"/>
                  </a:lnTo>
                  <a:lnTo>
                    <a:pt x="196" y="170"/>
                  </a:lnTo>
                  <a:lnTo>
                    <a:pt x="186" y="195"/>
                  </a:lnTo>
                  <a:lnTo>
                    <a:pt x="170" y="205"/>
                  </a:lnTo>
                  <a:lnTo>
                    <a:pt x="170" y="208"/>
                  </a:lnTo>
                  <a:lnTo>
                    <a:pt x="184" y="233"/>
                  </a:lnTo>
                  <a:lnTo>
                    <a:pt x="177" y="248"/>
                  </a:lnTo>
                  <a:lnTo>
                    <a:pt x="152" y="266"/>
                  </a:lnTo>
                  <a:lnTo>
                    <a:pt x="133" y="264"/>
                  </a:lnTo>
                  <a:lnTo>
                    <a:pt x="120" y="258"/>
                  </a:lnTo>
                  <a:lnTo>
                    <a:pt x="115" y="275"/>
                  </a:lnTo>
                  <a:lnTo>
                    <a:pt x="107" y="299"/>
                  </a:lnTo>
                  <a:lnTo>
                    <a:pt x="77" y="303"/>
                  </a:lnTo>
                  <a:lnTo>
                    <a:pt x="65" y="310"/>
                  </a:lnTo>
                  <a:lnTo>
                    <a:pt x="70" y="320"/>
                  </a:lnTo>
                  <a:lnTo>
                    <a:pt x="98" y="324"/>
                  </a:lnTo>
                  <a:lnTo>
                    <a:pt x="127" y="346"/>
                  </a:lnTo>
                  <a:lnTo>
                    <a:pt x="137" y="376"/>
                  </a:lnTo>
                  <a:lnTo>
                    <a:pt x="137" y="390"/>
                  </a:lnTo>
                  <a:lnTo>
                    <a:pt x="96" y="421"/>
                  </a:lnTo>
                  <a:lnTo>
                    <a:pt x="74" y="415"/>
                  </a:lnTo>
                  <a:lnTo>
                    <a:pt x="68" y="432"/>
                  </a:lnTo>
                  <a:lnTo>
                    <a:pt x="35" y="423"/>
                  </a:lnTo>
                  <a:lnTo>
                    <a:pt x="23" y="426"/>
                  </a:lnTo>
                  <a:lnTo>
                    <a:pt x="12" y="433"/>
                  </a:lnTo>
                  <a:lnTo>
                    <a:pt x="15" y="471"/>
                  </a:lnTo>
                  <a:lnTo>
                    <a:pt x="11" y="502"/>
                  </a:lnTo>
                  <a:lnTo>
                    <a:pt x="0" y="510"/>
                  </a:lnTo>
                  <a:lnTo>
                    <a:pt x="3" y="531"/>
                  </a:lnTo>
                  <a:lnTo>
                    <a:pt x="15" y="560"/>
                  </a:lnTo>
                  <a:lnTo>
                    <a:pt x="34" y="561"/>
                  </a:lnTo>
                  <a:lnTo>
                    <a:pt x="45" y="568"/>
                  </a:lnTo>
                  <a:lnTo>
                    <a:pt x="71" y="575"/>
                  </a:lnTo>
                  <a:lnTo>
                    <a:pt x="85" y="573"/>
                  </a:lnTo>
                  <a:lnTo>
                    <a:pt x="101" y="571"/>
                  </a:lnTo>
                  <a:lnTo>
                    <a:pt x="126" y="564"/>
                  </a:lnTo>
                  <a:lnTo>
                    <a:pt x="152" y="531"/>
                  </a:lnTo>
                  <a:lnTo>
                    <a:pt x="159" y="502"/>
                  </a:lnTo>
                  <a:lnTo>
                    <a:pt x="163" y="497"/>
                  </a:lnTo>
                  <a:lnTo>
                    <a:pt x="179" y="510"/>
                  </a:lnTo>
                  <a:lnTo>
                    <a:pt x="183" y="507"/>
                  </a:lnTo>
                  <a:lnTo>
                    <a:pt x="188" y="486"/>
                  </a:lnTo>
                  <a:lnTo>
                    <a:pt x="193" y="471"/>
                  </a:lnTo>
                  <a:lnTo>
                    <a:pt x="200" y="462"/>
                  </a:lnTo>
                  <a:lnTo>
                    <a:pt x="222" y="445"/>
                  </a:lnTo>
                  <a:lnTo>
                    <a:pt x="234" y="433"/>
                  </a:lnTo>
                  <a:lnTo>
                    <a:pt x="263" y="429"/>
                  </a:lnTo>
                  <a:lnTo>
                    <a:pt x="269" y="428"/>
                  </a:lnTo>
                  <a:lnTo>
                    <a:pt x="277" y="433"/>
                  </a:lnTo>
                  <a:lnTo>
                    <a:pt x="275" y="421"/>
                  </a:lnTo>
                  <a:lnTo>
                    <a:pt x="275" y="412"/>
                  </a:lnTo>
                  <a:lnTo>
                    <a:pt x="285" y="400"/>
                  </a:lnTo>
                  <a:lnTo>
                    <a:pt x="311" y="421"/>
                  </a:lnTo>
                  <a:lnTo>
                    <a:pt x="326" y="445"/>
                  </a:lnTo>
                  <a:lnTo>
                    <a:pt x="337" y="462"/>
                  </a:lnTo>
                  <a:lnTo>
                    <a:pt x="345" y="466"/>
                  </a:lnTo>
                  <a:lnTo>
                    <a:pt x="371" y="482"/>
                  </a:lnTo>
                  <a:lnTo>
                    <a:pt x="394" y="494"/>
                  </a:lnTo>
                  <a:lnTo>
                    <a:pt x="402" y="504"/>
                  </a:lnTo>
                  <a:lnTo>
                    <a:pt x="396" y="531"/>
                  </a:lnTo>
                  <a:lnTo>
                    <a:pt x="399" y="535"/>
                  </a:lnTo>
                  <a:lnTo>
                    <a:pt x="415" y="527"/>
                  </a:lnTo>
                  <a:lnTo>
                    <a:pt x="424" y="508"/>
                  </a:lnTo>
                  <a:lnTo>
                    <a:pt x="421" y="504"/>
                  </a:lnTo>
                  <a:lnTo>
                    <a:pt x="414" y="488"/>
                  </a:lnTo>
                  <a:lnTo>
                    <a:pt x="425" y="486"/>
                  </a:lnTo>
                  <a:lnTo>
                    <a:pt x="431" y="497"/>
                  </a:lnTo>
                  <a:lnTo>
                    <a:pt x="435" y="502"/>
                  </a:lnTo>
                  <a:lnTo>
                    <a:pt x="445" y="494"/>
                  </a:lnTo>
                  <a:lnTo>
                    <a:pt x="446" y="489"/>
                  </a:lnTo>
                  <a:lnTo>
                    <a:pt x="426" y="471"/>
                  </a:lnTo>
                  <a:lnTo>
                    <a:pt x="403" y="453"/>
                  </a:lnTo>
                  <a:lnTo>
                    <a:pt x="381" y="445"/>
                  </a:lnTo>
                  <a:lnTo>
                    <a:pt x="367" y="437"/>
                  </a:lnTo>
                  <a:lnTo>
                    <a:pt x="359" y="426"/>
                  </a:lnTo>
                  <a:lnTo>
                    <a:pt x="352" y="399"/>
                  </a:lnTo>
                  <a:lnTo>
                    <a:pt x="356" y="392"/>
                  </a:lnTo>
                  <a:lnTo>
                    <a:pt x="364" y="380"/>
                  </a:lnTo>
                  <a:lnTo>
                    <a:pt x="381" y="389"/>
                  </a:lnTo>
                  <a:lnTo>
                    <a:pt x="385" y="416"/>
                  </a:lnTo>
                  <a:lnTo>
                    <a:pt x="403" y="422"/>
                  </a:lnTo>
                  <a:lnTo>
                    <a:pt x="429" y="445"/>
                  </a:lnTo>
                  <a:lnTo>
                    <a:pt x="452" y="466"/>
                  </a:lnTo>
                  <a:lnTo>
                    <a:pt x="452" y="474"/>
                  </a:lnTo>
                  <a:lnTo>
                    <a:pt x="459" y="495"/>
                  </a:lnTo>
                  <a:lnTo>
                    <a:pt x="473" y="519"/>
                  </a:lnTo>
                  <a:lnTo>
                    <a:pt x="480" y="514"/>
                  </a:lnTo>
                  <a:lnTo>
                    <a:pt x="492" y="523"/>
                  </a:lnTo>
                  <a:lnTo>
                    <a:pt x="496" y="527"/>
                  </a:lnTo>
                  <a:lnTo>
                    <a:pt x="508" y="537"/>
                  </a:lnTo>
                  <a:lnTo>
                    <a:pt x="508" y="543"/>
                  </a:lnTo>
                  <a:lnTo>
                    <a:pt x="490" y="540"/>
                  </a:lnTo>
                  <a:lnTo>
                    <a:pt x="480" y="550"/>
                  </a:lnTo>
                  <a:lnTo>
                    <a:pt x="486" y="575"/>
                  </a:lnTo>
                  <a:lnTo>
                    <a:pt x="508" y="576"/>
                  </a:lnTo>
                  <a:lnTo>
                    <a:pt x="513" y="568"/>
                  </a:lnTo>
                  <a:lnTo>
                    <a:pt x="522" y="567"/>
                  </a:lnTo>
                  <a:lnTo>
                    <a:pt x="525" y="550"/>
                  </a:lnTo>
                  <a:lnTo>
                    <a:pt x="534" y="540"/>
                  </a:lnTo>
                  <a:lnTo>
                    <a:pt x="524" y="539"/>
                  </a:lnTo>
                  <a:lnTo>
                    <a:pt x="522" y="534"/>
                  </a:lnTo>
                  <a:lnTo>
                    <a:pt x="533" y="521"/>
                  </a:lnTo>
                  <a:lnTo>
                    <a:pt x="549" y="517"/>
                  </a:lnTo>
                  <a:lnTo>
                    <a:pt x="551" y="539"/>
                  </a:lnTo>
                  <a:lnTo>
                    <a:pt x="557" y="554"/>
                  </a:lnTo>
                  <a:lnTo>
                    <a:pt x="577" y="576"/>
                  </a:lnTo>
                  <a:lnTo>
                    <a:pt x="599" y="585"/>
                  </a:lnTo>
                  <a:lnTo>
                    <a:pt x="623" y="595"/>
                  </a:lnTo>
                  <a:lnTo>
                    <a:pt x="639" y="582"/>
                  </a:lnTo>
                  <a:lnTo>
                    <a:pt x="673" y="589"/>
                  </a:lnTo>
                  <a:lnTo>
                    <a:pt x="676" y="591"/>
                  </a:lnTo>
                  <a:lnTo>
                    <a:pt x="692" y="585"/>
                  </a:lnTo>
                  <a:lnTo>
                    <a:pt x="699" y="581"/>
                  </a:lnTo>
                  <a:lnTo>
                    <a:pt x="707" y="588"/>
                  </a:lnTo>
                  <a:lnTo>
                    <a:pt x="710" y="613"/>
                  </a:lnTo>
                  <a:lnTo>
                    <a:pt x="696" y="646"/>
                  </a:lnTo>
                  <a:lnTo>
                    <a:pt x="694" y="663"/>
                  </a:lnTo>
                  <a:lnTo>
                    <a:pt x="676" y="683"/>
                  </a:lnTo>
                  <a:lnTo>
                    <a:pt x="673" y="698"/>
                  </a:lnTo>
                  <a:lnTo>
                    <a:pt x="692" y="755"/>
                  </a:lnTo>
                  <a:lnTo>
                    <a:pt x="705" y="789"/>
                  </a:lnTo>
                  <a:lnTo>
                    <a:pt x="725" y="810"/>
                  </a:lnTo>
                  <a:lnTo>
                    <a:pt x="733" y="837"/>
                  </a:lnTo>
                  <a:lnTo>
                    <a:pt x="751" y="870"/>
                  </a:lnTo>
                  <a:lnTo>
                    <a:pt x="755" y="890"/>
                  </a:lnTo>
                  <a:lnTo>
                    <a:pt x="755" y="898"/>
                  </a:lnTo>
                  <a:lnTo>
                    <a:pt x="788" y="931"/>
                  </a:lnTo>
                  <a:lnTo>
                    <a:pt x="799" y="955"/>
                  </a:lnTo>
                  <a:lnTo>
                    <a:pt x="814" y="980"/>
                  </a:lnTo>
                  <a:lnTo>
                    <a:pt x="821" y="1009"/>
                  </a:lnTo>
                  <a:lnTo>
                    <a:pt x="829" y="1041"/>
                  </a:lnTo>
                  <a:lnTo>
                    <a:pt x="849" y="1094"/>
                  </a:lnTo>
                  <a:lnTo>
                    <a:pt x="851" y="1095"/>
                  </a:lnTo>
                  <a:lnTo>
                    <a:pt x="855" y="1090"/>
                  </a:lnTo>
                  <a:lnTo>
                    <a:pt x="877" y="1082"/>
                  </a:lnTo>
                  <a:lnTo>
                    <a:pt x="899" y="1065"/>
                  </a:lnTo>
                  <a:lnTo>
                    <a:pt x="921" y="1058"/>
                  </a:lnTo>
                  <a:lnTo>
                    <a:pt x="944" y="1041"/>
                  </a:lnTo>
                  <a:lnTo>
                    <a:pt x="969" y="1029"/>
                  </a:lnTo>
                  <a:lnTo>
                    <a:pt x="992" y="1017"/>
                  </a:lnTo>
                  <a:lnTo>
                    <a:pt x="1018" y="996"/>
                  </a:lnTo>
                  <a:lnTo>
                    <a:pt x="1044" y="980"/>
                  </a:lnTo>
                  <a:lnTo>
                    <a:pt x="1077" y="948"/>
                  </a:lnTo>
                  <a:lnTo>
                    <a:pt x="1085" y="923"/>
                  </a:lnTo>
                  <a:lnTo>
                    <a:pt x="1098" y="898"/>
                  </a:lnTo>
                  <a:lnTo>
                    <a:pt x="1098" y="890"/>
                  </a:lnTo>
                  <a:lnTo>
                    <a:pt x="1080" y="858"/>
                  </a:lnTo>
                  <a:lnTo>
                    <a:pt x="1063" y="831"/>
                  </a:lnTo>
                  <a:lnTo>
                    <a:pt x="1032" y="805"/>
                  </a:lnTo>
                  <a:lnTo>
                    <a:pt x="1021" y="805"/>
                  </a:lnTo>
                  <a:lnTo>
                    <a:pt x="1000" y="812"/>
                  </a:lnTo>
                  <a:lnTo>
                    <a:pt x="995" y="810"/>
                  </a:lnTo>
                  <a:lnTo>
                    <a:pt x="1000" y="801"/>
                  </a:lnTo>
                  <a:lnTo>
                    <a:pt x="1002" y="795"/>
                  </a:lnTo>
                  <a:lnTo>
                    <a:pt x="1021" y="789"/>
                  </a:lnTo>
                  <a:lnTo>
                    <a:pt x="1032" y="789"/>
                  </a:lnTo>
                  <a:lnTo>
                    <a:pt x="1054" y="801"/>
                  </a:lnTo>
                  <a:lnTo>
                    <a:pt x="1096" y="846"/>
                  </a:lnTo>
                  <a:lnTo>
                    <a:pt x="1106" y="841"/>
                  </a:lnTo>
                  <a:lnTo>
                    <a:pt x="1150" y="829"/>
                  </a:lnTo>
                  <a:lnTo>
                    <a:pt x="1195" y="833"/>
                  </a:lnTo>
                  <a:lnTo>
                    <a:pt x="584" y="2"/>
                  </a:lnTo>
                </a:path>
              </a:pathLst>
            </a:custGeom>
            <a:solidFill>
              <a:srgbClr val="C0C0C0"/>
            </a:solidFill>
            <a:ln w="12600">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797" name="Freeform 5"/>
            <p:cNvSpPr>
              <a:spLocks noChangeArrowheads="1"/>
            </p:cNvSpPr>
            <p:nvPr/>
          </p:nvSpPr>
          <p:spPr bwMode="auto">
            <a:xfrm>
              <a:off x="2747" y="1265"/>
              <a:ext cx="1371" cy="1436"/>
            </a:xfrm>
            <a:custGeom>
              <a:avLst/>
              <a:gdLst>
                <a:gd name="T0" fmla="*/ 1042 w 1375"/>
                <a:gd name="T1" fmla="*/ 1053 h 1510"/>
                <a:gd name="T2" fmla="*/ 1055 w 1375"/>
                <a:gd name="T3" fmla="*/ 1076 h 1510"/>
                <a:gd name="T4" fmla="*/ 1097 w 1375"/>
                <a:gd name="T5" fmla="*/ 1165 h 1510"/>
                <a:gd name="T6" fmla="*/ 1137 w 1375"/>
                <a:gd name="T7" fmla="*/ 1245 h 1510"/>
                <a:gd name="T8" fmla="*/ 1160 w 1375"/>
                <a:gd name="T9" fmla="*/ 1306 h 1510"/>
                <a:gd name="T10" fmla="*/ 1186 w 1375"/>
                <a:gd name="T11" fmla="*/ 1303 h 1510"/>
                <a:gd name="T12" fmla="*/ 1209 w 1375"/>
                <a:gd name="T13" fmla="*/ 1253 h 1510"/>
                <a:gd name="T14" fmla="*/ 1234 w 1375"/>
                <a:gd name="T15" fmla="*/ 1171 h 1510"/>
                <a:gd name="T16" fmla="*/ 1283 w 1375"/>
                <a:gd name="T17" fmla="*/ 1122 h 1510"/>
                <a:gd name="T18" fmla="*/ 1319 w 1375"/>
                <a:gd name="T19" fmla="*/ 1087 h 1510"/>
                <a:gd name="T20" fmla="*/ 787 w 1375"/>
                <a:gd name="T21" fmla="*/ 41 h 1510"/>
                <a:gd name="T22" fmla="*/ 764 w 1375"/>
                <a:gd name="T23" fmla="*/ 58 h 1510"/>
                <a:gd name="T24" fmla="*/ 691 w 1375"/>
                <a:gd name="T25" fmla="*/ 58 h 1510"/>
                <a:gd name="T26" fmla="*/ 609 w 1375"/>
                <a:gd name="T27" fmla="*/ 102 h 1510"/>
                <a:gd name="T28" fmla="*/ 593 w 1375"/>
                <a:gd name="T29" fmla="*/ 92 h 1510"/>
                <a:gd name="T30" fmla="*/ 550 w 1375"/>
                <a:gd name="T31" fmla="*/ 56 h 1510"/>
                <a:gd name="T32" fmla="*/ 553 w 1375"/>
                <a:gd name="T33" fmla="*/ 98 h 1510"/>
                <a:gd name="T34" fmla="*/ 495 w 1375"/>
                <a:gd name="T35" fmla="*/ 147 h 1510"/>
                <a:gd name="T36" fmla="*/ 495 w 1375"/>
                <a:gd name="T37" fmla="*/ 175 h 1510"/>
                <a:gd name="T38" fmla="*/ 419 w 1375"/>
                <a:gd name="T39" fmla="*/ 115 h 1510"/>
                <a:gd name="T40" fmla="*/ 473 w 1375"/>
                <a:gd name="T41" fmla="*/ 124 h 1510"/>
                <a:gd name="T42" fmla="*/ 516 w 1375"/>
                <a:gd name="T43" fmla="*/ 112 h 1510"/>
                <a:gd name="T44" fmla="*/ 493 w 1375"/>
                <a:gd name="T45" fmla="*/ 78 h 1510"/>
                <a:gd name="T46" fmla="*/ 392 w 1375"/>
                <a:gd name="T47" fmla="*/ 48 h 1510"/>
                <a:gd name="T48" fmla="*/ 361 w 1375"/>
                <a:gd name="T49" fmla="*/ 41 h 1510"/>
                <a:gd name="T50" fmla="*/ 365 w 1375"/>
                <a:gd name="T51" fmla="*/ 27 h 1510"/>
                <a:gd name="T52" fmla="*/ 338 w 1375"/>
                <a:gd name="T53" fmla="*/ 0 h 1510"/>
                <a:gd name="T54" fmla="*/ 290 w 1375"/>
                <a:gd name="T55" fmla="*/ 2 h 1510"/>
                <a:gd name="T56" fmla="*/ 250 w 1375"/>
                <a:gd name="T57" fmla="*/ 20 h 1510"/>
                <a:gd name="T58" fmla="*/ 206 w 1375"/>
                <a:gd name="T59" fmla="*/ 45 h 1510"/>
                <a:gd name="T60" fmla="*/ 140 w 1375"/>
                <a:gd name="T61" fmla="*/ 85 h 1510"/>
                <a:gd name="T62" fmla="*/ 102 w 1375"/>
                <a:gd name="T63" fmla="*/ 151 h 1510"/>
                <a:gd name="T64" fmla="*/ 21 w 1375"/>
                <a:gd name="T65" fmla="*/ 218 h 1510"/>
                <a:gd name="T66" fmla="*/ 13 w 1375"/>
                <a:gd name="T67" fmla="*/ 272 h 1510"/>
                <a:gd name="T68" fmla="*/ 32 w 1375"/>
                <a:gd name="T69" fmla="*/ 326 h 1510"/>
                <a:gd name="T70" fmla="*/ 43 w 1375"/>
                <a:gd name="T71" fmla="*/ 339 h 1510"/>
                <a:gd name="T72" fmla="*/ 99 w 1375"/>
                <a:gd name="T73" fmla="*/ 316 h 1510"/>
                <a:gd name="T74" fmla="*/ 129 w 1375"/>
                <a:gd name="T75" fmla="*/ 385 h 1510"/>
                <a:gd name="T76" fmla="*/ 160 w 1375"/>
                <a:gd name="T77" fmla="*/ 385 h 1510"/>
                <a:gd name="T78" fmla="*/ 189 w 1375"/>
                <a:gd name="T79" fmla="*/ 333 h 1510"/>
                <a:gd name="T80" fmla="*/ 199 w 1375"/>
                <a:gd name="T81" fmla="*/ 282 h 1510"/>
                <a:gd name="T82" fmla="*/ 206 w 1375"/>
                <a:gd name="T83" fmla="*/ 211 h 1510"/>
                <a:gd name="T84" fmla="*/ 254 w 1375"/>
                <a:gd name="T85" fmla="*/ 151 h 1510"/>
                <a:gd name="T86" fmla="*/ 291 w 1375"/>
                <a:gd name="T87" fmla="*/ 151 h 1510"/>
                <a:gd name="T88" fmla="*/ 247 w 1375"/>
                <a:gd name="T89" fmla="*/ 196 h 1510"/>
                <a:gd name="T90" fmla="*/ 247 w 1375"/>
                <a:gd name="T91" fmla="*/ 268 h 1510"/>
                <a:gd name="T92" fmla="*/ 335 w 1375"/>
                <a:gd name="T93" fmla="*/ 271 h 1510"/>
                <a:gd name="T94" fmla="*/ 975 w 1375"/>
                <a:gd name="T95" fmla="*/ 1012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75" h="1510">
                  <a:moveTo>
                    <a:pt x="975" y="1167"/>
                  </a:moveTo>
                  <a:lnTo>
                    <a:pt x="1006" y="1187"/>
                  </a:lnTo>
                  <a:lnTo>
                    <a:pt x="1042" y="1214"/>
                  </a:lnTo>
                  <a:lnTo>
                    <a:pt x="1029" y="1220"/>
                  </a:lnTo>
                  <a:lnTo>
                    <a:pt x="1026" y="1230"/>
                  </a:lnTo>
                  <a:lnTo>
                    <a:pt x="1055" y="1240"/>
                  </a:lnTo>
                  <a:lnTo>
                    <a:pt x="1076" y="1260"/>
                  </a:lnTo>
                  <a:lnTo>
                    <a:pt x="1082" y="1282"/>
                  </a:lnTo>
                  <a:lnTo>
                    <a:pt x="1097" y="1343"/>
                  </a:lnTo>
                  <a:lnTo>
                    <a:pt x="1097" y="1371"/>
                  </a:lnTo>
                  <a:lnTo>
                    <a:pt x="1112" y="1394"/>
                  </a:lnTo>
                  <a:lnTo>
                    <a:pt x="1137" y="1436"/>
                  </a:lnTo>
                  <a:lnTo>
                    <a:pt x="1142" y="1474"/>
                  </a:lnTo>
                  <a:lnTo>
                    <a:pt x="1153" y="1498"/>
                  </a:lnTo>
                  <a:lnTo>
                    <a:pt x="1160" y="1507"/>
                  </a:lnTo>
                  <a:lnTo>
                    <a:pt x="1172" y="1509"/>
                  </a:lnTo>
                  <a:lnTo>
                    <a:pt x="1178" y="1509"/>
                  </a:lnTo>
                  <a:lnTo>
                    <a:pt x="1186" y="1502"/>
                  </a:lnTo>
                  <a:lnTo>
                    <a:pt x="1197" y="1490"/>
                  </a:lnTo>
                  <a:lnTo>
                    <a:pt x="1209" y="1462"/>
                  </a:lnTo>
                  <a:lnTo>
                    <a:pt x="1209" y="1445"/>
                  </a:lnTo>
                  <a:lnTo>
                    <a:pt x="1213" y="1420"/>
                  </a:lnTo>
                  <a:lnTo>
                    <a:pt x="1216" y="1388"/>
                  </a:lnTo>
                  <a:lnTo>
                    <a:pt x="1234" y="1351"/>
                  </a:lnTo>
                  <a:lnTo>
                    <a:pt x="1237" y="1347"/>
                  </a:lnTo>
                  <a:lnTo>
                    <a:pt x="1256" y="1318"/>
                  </a:lnTo>
                  <a:lnTo>
                    <a:pt x="1283" y="1294"/>
                  </a:lnTo>
                  <a:lnTo>
                    <a:pt x="1294" y="1282"/>
                  </a:lnTo>
                  <a:lnTo>
                    <a:pt x="1308" y="1253"/>
                  </a:lnTo>
                  <a:lnTo>
                    <a:pt x="1319" y="1253"/>
                  </a:lnTo>
                  <a:lnTo>
                    <a:pt x="1370" y="1224"/>
                  </a:lnTo>
                  <a:lnTo>
                    <a:pt x="1374" y="1220"/>
                  </a:lnTo>
                  <a:lnTo>
                    <a:pt x="787" y="47"/>
                  </a:lnTo>
                  <a:lnTo>
                    <a:pt x="784" y="48"/>
                  </a:lnTo>
                  <a:lnTo>
                    <a:pt x="780" y="67"/>
                  </a:lnTo>
                  <a:lnTo>
                    <a:pt x="764" y="67"/>
                  </a:lnTo>
                  <a:lnTo>
                    <a:pt x="742" y="72"/>
                  </a:lnTo>
                  <a:lnTo>
                    <a:pt x="727" y="76"/>
                  </a:lnTo>
                  <a:lnTo>
                    <a:pt x="691" y="67"/>
                  </a:lnTo>
                  <a:lnTo>
                    <a:pt x="664" y="76"/>
                  </a:lnTo>
                  <a:lnTo>
                    <a:pt x="639" y="97"/>
                  </a:lnTo>
                  <a:lnTo>
                    <a:pt x="609" y="117"/>
                  </a:lnTo>
                  <a:lnTo>
                    <a:pt x="598" y="129"/>
                  </a:lnTo>
                  <a:lnTo>
                    <a:pt x="591" y="128"/>
                  </a:lnTo>
                  <a:lnTo>
                    <a:pt x="593" y="106"/>
                  </a:lnTo>
                  <a:lnTo>
                    <a:pt x="585" y="80"/>
                  </a:lnTo>
                  <a:lnTo>
                    <a:pt x="561" y="67"/>
                  </a:lnTo>
                  <a:lnTo>
                    <a:pt x="550" y="65"/>
                  </a:lnTo>
                  <a:lnTo>
                    <a:pt x="542" y="72"/>
                  </a:lnTo>
                  <a:lnTo>
                    <a:pt x="553" y="101"/>
                  </a:lnTo>
                  <a:lnTo>
                    <a:pt x="553" y="113"/>
                  </a:lnTo>
                  <a:lnTo>
                    <a:pt x="550" y="137"/>
                  </a:lnTo>
                  <a:lnTo>
                    <a:pt x="546" y="140"/>
                  </a:lnTo>
                  <a:lnTo>
                    <a:pt x="495" y="170"/>
                  </a:lnTo>
                  <a:lnTo>
                    <a:pt x="497" y="179"/>
                  </a:lnTo>
                  <a:lnTo>
                    <a:pt x="511" y="201"/>
                  </a:lnTo>
                  <a:lnTo>
                    <a:pt x="495" y="201"/>
                  </a:lnTo>
                  <a:lnTo>
                    <a:pt x="455" y="174"/>
                  </a:lnTo>
                  <a:lnTo>
                    <a:pt x="436" y="157"/>
                  </a:lnTo>
                  <a:lnTo>
                    <a:pt x="419" y="133"/>
                  </a:lnTo>
                  <a:lnTo>
                    <a:pt x="448" y="140"/>
                  </a:lnTo>
                  <a:lnTo>
                    <a:pt x="460" y="129"/>
                  </a:lnTo>
                  <a:lnTo>
                    <a:pt x="473" y="143"/>
                  </a:lnTo>
                  <a:lnTo>
                    <a:pt x="499" y="140"/>
                  </a:lnTo>
                  <a:lnTo>
                    <a:pt x="506" y="133"/>
                  </a:lnTo>
                  <a:lnTo>
                    <a:pt x="516" y="129"/>
                  </a:lnTo>
                  <a:lnTo>
                    <a:pt x="513" y="113"/>
                  </a:lnTo>
                  <a:lnTo>
                    <a:pt x="505" y="97"/>
                  </a:lnTo>
                  <a:lnTo>
                    <a:pt x="493" y="90"/>
                  </a:lnTo>
                  <a:lnTo>
                    <a:pt x="467" y="69"/>
                  </a:lnTo>
                  <a:lnTo>
                    <a:pt x="439" y="59"/>
                  </a:lnTo>
                  <a:lnTo>
                    <a:pt x="392" y="55"/>
                  </a:lnTo>
                  <a:lnTo>
                    <a:pt x="397" y="42"/>
                  </a:lnTo>
                  <a:lnTo>
                    <a:pt x="383" y="39"/>
                  </a:lnTo>
                  <a:lnTo>
                    <a:pt x="361" y="47"/>
                  </a:lnTo>
                  <a:lnTo>
                    <a:pt x="354" y="47"/>
                  </a:lnTo>
                  <a:lnTo>
                    <a:pt x="350" y="43"/>
                  </a:lnTo>
                  <a:lnTo>
                    <a:pt x="365" y="30"/>
                  </a:lnTo>
                  <a:lnTo>
                    <a:pt x="372" y="27"/>
                  </a:lnTo>
                  <a:lnTo>
                    <a:pt x="368" y="14"/>
                  </a:lnTo>
                  <a:lnTo>
                    <a:pt x="338" y="0"/>
                  </a:lnTo>
                  <a:lnTo>
                    <a:pt x="305" y="11"/>
                  </a:lnTo>
                  <a:lnTo>
                    <a:pt x="296" y="2"/>
                  </a:lnTo>
                  <a:lnTo>
                    <a:pt x="290" y="2"/>
                  </a:lnTo>
                  <a:lnTo>
                    <a:pt x="276" y="11"/>
                  </a:lnTo>
                  <a:lnTo>
                    <a:pt x="273" y="14"/>
                  </a:lnTo>
                  <a:lnTo>
                    <a:pt x="250" y="23"/>
                  </a:lnTo>
                  <a:lnTo>
                    <a:pt x="232" y="39"/>
                  </a:lnTo>
                  <a:lnTo>
                    <a:pt x="228" y="43"/>
                  </a:lnTo>
                  <a:lnTo>
                    <a:pt x="206" y="51"/>
                  </a:lnTo>
                  <a:lnTo>
                    <a:pt x="180" y="67"/>
                  </a:lnTo>
                  <a:lnTo>
                    <a:pt x="159" y="82"/>
                  </a:lnTo>
                  <a:lnTo>
                    <a:pt x="140" y="97"/>
                  </a:lnTo>
                  <a:lnTo>
                    <a:pt x="130" y="121"/>
                  </a:lnTo>
                  <a:lnTo>
                    <a:pt x="113" y="149"/>
                  </a:lnTo>
                  <a:lnTo>
                    <a:pt x="102" y="174"/>
                  </a:lnTo>
                  <a:lnTo>
                    <a:pt x="87" y="199"/>
                  </a:lnTo>
                  <a:lnTo>
                    <a:pt x="43" y="243"/>
                  </a:lnTo>
                  <a:lnTo>
                    <a:pt x="21" y="252"/>
                  </a:lnTo>
                  <a:lnTo>
                    <a:pt x="2" y="278"/>
                  </a:lnTo>
                  <a:lnTo>
                    <a:pt x="0" y="288"/>
                  </a:lnTo>
                  <a:lnTo>
                    <a:pt x="13" y="314"/>
                  </a:lnTo>
                  <a:lnTo>
                    <a:pt x="24" y="364"/>
                  </a:lnTo>
                  <a:lnTo>
                    <a:pt x="36" y="360"/>
                  </a:lnTo>
                  <a:lnTo>
                    <a:pt x="32" y="376"/>
                  </a:lnTo>
                  <a:lnTo>
                    <a:pt x="32" y="387"/>
                  </a:lnTo>
                  <a:lnTo>
                    <a:pt x="37" y="388"/>
                  </a:lnTo>
                  <a:lnTo>
                    <a:pt x="43" y="390"/>
                  </a:lnTo>
                  <a:lnTo>
                    <a:pt x="69" y="387"/>
                  </a:lnTo>
                  <a:lnTo>
                    <a:pt x="98" y="360"/>
                  </a:lnTo>
                  <a:lnTo>
                    <a:pt x="99" y="364"/>
                  </a:lnTo>
                  <a:lnTo>
                    <a:pt x="113" y="387"/>
                  </a:lnTo>
                  <a:lnTo>
                    <a:pt x="113" y="415"/>
                  </a:lnTo>
                  <a:lnTo>
                    <a:pt x="129" y="445"/>
                  </a:lnTo>
                  <a:lnTo>
                    <a:pt x="151" y="451"/>
                  </a:lnTo>
                  <a:lnTo>
                    <a:pt x="154" y="436"/>
                  </a:lnTo>
                  <a:lnTo>
                    <a:pt x="160" y="445"/>
                  </a:lnTo>
                  <a:lnTo>
                    <a:pt x="174" y="432"/>
                  </a:lnTo>
                  <a:lnTo>
                    <a:pt x="184" y="410"/>
                  </a:lnTo>
                  <a:lnTo>
                    <a:pt x="189" y="384"/>
                  </a:lnTo>
                  <a:lnTo>
                    <a:pt x="199" y="365"/>
                  </a:lnTo>
                  <a:lnTo>
                    <a:pt x="192" y="354"/>
                  </a:lnTo>
                  <a:lnTo>
                    <a:pt x="199" y="325"/>
                  </a:lnTo>
                  <a:lnTo>
                    <a:pt x="189" y="308"/>
                  </a:lnTo>
                  <a:lnTo>
                    <a:pt x="195" y="269"/>
                  </a:lnTo>
                  <a:lnTo>
                    <a:pt x="206" y="243"/>
                  </a:lnTo>
                  <a:lnTo>
                    <a:pt x="228" y="231"/>
                  </a:lnTo>
                  <a:lnTo>
                    <a:pt x="247" y="202"/>
                  </a:lnTo>
                  <a:lnTo>
                    <a:pt x="254" y="174"/>
                  </a:lnTo>
                  <a:lnTo>
                    <a:pt x="261" y="166"/>
                  </a:lnTo>
                  <a:lnTo>
                    <a:pt x="283" y="164"/>
                  </a:lnTo>
                  <a:lnTo>
                    <a:pt x="291" y="174"/>
                  </a:lnTo>
                  <a:lnTo>
                    <a:pt x="291" y="179"/>
                  </a:lnTo>
                  <a:lnTo>
                    <a:pt x="273" y="202"/>
                  </a:lnTo>
                  <a:lnTo>
                    <a:pt x="247" y="227"/>
                  </a:lnTo>
                  <a:lnTo>
                    <a:pt x="239" y="239"/>
                  </a:lnTo>
                  <a:lnTo>
                    <a:pt x="238" y="266"/>
                  </a:lnTo>
                  <a:lnTo>
                    <a:pt x="247" y="309"/>
                  </a:lnTo>
                  <a:lnTo>
                    <a:pt x="269" y="320"/>
                  </a:lnTo>
                  <a:lnTo>
                    <a:pt x="300" y="323"/>
                  </a:lnTo>
                  <a:lnTo>
                    <a:pt x="335" y="312"/>
                  </a:lnTo>
                  <a:lnTo>
                    <a:pt x="354" y="321"/>
                  </a:lnTo>
                  <a:lnTo>
                    <a:pt x="365" y="336"/>
                  </a:lnTo>
                  <a:lnTo>
                    <a:pt x="975" y="1167"/>
                  </a:lnTo>
                </a:path>
              </a:pathLst>
            </a:custGeom>
            <a:solidFill>
              <a:srgbClr val="C0C0C0"/>
            </a:solidFill>
            <a:ln w="12600">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798" name="Freeform 6"/>
            <p:cNvSpPr>
              <a:spLocks noChangeArrowheads="1"/>
            </p:cNvSpPr>
            <p:nvPr/>
          </p:nvSpPr>
          <p:spPr bwMode="auto">
            <a:xfrm>
              <a:off x="3533" y="1229"/>
              <a:ext cx="1058" cy="1742"/>
            </a:xfrm>
            <a:custGeom>
              <a:avLst/>
              <a:gdLst>
                <a:gd name="T0" fmla="*/ 301 w 1062"/>
                <a:gd name="T1" fmla="*/ 47 h 1831"/>
                <a:gd name="T2" fmla="*/ 274 w 1062"/>
                <a:gd name="T3" fmla="*/ 17 h 1831"/>
                <a:gd name="T4" fmla="*/ 218 w 1062"/>
                <a:gd name="T5" fmla="*/ 14 h 1831"/>
                <a:gd name="T6" fmla="*/ 218 w 1062"/>
                <a:gd name="T7" fmla="*/ 35 h 1831"/>
                <a:gd name="T8" fmla="*/ 200 w 1062"/>
                <a:gd name="T9" fmla="*/ 23 h 1831"/>
                <a:gd name="T10" fmla="*/ 192 w 1062"/>
                <a:gd name="T11" fmla="*/ 0 h 1831"/>
                <a:gd name="T12" fmla="*/ 167 w 1062"/>
                <a:gd name="T13" fmla="*/ 30 h 1831"/>
                <a:gd name="T14" fmla="*/ 181 w 1062"/>
                <a:gd name="T15" fmla="*/ 88 h 1831"/>
                <a:gd name="T16" fmla="*/ 219 w 1062"/>
                <a:gd name="T17" fmla="*/ 100 h 1831"/>
                <a:gd name="T18" fmla="*/ 188 w 1062"/>
                <a:gd name="T19" fmla="*/ 153 h 1831"/>
                <a:gd name="T20" fmla="*/ 130 w 1062"/>
                <a:gd name="T21" fmla="*/ 172 h 1831"/>
                <a:gd name="T22" fmla="*/ 125 w 1062"/>
                <a:gd name="T23" fmla="*/ 155 h 1831"/>
                <a:gd name="T24" fmla="*/ 174 w 1062"/>
                <a:gd name="T25" fmla="*/ 148 h 1831"/>
                <a:gd name="T26" fmla="*/ 177 w 1062"/>
                <a:gd name="T27" fmla="*/ 92 h 1831"/>
                <a:gd name="T28" fmla="*/ 165 w 1062"/>
                <a:gd name="T29" fmla="*/ 57 h 1831"/>
                <a:gd name="T30" fmla="*/ 150 w 1062"/>
                <a:gd name="T31" fmla="*/ 27 h 1831"/>
                <a:gd name="T32" fmla="*/ 116 w 1062"/>
                <a:gd name="T33" fmla="*/ 2 h 1831"/>
                <a:gd name="T34" fmla="*/ 74 w 1062"/>
                <a:gd name="T35" fmla="*/ 47 h 1831"/>
                <a:gd name="T36" fmla="*/ 108 w 1062"/>
                <a:gd name="T37" fmla="*/ 103 h 1831"/>
                <a:gd name="T38" fmla="*/ 37 w 1062"/>
                <a:gd name="T39" fmla="*/ 71 h 1831"/>
                <a:gd name="T40" fmla="*/ 587 w 1062"/>
                <a:gd name="T41" fmla="*/ 1091 h 1831"/>
                <a:gd name="T42" fmla="*/ 632 w 1062"/>
                <a:gd name="T43" fmla="*/ 1159 h 1831"/>
                <a:gd name="T44" fmla="*/ 657 w 1062"/>
                <a:gd name="T45" fmla="*/ 1202 h 1831"/>
                <a:gd name="T46" fmla="*/ 691 w 1062"/>
                <a:gd name="T47" fmla="*/ 1207 h 1831"/>
                <a:gd name="T48" fmla="*/ 713 w 1062"/>
                <a:gd name="T49" fmla="*/ 1264 h 1831"/>
                <a:gd name="T50" fmla="*/ 725 w 1062"/>
                <a:gd name="T51" fmla="*/ 1364 h 1831"/>
                <a:gd name="T52" fmla="*/ 765 w 1062"/>
                <a:gd name="T53" fmla="*/ 1434 h 1831"/>
                <a:gd name="T54" fmla="*/ 732 w 1062"/>
                <a:gd name="T55" fmla="*/ 1412 h 1831"/>
                <a:gd name="T56" fmla="*/ 710 w 1062"/>
                <a:gd name="T57" fmla="*/ 1374 h 1831"/>
                <a:gd name="T58" fmla="*/ 665 w 1062"/>
                <a:gd name="T59" fmla="*/ 1382 h 1831"/>
                <a:gd name="T60" fmla="*/ 695 w 1062"/>
                <a:gd name="T61" fmla="*/ 1441 h 1831"/>
                <a:gd name="T62" fmla="*/ 717 w 1062"/>
                <a:gd name="T63" fmla="*/ 1460 h 1831"/>
                <a:gd name="T64" fmla="*/ 754 w 1062"/>
                <a:gd name="T65" fmla="*/ 1496 h 1831"/>
                <a:gd name="T66" fmla="*/ 773 w 1062"/>
                <a:gd name="T67" fmla="*/ 1544 h 1831"/>
                <a:gd name="T68" fmla="*/ 813 w 1062"/>
                <a:gd name="T69" fmla="*/ 1587 h 1831"/>
                <a:gd name="T70" fmla="*/ 842 w 1062"/>
                <a:gd name="T71" fmla="*/ 1556 h 1831"/>
                <a:gd name="T72" fmla="*/ 817 w 1062"/>
                <a:gd name="T73" fmla="*/ 1496 h 1831"/>
                <a:gd name="T74" fmla="*/ 806 w 1062"/>
                <a:gd name="T75" fmla="*/ 1457 h 1831"/>
                <a:gd name="T76" fmla="*/ 802 w 1062"/>
                <a:gd name="T77" fmla="*/ 1410 h 1831"/>
                <a:gd name="T78" fmla="*/ 751 w 1062"/>
                <a:gd name="T79" fmla="*/ 1336 h 1831"/>
                <a:gd name="T80" fmla="*/ 739 w 1062"/>
                <a:gd name="T81" fmla="*/ 1288 h 1831"/>
                <a:gd name="T82" fmla="*/ 751 w 1062"/>
                <a:gd name="T83" fmla="*/ 1251 h 1831"/>
                <a:gd name="T84" fmla="*/ 809 w 1062"/>
                <a:gd name="T85" fmla="*/ 1300 h 1831"/>
                <a:gd name="T86" fmla="*/ 842 w 1062"/>
                <a:gd name="T87" fmla="*/ 1325 h 1831"/>
                <a:gd name="T88" fmla="*/ 887 w 1062"/>
                <a:gd name="T89" fmla="*/ 1262 h 1831"/>
                <a:gd name="T90" fmla="*/ 883 w 1062"/>
                <a:gd name="T91" fmla="*/ 1194 h 1831"/>
                <a:gd name="T92" fmla="*/ 832 w 1062"/>
                <a:gd name="T93" fmla="*/ 1146 h 1831"/>
                <a:gd name="T94" fmla="*/ 849 w 1062"/>
                <a:gd name="T95" fmla="*/ 1116 h 1831"/>
                <a:gd name="T96" fmla="*/ 861 w 1062"/>
                <a:gd name="T97" fmla="*/ 1163 h 1831"/>
                <a:gd name="T98" fmla="*/ 891 w 1062"/>
                <a:gd name="T99" fmla="*/ 1119 h 1831"/>
                <a:gd name="T100" fmla="*/ 931 w 1062"/>
                <a:gd name="T101" fmla="*/ 1113 h 1831"/>
                <a:gd name="T102" fmla="*/ 998 w 1062"/>
                <a:gd name="T103" fmla="*/ 1067 h 1831"/>
                <a:gd name="T104" fmla="*/ 1051 w 1062"/>
                <a:gd name="T105" fmla="*/ 980 h 1831"/>
                <a:gd name="T106" fmla="*/ 1051 w 1062"/>
                <a:gd name="T107" fmla="*/ 895 h 1831"/>
                <a:gd name="T108" fmla="*/ 1012 w 1062"/>
                <a:gd name="T109" fmla="*/ 848 h 1831"/>
                <a:gd name="T110" fmla="*/ 1045 w 1062"/>
                <a:gd name="T111" fmla="*/ 808 h 1831"/>
                <a:gd name="T112" fmla="*/ 1002 w 1062"/>
                <a:gd name="T113" fmla="*/ 793 h 1831"/>
                <a:gd name="T114" fmla="*/ 310 w 1062"/>
                <a:gd name="T115" fmla="*/ 49 h 1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62" h="1831">
                  <a:moveTo>
                    <a:pt x="310" y="57"/>
                  </a:moveTo>
                  <a:lnTo>
                    <a:pt x="306" y="63"/>
                  </a:lnTo>
                  <a:lnTo>
                    <a:pt x="301" y="54"/>
                  </a:lnTo>
                  <a:lnTo>
                    <a:pt x="295" y="59"/>
                  </a:lnTo>
                  <a:lnTo>
                    <a:pt x="292" y="34"/>
                  </a:lnTo>
                  <a:lnTo>
                    <a:pt x="274" y="20"/>
                  </a:lnTo>
                  <a:lnTo>
                    <a:pt x="246" y="10"/>
                  </a:lnTo>
                  <a:lnTo>
                    <a:pt x="240" y="13"/>
                  </a:lnTo>
                  <a:lnTo>
                    <a:pt x="218" y="17"/>
                  </a:lnTo>
                  <a:lnTo>
                    <a:pt x="211" y="26"/>
                  </a:lnTo>
                  <a:lnTo>
                    <a:pt x="214" y="37"/>
                  </a:lnTo>
                  <a:lnTo>
                    <a:pt x="218" y="41"/>
                  </a:lnTo>
                  <a:lnTo>
                    <a:pt x="214" y="46"/>
                  </a:lnTo>
                  <a:lnTo>
                    <a:pt x="204" y="46"/>
                  </a:lnTo>
                  <a:lnTo>
                    <a:pt x="200" y="26"/>
                  </a:lnTo>
                  <a:lnTo>
                    <a:pt x="200" y="9"/>
                  </a:lnTo>
                  <a:lnTo>
                    <a:pt x="196" y="0"/>
                  </a:lnTo>
                  <a:lnTo>
                    <a:pt x="192" y="0"/>
                  </a:lnTo>
                  <a:lnTo>
                    <a:pt x="186" y="21"/>
                  </a:lnTo>
                  <a:lnTo>
                    <a:pt x="165" y="26"/>
                  </a:lnTo>
                  <a:lnTo>
                    <a:pt x="167" y="34"/>
                  </a:lnTo>
                  <a:lnTo>
                    <a:pt x="174" y="47"/>
                  </a:lnTo>
                  <a:lnTo>
                    <a:pt x="177" y="59"/>
                  </a:lnTo>
                  <a:lnTo>
                    <a:pt x="181" y="102"/>
                  </a:lnTo>
                  <a:lnTo>
                    <a:pt x="208" y="105"/>
                  </a:lnTo>
                  <a:lnTo>
                    <a:pt x="218" y="109"/>
                  </a:lnTo>
                  <a:lnTo>
                    <a:pt x="219" y="115"/>
                  </a:lnTo>
                  <a:lnTo>
                    <a:pt x="199" y="123"/>
                  </a:lnTo>
                  <a:lnTo>
                    <a:pt x="196" y="152"/>
                  </a:lnTo>
                  <a:lnTo>
                    <a:pt x="188" y="176"/>
                  </a:lnTo>
                  <a:lnTo>
                    <a:pt x="150" y="195"/>
                  </a:lnTo>
                  <a:lnTo>
                    <a:pt x="135" y="198"/>
                  </a:lnTo>
                  <a:lnTo>
                    <a:pt x="130" y="198"/>
                  </a:lnTo>
                  <a:lnTo>
                    <a:pt x="109" y="178"/>
                  </a:lnTo>
                  <a:lnTo>
                    <a:pt x="112" y="168"/>
                  </a:lnTo>
                  <a:lnTo>
                    <a:pt x="125" y="179"/>
                  </a:lnTo>
                  <a:lnTo>
                    <a:pt x="144" y="184"/>
                  </a:lnTo>
                  <a:lnTo>
                    <a:pt x="150" y="179"/>
                  </a:lnTo>
                  <a:lnTo>
                    <a:pt x="174" y="171"/>
                  </a:lnTo>
                  <a:lnTo>
                    <a:pt x="183" y="162"/>
                  </a:lnTo>
                  <a:lnTo>
                    <a:pt x="187" y="115"/>
                  </a:lnTo>
                  <a:lnTo>
                    <a:pt x="177" y="106"/>
                  </a:lnTo>
                  <a:lnTo>
                    <a:pt x="169" y="102"/>
                  </a:lnTo>
                  <a:lnTo>
                    <a:pt x="169" y="90"/>
                  </a:lnTo>
                  <a:lnTo>
                    <a:pt x="165" y="66"/>
                  </a:lnTo>
                  <a:lnTo>
                    <a:pt x="163" y="59"/>
                  </a:lnTo>
                  <a:lnTo>
                    <a:pt x="161" y="47"/>
                  </a:lnTo>
                  <a:lnTo>
                    <a:pt x="150" y="30"/>
                  </a:lnTo>
                  <a:lnTo>
                    <a:pt x="152" y="10"/>
                  </a:lnTo>
                  <a:lnTo>
                    <a:pt x="144" y="0"/>
                  </a:lnTo>
                  <a:lnTo>
                    <a:pt x="116" y="2"/>
                  </a:lnTo>
                  <a:lnTo>
                    <a:pt x="106" y="4"/>
                  </a:lnTo>
                  <a:lnTo>
                    <a:pt x="95" y="34"/>
                  </a:lnTo>
                  <a:lnTo>
                    <a:pt x="74" y="53"/>
                  </a:lnTo>
                  <a:lnTo>
                    <a:pt x="72" y="68"/>
                  </a:lnTo>
                  <a:lnTo>
                    <a:pt x="91" y="91"/>
                  </a:lnTo>
                  <a:lnTo>
                    <a:pt x="108" y="119"/>
                  </a:lnTo>
                  <a:lnTo>
                    <a:pt x="80" y="87"/>
                  </a:lnTo>
                  <a:lnTo>
                    <a:pt x="60" y="76"/>
                  </a:lnTo>
                  <a:lnTo>
                    <a:pt x="37" y="82"/>
                  </a:lnTo>
                  <a:lnTo>
                    <a:pt x="17" y="80"/>
                  </a:lnTo>
                  <a:lnTo>
                    <a:pt x="0" y="86"/>
                  </a:lnTo>
                  <a:lnTo>
                    <a:pt x="587" y="1258"/>
                  </a:lnTo>
                  <a:lnTo>
                    <a:pt x="595" y="1266"/>
                  </a:lnTo>
                  <a:lnTo>
                    <a:pt x="607" y="1296"/>
                  </a:lnTo>
                  <a:lnTo>
                    <a:pt x="632" y="1336"/>
                  </a:lnTo>
                  <a:lnTo>
                    <a:pt x="628" y="1361"/>
                  </a:lnTo>
                  <a:lnTo>
                    <a:pt x="636" y="1381"/>
                  </a:lnTo>
                  <a:lnTo>
                    <a:pt x="657" y="1385"/>
                  </a:lnTo>
                  <a:lnTo>
                    <a:pt x="680" y="1381"/>
                  </a:lnTo>
                  <a:lnTo>
                    <a:pt x="684" y="1381"/>
                  </a:lnTo>
                  <a:lnTo>
                    <a:pt x="691" y="1393"/>
                  </a:lnTo>
                  <a:lnTo>
                    <a:pt x="695" y="1430"/>
                  </a:lnTo>
                  <a:lnTo>
                    <a:pt x="710" y="1454"/>
                  </a:lnTo>
                  <a:lnTo>
                    <a:pt x="713" y="1459"/>
                  </a:lnTo>
                  <a:lnTo>
                    <a:pt x="713" y="1520"/>
                  </a:lnTo>
                  <a:lnTo>
                    <a:pt x="717" y="1548"/>
                  </a:lnTo>
                  <a:lnTo>
                    <a:pt x="725" y="1573"/>
                  </a:lnTo>
                  <a:lnTo>
                    <a:pt x="746" y="1606"/>
                  </a:lnTo>
                  <a:lnTo>
                    <a:pt x="765" y="1629"/>
                  </a:lnTo>
                  <a:lnTo>
                    <a:pt x="765" y="1654"/>
                  </a:lnTo>
                  <a:lnTo>
                    <a:pt x="762" y="1659"/>
                  </a:lnTo>
                  <a:lnTo>
                    <a:pt x="754" y="1659"/>
                  </a:lnTo>
                  <a:lnTo>
                    <a:pt x="732" y="1629"/>
                  </a:lnTo>
                  <a:lnTo>
                    <a:pt x="721" y="1601"/>
                  </a:lnTo>
                  <a:lnTo>
                    <a:pt x="717" y="1590"/>
                  </a:lnTo>
                  <a:lnTo>
                    <a:pt x="710" y="1585"/>
                  </a:lnTo>
                  <a:lnTo>
                    <a:pt x="695" y="1601"/>
                  </a:lnTo>
                  <a:lnTo>
                    <a:pt x="683" y="1591"/>
                  </a:lnTo>
                  <a:lnTo>
                    <a:pt x="665" y="1594"/>
                  </a:lnTo>
                  <a:lnTo>
                    <a:pt x="662" y="1601"/>
                  </a:lnTo>
                  <a:lnTo>
                    <a:pt x="680" y="1633"/>
                  </a:lnTo>
                  <a:lnTo>
                    <a:pt x="695" y="1662"/>
                  </a:lnTo>
                  <a:lnTo>
                    <a:pt x="699" y="1696"/>
                  </a:lnTo>
                  <a:lnTo>
                    <a:pt x="707" y="1704"/>
                  </a:lnTo>
                  <a:lnTo>
                    <a:pt x="717" y="1684"/>
                  </a:lnTo>
                  <a:lnTo>
                    <a:pt x="721" y="1680"/>
                  </a:lnTo>
                  <a:lnTo>
                    <a:pt x="728" y="1687"/>
                  </a:lnTo>
                  <a:lnTo>
                    <a:pt x="754" y="1725"/>
                  </a:lnTo>
                  <a:lnTo>
                    <a:pt x="757" y="1764"/>
                  </a:lnTo>
                  <a:lnTo>
                    <a:pt x="762" y="1773"/>
                  </a:lnTo>
                  <a:lnTo>
                    <a:pt x="773" y="1781"/>
                  </a:lnTo>
                  <a:lnTo>
                    <a:pt x="795" y="1802"/>
                  </a:lnTo>
                  <a:lnTo>
                    <a:pt x="809" y="1827"/>
                  </a:lnTo>
                  <a:lnTo>
                    <a:pt x="813" y="1830"/>
                  </a:lnTo>
                  <a:lnTo>
                    <a:pt x="824" y="1823"/>
                  </a:lnTo>
                  <a:lnTo>
                    <a:pt x="835" y="1818"/>
                  </a:lnTo>
                  <a:lnTo>
                    <a:pt x="842" y="1794"/>
                  </a:lnTo>
                  <a:lnTo>
                    <a:pt x="832" y="1756"/>
                  </a:lnTo>
                  <a:lnTo>
                    <a:pt x="824" y="1749"/>
                  </a:lnTo>
                  <a:lnTo>
                    <a:pt x="817" y="1725"/>
                  </a:lnTo>
                  <a:lnTo>
                    <a:pt x="784" y="1687"/>
                  </a:lnTo>
                  <a:lnTo>
                    <a:pt x="784" y="1680"/>
                  </a:lnTo>
                  <a:lnTo>
                    <a:pt x="806" y="1680"/>
                  </a:lnTo>
                  <a:lnTo>
                    <a:pt x="820" y="1674"/>
                  </a:lnTo>
                  <a:lnTo>
                    <a:pt x="817" y="1650"/>
                  </a:lnTo>
                  <a:lnTo>
                    <a:pt x="802" y="1626"/>
                  </a:lnTo>
                  <a:lnTo>
                    <a:pt x="791" y="1594"/>
                  </a:lnTo>
                  <a:lnTo>
                    <a:pt x="773" y="1565"/>
                  </a:lnTo>
                  <a:lnTo>
                    <a:pt x="751" y="1540"/>
                  </a:lnTo>
                  <a:lnTo>
                    <a:pt x="736" y="1516"/>
                  </a:lnTo>
                  <a:lnTo>
                    <a:pt x="736" y="1499"/>
                  </a:lnTo>
                  <a:lnTo>
                    <a:pt x="739" y="1486"/>
                  </a:lnTo>
                  <a:lnTo>
                    <a:pt x="739" y="1450"/>
                  </a:lnTo>
                  <a:lnTo>
                    <a:pt x="743" y="1446"/>
                  </a:lnTo>
                  <a:lnTo>
                    <a:pt x="751" y="1443"/>
                  </a:lnTo>
                  <a:lnTo>
                    <a:pt x="776" y="1471"/>
                  </a:lnTo>
                  <a:lnTo>
                    <a:pt x="787" y="1495"/>
                  </a:lnTo>
                  <a:lnTo>
                    <a:pt x="809" y="1499"/>
                  </a:lnTo>
                  <a:lnTo>
                    <a:pt x="820" y="1524"/>
                  </a:lnTo>
                  <a:lnTo>
                    <a:pt x="824" y="1536"/>
                  </a:lnTo>
                  <a:lnTo>
                    <a:pt x="842" y="1528"/>
                  </a:lnTo>
                  <a:lnTo>
                    <a:pt x="858" y="1503"/>
                  </a:lnTo>
                  <a:lnTo>
                    <a:pt x="877" y="1479"/>
                  </a:lnTo>
                  <a:lnTo>
                    <a:pt x="887" y="1454"/>
                  </a:lnTo>
                  <a:lnTo>
                    <a:pt x="883" y="1426"/>
                  </a:lnTo>
                  <a:lnTo>
                    <a:pt x="887" y="1401"/>
                  </a:lnTo>
                  <a:lnTo>
                    <a:pt x="883" y="1377"/>
                  </a:lnTo>
                  <a:lnTo>
                    <a:pt x="861" y="1357"/>
                  </a:lnTo>
                  <a:lnTo>
                    <a:pt x="835" y="1325"/>
                  </a:lnTo>
                  <a:lnTo>
                    <a:pt x="832" y="1321"/>
                  </a:lnTo>
                  <a:lnTo>
                    <a:pt x="832" y="1316"/>
                  </a:lnTo>
                  <a:lnTo>
                    <a:pt x="847" y="1291"/>
                  </a:lnTo>
                  <a:lnTo>
                    <a:pt x="849" y="1287"/>
                  </a:lnTo>
                  <a:lnTo>
                    <a:pt x="854" y="1291"/>
                  </a:lnTo>
                  <a:lnTo>
                    <a:pt x="861" y="1316"/>
                  </a:lnTo>
                  <a:lnTo>
                    <a:pt x="861" y="1341"/>
                  </a:lnTo>
                  <a:lnTo>
                    <a:pt x="891" y="1336"/>
                  </a:lnTo>
                  <a:lnTo>
                    <a:pt x="898" y="1321"/>
                  </a:lnTo>
                  <a:lnTo>
                    <a:pt x="891" y="1291"/>
                  </a:lnTo>
                  <a:lnTo>
                    <a:pt x="891" y="1287"/>
                  </a:lnTo>
                  <a:lnTo>
                    <a:pt x="917" y="1284"/>
                  </a:lnTo>
                  <a:lnTo>
                    <a:pt x="931" y="1284"/>
                  </a:lnTo>
                  <a:lnTo>
                    <a:pt x="954" y="1279"/>
                  </a:lnTo>
                  <a:lnTo>
                    <a:pt x="976" y="1258"/>
                  </a:lnTo>
                  <a:lnTo>
                    <a:pt x="998" y="1230"/>
                  </a:lnTo>
                  <a:lnTo>
                    <a:pt x="1017" y="1205"/>
                  </a:lnTo>
                  <a:lnTo>
                    <a:pt x="1028" y="1167"/>
                  </a:lnTo>
                  <a:lnTo>
                    <a:pt x="1051" y="1131"/>
                  </a:lnTo>
                  <a:lnTo>
                    <a:pt x="1046" y="1076"/>
                  </a:lnTo>
                  <a:lnTo>
                    <a:pt x="1061" y="1060"/>
                  </a:lnTo>
                  <a:lnTo>
                    <a:pt x="1051" y="1033"/>
                  </a:lnTo>
                  <a:lnTo>
                    <a:pt x="1031" y="1009"/>
                  </a:lnTo>
                  <a:lnTo>
                    <a:pt x="1017" y="993"/>
                  </a:lnTo>
                  <a:lnTo>
                    <a:pt x="1012" y="977"/>
                  </a:lnTo>
                  <a:lnTo>
                    <a:pt x="1018" y="950"/>
                  </a:lnTo>
                  <a:lnTo>
                    <a:pt x="1039" y="940"/>
                  </a:lnTo>
                  <a:lnTo>
                    <a:pt x="1045" y="931"/>
                  </a:lnTo>
                  <a:lnTo>
                    <a:pt x="1046" y="915"/>
                  </a:lnTo>
                  <a:lnTo>
                    <a:pt x="1039" y="911"/>
                  </a:lnTo>
                  <a:lnTo>
                    <a:pt x="1002" y="915"/>
                  </a:lnTo>
                  <a:lnTo>
                    <a:pt x="969" y="911"/>
                  </a:lnTo>
                  <a:lnTo>
                    <a:pt x="961" y="898"/>
                  </a:lnTo>
                  <a:lnTo>
                    <a:pt x="310" y="57"/>
                  </a:lnTo>
                </a:path>
              </a:pathLst>
            </a:custGeom>
            <a:solidFill>
              <a:srgbClr val="C0C0C0"/>
            </a:solidFill>
            <a:ln w="12600">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799" name="Freeform 7"/>
            <p:cNvSpPr>
              <a:spLocks noChangeArrowheads="1"/>
            </p:cNvSpPr>
            <p:nvPr/>
          </p:nvSpPr>
          <p:spPr bwMode="auto">
            <a:xfrm>
              <a:off x="3788" y="1073"/>
              <a:ext cx="1077" cy="1092"/>
            </a:xfrm>
            <a:custGeom>
              <a:avLst/>
              <a:gdLst>
                <a:gd name="T0" fmla="*/ 662 w 1081"/>
                <a:gd name="T1" fmla="*/ 159 h 1149"/>
                <a:gd name="T2" fmla="*/ 644 w 1081"/>
                <a:gd name="T3" fmla="*/ 138 h 1149"/>
                <a:gd name="T4" fmla="*/ 618 w 1081"/>
                <a:gd name="T5" fmla="*/ 107 h 1149"/>
                <a:gd name="T6" fmla="*/ 588 w 1081"/>
                <a:gd name="T7" fmla="*/ 131 h 1149"/>
                <a:gd name="T8" fmla="*/ 525 w 1081"/>
                <a:gd name="T9" fmla="*/ 114 h 1149"/>
                <a:gd name="T10" fmla="*/ 410 w 1081"/>
                <a:gd name="T11" fmla="*/ 108 h 1149"/>
                <a:gd name="T12" fmla="*/ 388 w 1081"/>
                <a:gd name="T13" fmla="*/ 123 h 1149"/>
                <a:gd name="T14" fmla="*/ 359 w 1081"/>
                <a:gd name="T15" fmla="*/ 121 h 1149"/>
                <a:gd name="T16" fmla="*/ 403 w 1081"/>
                <a:gd name="T17" fmla="*/ 104 h 1149"/>
                <a:gd name="T18" fmla="*/ 425 w 1081"/>
                <a:gd name="T19" fmla="*/ 50 h 1149"/>
                <a:gd name="T20" fmla="*/ 362 w 1081"/>
                <a:gd name="T21" fmla="*/ 25 h 1149"/>
                <a:gd name="T22" fmla="*/ 325 w 1081"/>
                <a:gd name="T23" fmla="*/ 31 h 1149"/>
                <a:gd name="T24" fmla="*/ 266 w 1081"/>
                <a:gd name="T25" fmla="*/ 4 h 1149"/>
                <a:gd name="T26" fmla="*/ 263 w 1081"/>
                <a:gd name="T27" fmla="*/ 39 h 1149"/>
                <a:gd name="T28" fmla="*/ 237 w 1081"/>
                <a:gd name="T29" fmla="*/ 50 h 1149"/>
                <a:gd name="T30" fmla="*/ 199 w 1081"/>
                <a:gd name="T31" fmla="*/ 50 h 1149"/>
                <a:gd name="T32" fmla="*/ 148 w 1081"/>
                <a:gd name="T33" fmla="*/ 68 h 1149"/>
                <a:gd name="T34" fmla="*/ 69 w 1081"/>
                <a:gd name="T35" fmla="*/ 85 h 1149"/>
                <a:gd name="T36" fmla="*/ 44 w 1081"/>
                <a:gd name="T37" fmla="*/ 121 h 1149"/>
                <a:gd name="T38" fmla="*/ 3 w 1081"/>
                <a:gd name="T39" fmla="*/ 137 h 1149"/>
                <a:gd name="T40" fmla="*/ 43 w 1081"/>
                <a:gd name="T41" fmla="*/ 164 h 1149"/>
                <a:gd name="T42" fmla="*/ 703 w 1081"/>
                <a:gd name="T43" fmla="*/ 921 h 1149"/>
                <a:gd name="T44" fmla="*/ 748 w 1081"/>
                <a:gd name="T45" fmla="*/ 901 h 1149"/>
                <a:gd name="T46" fmla="*/ 799 w 1081"/>
                <a:gd name="T47" fmla="*/ 894 h 1149"/>
                <a:gd name="T48" fmla="*/ 810 w 1081"/>
                <a:gd name="T49" fmla="*/ 921 h 1149"/>
                <a:gd name="T50" fmla="*/ 847 w 1081"/>
                <a:gd name="T51" fmla="*/ 975 h 1149"/>
                <a:gd name="T52" fmla="*/ 888 w 1081"/>
                <a:gd name="T53" fmla="*/ 993 h 1149"/>
                <a:gd name="T54" fmla="*/ 885 w 1081"/>
                <a:gd name="T55" fmla="*/ 915 h 1149"/>
                <a:gd name="T56" fmla="*/ 905 w 1081"/>
                <a:gd name="T57" fmla="*/ 838 h 1149"/>
                <a:gd name="T58" fmla="*/ 964 w 1081"/>
                <a:gd name="T59" fmla="*/ 795 h 1149"/>
                <a:gd name="T60" fmla="*/ 998 w 1081"/>
                <a:gd name="T61" fmla="*/ 730 h 1149"/>
                <a:gd name="T62" fmla="*/ 991 w 1081"/>
                <a:gd name="T63" fmla="*/ 631 h 1149"/>
                <a:gd name="T64" fmla="*/ 998 w 1081"/>
                <a:gd name="T65" fmla="*/ 621 h 1149"/>
                <a:gd name="T66" fmla="*/ 1010 w 1081"/>
                <a:gd name="T67" fmla="*/ 660 h 1149"/>
                <a:gd name="T68" fmla="*/ 1028 w 1081"/>
                <a:gd name="T69" fmla="*/ 759 h 1149"/>
                <a:gd name="T70" fmla="*/ 1056 w 1081"/>
                <a:gd name="T71" fmla="*/ 755 h 1149"/>
                <a:gd name="T72" fmla="*/ 1064 w 1081"/>
                <a:gd name="T73" fmla="*/ 713 h 1149"/>
                <a:gd name="T74" fmla="*/ 1047 w 1081"/>
                <a:gd name="T75" fmla="*/ 680 h 1149"/>
                <a:gd name="T76" fmla="*/ 1025 w 1081"/>
                <a:gd name="T77" fmla="*/ 617 h 1149"/>
                <a:gd name="T78" fmla="*/ 1069 w 1081"/>
                <a:gd name="T79" fmla="*/ 610 h 1149"/>
                <a:gd name="T80" fmla="*/ 1035 w 1081"/>
                <a:gd name="T81" fmla="*/ 592 h 1149"/>
                <a:gd name="T82" fmla="*/ 991 w 1081"/>
                <a:gd name="T83" fmla="*/ 599 h 1149"/>
                <a:gd name="T84" fmla="*/ 946 w 1081"/>
                <a:gd name="T85" fmla="*/ 592 h 1149"/>
                <a:gd name="T86" fmla="*/ 902 w 1081"/>
                <a:gd name="T87" fmla="*/ 574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81" h="1149">
                  <a:moveTo>
                    <a:pt x="717" y="209"/>
                  </a:moveTo>
                  <a:lnTo>
                    <a:pt x="684" y="196"/>
                  </a:lnTo>
                  <a:lnTo>
                    <a:pt x="662" y="183"/>
                  </a:lnTo>
                  <a:lnTo>
                    <a:pt x="640" y="176"/>
                  </a:lnTo>
                  <a:lnTo>
                    <a:pt x="636" y="172"/>
                  </a:lnTo>
                  <a:lnTo>
                    <a:pt x="644" y="159"/>
                  </a:lnTo>
                  <a:lnTo>
                    <a:pt x="658" y="155"/>
                  </a:lnTo>
                  <a:lnTo>
                    <a:pt x="640" y="135"/>
                  </a:lnTo>
                  <a:lnTo>
                    <a:pt x="618" y="123"/>
                  </a:lnTo>
                  <a:lnTo>
                    <a:pt x="600" y="123"/>
                  </a:lnTo>
                  <a:lnTo>
                    <a:pt x="588" y="147"/>
                  </a:lnTo>
                  <a:lnTo>
                    <a:pt x="588" y="151"/>
                  </a:lnTo>
                  <a:lnTo>
                    <a:pt x="577" y="151"/>
                  </a:lnTo>
                  <a:lnTo>
                    <a:pt x="548" y="147"/>
                  </a:lnTo>
                  <a:lnTo>
                    <a:pt x="525" y="131"/>
                  </a:lnTo>
                  <a:lnTo>
                    <a:pt x="515" y="127"/>
                  </a:lnTo>
                  <a:lnTo>
                    <a:pt x="432" y="123"/>
                  </a:lnTo>
                  <a:lnTo>
                    <a:pt x="410" y="124"/>
                  </a:lnTo>
                  <a:lnTo>
                    <a:pt x="403" y="124"/>
                  </a:lnTo>
                  <a:lnTo>
                    <a:pt x="395" y="135"/>
                  </a:lnTo>
                  <a:lnTo>
                    <a:pt x="388" y="142"/>
                  </a:lnTo>
                  <a:lnTo>
                    <a:pt x="364" y="149"/>
                  </a:lnTo>
                  <a:lnTo>
                    <a:pt x="352" y="147"/>
                  </a:lnTo>
                  <a:lnTo>
                    <a:pt x="359" y="139"/>
                  </a:lnTo>
                  <a:lnTo>
                    <a:pt x="381" y="126"/>
                  </a:lnTo>
                  <a:lnTo>
                    <a:pt x="401" y="120"/>
                  </a:lnTo>
                  <a:lnTo>
                    <a:pt x="403" y="120"/>
                  </a:lnTo>
                  <a:lnTo>
                    <a:pt x="426" y="99"/>
                  </a:lnTo>
                  <a:lnTo>
                    <a:pt x="431" y="78"/>
                  </a:lnTo>
                  <a:lnTo>
                    <a:pt x="425" y="58"/>
                  </a:lnTo>
                  <a:lnTo>
                    <a:pt x="413" y="45"/>
                  </a:lnTo>
                  <a:lnTo>
                    <a:pt x="385" y="33"/>
                  </a:lnTo>
                  <a:lnTo>
                    <a:pt x="362" y="28"/>
                  </a:lnTo>
                  <a:lnTo>
                    <a:pt x="348" y="45"/>
                  </a:lnTo>
                  <a:lnTo>
                    <a:pt x="328" y="41"/>
                  </a:lnTo>
                  <a:lnTo>
                    <a:pt x="325" y="37"/>
                  </a:lnTo>
                  <a:lnTo>
                    <a:pt x="307" y="4"/>
                  </a:lnTo>
                  <a:lnTo>
                    <a:pt x="289" y="0"/>
                  </a:lnTo>
                  <a:lnTo>
                    <a:pt x="266" y="4"/>
                  </a:lnTo>
                  <a:lnTo>
                    <a:pt x="259" y="17"/>
                  </a:lnTo>
                  <a:lnTo>
                    <a:pt x="263" y="41"/>
                  </a:lnTo>
                  <a:lnTo>
                    <a:pt x="263" y="45"/>
                  </a:lnTo>
                  <a:lnTo>
                    <a:pt x="239" y="45"/>
                  </a:lnTo>
                  <a:lnTo>
                    <a:pt x="232" y="49"/>
                  </a:lnTo>
                  <a:lnTo>
                    <a:pt x="237" y="58"/>
                  </a:lnTo>
                  <a:lnTo>
                    <a:pt x="237" y="66"/>
                  </a:lnTo>
                  <a:lnTo>
                    <a:pt x="225" y="66"/>
                  </a:lnTo>
                  <a:lnTo>
                    <a:pt x="199" y="58"/>
                  </a:lnTo>
                  <a:lnTo>
                    <a:pt x="195" y="53"/>
                  </a:lnTo>
                  <a:lnTo>
                    <a:pt x="152" y="74"/>
                  </a:lnTo>
                  <a:lnTo>
                    <a:pt x="148" y="78"/>
                  </a:lnTo>
                  <a:lnTo>
                    <a:pt x="126" y="78"/>
                  </a:lnTo>
                  <a:lnTo>
                    <a:pt x="96" y="86"/>
                  </a:lnTo>
                  <a:lnTo>
                    <a:pt x="69" y="98"/>
                  </a:lnTo>
                  <a:lnTo>
                    <a:pt x="74" y="126"/>
                  </a:lnTo>
                  <a:lnTo>
                    <a:pt x="66" y="135"/>
                  </a:lnTo>
                  <a:lnTo>
                    <a:pt x="44" y="139"/>
                  </a:lnTo>
                  <a:lnTo>
                    <a:pt x="18" y="139"/>
                  </a:lnTo>
                  <a:lnTo>
                    <a:pt x="0" y="143"/>
                  </a:lnTo>
                  <a:lnTo>
                    <a:pt x="3" y="158"/>
                  </a:lnTo>
                  <a:lnTo>
                    <a:pt x="20" y="168"/>
                  </a:lnTo>
                  <a:lnTo>
                    <a:pt x="35" y="176"/>
                  </a:lnTo>
                  <a:lnTo>
                    <a:pt x="43" y="189"/>
                  </a:lnTo>
                  <a:lnTo>
                    <a:pt x="52" y="213"/>
                  </a:lnTo>
                  <a:lnTo>
                    <a:pt x="52" y="220"/>
                  </a:lnTo>
                  <a:lnTo>
                    <a:pt x="703" y="1062"/>
                  </a:lnTo>
                  <a:lnTo>
                    <a:pt x="728" y="1036"/>
                  </a:lnTo>
                  <a:lnTo>
                    <a:pt x="739" y="1027"/>
                  </a:lnTo>
                  <a:lnTo>
                    <a:pt x="748" y="1039"/>
                  </a:lnTo>
                  <a:lnTo>
                    <a:pt x="754" y="1054"/>
                  </a:lnTo>
                  <a:lnTo>
                    <a:pt x="773" y="1058"/>
                  </a:lnTo>
                  <a:lnTo>
                    <a:pt x="799" y="1030"/>
                  </a:lnTo>
                  <a:lnTo>
                    <a:pt x="803" y="1033"/>
                  </a:lnTo>
                  <a:lnTo>
                    <a:pt x="806" y="1058"/>
                  </a:lnTo>
                  <a:lnTo>
                    <a:pt x="810" y="1062"/>
                  </a:lnTo>
                  <a:lnTo>
                    <a:pt x="832" y="1075"/>
                  </a:lnTo>
                  <a:lnTo>
                    <a:pt x="843" y="1099"/>
                  </a:lnTo>
                  <a:lnTo>
                    <a:pt x="847" y="1123"/>
                  </a:lnTo>
                  <a:lnTo>
                    <a:pt x="854" y="1140"/>
                  </a:lnTo>
                  <a:lnTo>
                    <a:pt x="869" y="1148"/>
                  </a:lnTo>
                  <a:lnTo>
                    <a:pt x="888" y="1144"/>
                  </a:lnTo>
                  <a:lnTo>
                    <a:pt x="894" y="1127"/>
                  </a:lnTo>
                  <a:lnTo>
                    <a:pt x="891" y="1099"/>
                  </a:lnTo>
                  <a:lnTo>
                    <a:pt x="885" y="1054"/>
                  </a:lnTo>
                  <a:lnTo>
                    <a:pt x="880" y="1026"/>
                  </a:lnTo>
                  <a:lnTo>
                    <a:pt x="888" y="989"/>
                  </a:lnTo>
                  <a:lnTo>
                    <a:pt x="905" y="967"/>
                  </a:lnTo>
                  <a:lnTo>
                    <a:pt x="924" y="961"/>
                  </a:lnTo>
                  <a:lnTo>
                    <a:pt x="936" y="956"/>
                  </a:lnTo>
                  <a:lnTo>
                    <a:pt x="964" y="915"/>
                  </a:lnTo>
                  <a:lnTo>
                    <a:pt x="976" y="891"/>
                  </a:lnTo>
                  <a:lnTo>
                    <a:pt x="991" y="866"/>
                  </a:lnTo>
                  <a:lnTo>
                    <a:pt x="998" y="841"/>
                  </a:lnTo>
                  <a:lnTo>
                    <a:pt x="998" y="813"/>
                  </a:lnTo>
                  <a:lnTo>
                    <a:pt x="995" y="764"/>
                  </a:lnTo>
                  <a:lnTo>
                    <a:pt x="991" y="727"/>
                  </a:lnTo>
                  <a:lnTo>
                    <a:pt x="991" y="720"/>
                  </a:lnTo>
                  <a:lnTo>
                    <a:pt x="995" y="715"/>
                  </a:lnTo>
                  <a:lnTo>
                    <a:pt x="998" y="715"/>
                  </a:lnTo>
                  <a:lnTo>
                    <a:pt x="1002" y="720"/>
                  </a:lnTo>
                  <a:lnTo>
                    <a:pt x="1007" y="751"/>
                  </a:lnTo>
                  <a:lnTo>
                    <a:pt x="1010" y="760"/>
                  </a:lnTo>
                  <a:lnTo>
                    <a:pt x="1020" y="784"/>
                  </a:lnTo>
                  <a:lnTo>
                    <a:pt x="1035" y="860"/>
                  </a:lnTo>
                  <a:lnTo>
                    <a:pt x="1028" y="874"/>
                  </a:lnTo>
                  <a:lnTo>
                    <a:pt x="1032" y="879"/>
                  </a:lnTo>
                  <a:lnTo>
                    <a:pt x="1043" y="879"/>
                  </a:lnTo>
                  <a:lnTo>
                    <a:pt x="1056" y="869"/>
                  </a:lnTo>
                  <a:lnTo>
                    <a:pt x="1051" y="858"/>
                  </a:lnTo>
                  <a:lnTo>
                    <a:pt x="1047" y="808"/>
                  </a:lnTo>
                  <a:lnTo>
                    <a:pt x="1064" y="822"/>
                  </a:lnTo>
                  <a:lnTo>
                    <a:pt x="1080" y="826"/>
                  </a:lnTo>
                  <a:lnTo>
                    <a:pt x="1080" y="818"/>
                  </a:lnTo>
                  <a:lnTo>
                    <a:pt x="1047" y="783"/>
                  </a:lnTo>
                  <a:lnTo>
                    <a:pt x="1033" y="759"/>
                  </a:lnTo>
                  <a:lnTo>
                    <a:pt x="1025" y="731"/>
                  </a:lnTo>
                  <a:lnTo>
                    <a:pt x="1025" y="711"/>
                  </a:lnTo>
                  <a:lnTo>
                    <a:pt x="1028" y="706"/>
                  </a:lnTo>
                  <a:lnTo>
                    <a:pt x="1065" y="706"/>
                  </a:lnTo>
                  <a:lnTo>
                    <a:pt x="1069" y="702"/>
                  </a:lnTo>
                  <a:lnTo>
                    <a:pt x="1072" y="694"/>
                  </a:lnTo>
                  <a:lnTo>
                    <a:pt x="1058" y="683"/>
                  </a:lnTo>
                  <a:lnTo>
                    <a:pt x="1035" y="683"/>
                  </a:lnTo>
                  <a:lnTo>
                    <a:pt x="1002" y="669"/>
                  </a:lnTo>
                  <a:lnTo>
                    <a:pt x="995" y="686"/>
                  </a:lnTo>
                  <a:lnTo>
                    <a:pt x="991" y="690"/>
                  </a:lnTo>
                  <a:lnTo>
                    <a:pt x="987" y="690"/>
                  </a:lnTo>
                  <a:lnTo>
                    <a:pt x="961" y="669"/>
                  </a:lnTo>
                  <a:lnTo>
                    <a:pt x="946" y="683"/>
                  </a:lnTo>
                  <a:lnTo>
                    <a:pt x="943" y="686"/>
                  </a:lnTo>
                  <a:lnTo>
                    <a:pt x="906" y="666"/>
                  </a:lnTo>
                  <a:lnTo>
                    <a:pt x="902" y="662"/>
                  </a:lnTo>
                  <a:lnTo>
                    <a:pt x="717" y="209"/>
                  </a:lnTo>
                </a:path>
              </a:pathLst>
            </a:custGeom>
            <a:solidFill>
              <a:srgbClr val="C0C0C0"/>
            </a:solidFill>
            <a:ln w="12600">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00" name="Freeform 8"/>
            <p:cNvSpPr>
              <a:spLocks noChangeArrowheads="1"/>
            </p:cNvSpPr>
            <p:nvPr/>
          </p:nvSpPr>
          <p:spPr bwMode="auto">
            <a:xfrm>
              <a:off x="3046" y="2144"/>
              <a:ext cx="39" cy="15"/>
            </a:xfrm>
            <a:custGeom>
              <a:avLst/>
              <a:gdLst>
                <a:gd name="T0" fmla="*/ 15 w 43"/>
                <a:gd name="T1" fmla="*/ 0 h 19"/>
                <a:gd name="T2" fmla="*/ 34 w 43"/>
                <a:gd name="T3" fmla="*/ 3 h 19"/>
                <a:gd name="T4" fmla="*/ 42 w 43"/>
                <a:gd name="T5" fmla="*/ 18 h 19"/>
                <a:gd name="T6" fmla="*/ 19 w 43"/>
                <a:gd name="T7" fmla="*/ 13 h 19"/>
                <a:gd name="T8" fmla="*/ 0 w 43"/>
                <a:gd name="T9" fmla="*/ 16 h 19"/>
                <a:gd name="T10" fmla="*/ 15 w 43"/>
                <a:gd name="T11" fmla="*/ 0 h 19"/>
              </a:gdLst>
              <a:ahLst/>
              <a:cxnLst>
                <a:cxn ang="0">
                  <a:pos x="T0" y="T1"/>
                </a:cxn>
                <a:cxn ang="0">
                  <a:pos x="T2" y="T3"/>
                </a:cxn>
                <a:cxn ang="0">
                  <a:pos x="T4" y="T5"/>
                </a:cxn>
                <a:cxn ang="0">
                  <a:pos x="T6" y="T7"/>
                </a:cxn>
                <a:cxn ang="0">
                  <a:pos x="T8" y="T9"/>
                </a:cxn>
                <a:cxn ang="0">
                  <a:pos x="T10" y="T11"/>
                </a:cxn>
              </a:cxnLst>
              <a:rect l="0" t="0" r="r" b="b"/>
              <a:pathLst>
                <a:path w="43" h="19">
                  <a:moveTo>
                    <a:pt x="15" y="0"/>
                  </a:moveTo>
                  <a:lnTo>
                    <a:pt x="34" y="3"/>
                  </a:lnTo>
                  <a:lnTo>
                    <a:pt x="42" y="18"/>
                  </a:lnTo>
                  <a:lnTo>
                    <a:pt x="19" y="13"/>
                  </a:lnTo>
                  <a:lnTo>
                    <a:pt x="0" y="16"/>
                  </a:lnTo>
                  <a:lnTo>
                    <a:pt x="15" y="0"/>
                  </a:lnTo>
                </a:path>
              </a:pathLst>
            </a:cu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01" name="Freeform 9"/>
            <p:cNvSpPr>
              <a:spLocks noChangeArrowheads="1"/>
            </p:cNvSpPr>
            <p:nvPr/>
          </p:nvSpPr>
          <p:spPr bwMode="auto">
            <a:xfrm>
              <a:off x="3184" y="2156"/>
              <a:ext cx="23" cy="17"/>
            </a:xfrm>
            <a:custGeom>
              <a:avLst/>
              <a:gdLst>
                <a:gd name="T0" fmla="*/ 26 w 27"/>
                <a:gd name="T1" fmla="*/ 3 h 22"/>
                <a:gd name="T2" fmla="*/ 26 w 27"/>
                <a:gd name="T3" fmla="*/ 15 h 22"/>
                <a:gd name="T4" fmla="*/ 11 w 27"/>
                <a:gd name="T5" fmla="*/ 18 h 22"/>
                <a:gd name="T6" fmla="*/ 0 w 27"/>
                <a:gd name="T7" fmla="*/ 13 h 22"/>
                <a:gd name="T8" fmla="*/ 0 w 27"/>
                <a:gd name="T9" fmla="*/ 9 h 22"/>
                <a:gd name="T10" fmla="*/ 15 w 27"/>
                <a:gd name="T11" fmla="*/ 0 h 22"/>
                <a:gd name="T12" fmla="*/ 26 w 27"/>
                <a:gd name="T13" fmla="*/ 3 h 22"/>
              </a:gdLst>
              <a:ahLst/>
              <a:cxnLst>
                <a:cxn ang="0">
                  <a:pos x="T0" y="T1"/>
                </a:cxn>
                <a:cxn ang="0">
                  <a:pos x="T2" y="T3"/>
                </a:cxn>
                <a:cxn ang="0">
                  <a:pos x="T4" y="T5"/>
                </a:cxn>
                <a:cxn ang="0">
                  <a:pos x="T6" y="T7"/>
                </a:cxn>
                <a:cxn ang="0">
                  <a:pos x="T8" y="T9"/>
                </a:cxn>
                <a:cxn ang="0">
                  <a:pos x="T10" y="T11"/>
                </a:cxn>
                <a:cxn ang="0">
                  <a:pos x="T12" y="T13"/>
                </a:cxn>
              </a:cxnLst>
              <a:rect l="0" t="0" r="r" b="b"/>
              <a:pathLst>
                <a:path w="27" h="22">
                  <a:moveTo>
                    <a:pt x="26" y="3"/>
                  </a:moveTo>
                  <a:lnTo>
                    <a:pt x="26" y="18"/>
                  </a:lnTo>
                  <a:lnTo>
                    <a:pt x="11" y="21"/>
                  </a:lnTo>
                  <a:lnTo>
                    <a:pt x="0" y="16"/>
                  </a:lnTo>
                  <a:lnTo>
                    <a:pt x="0" y="9"/>
                  </a:lnTo>
                  <a:lnTo>
                    <a:pt x="15" y="0"/>
                  </a:lnTo>
                  <a:lnTo>
                    <a:pt x="26" y="3"/>
                  </a:lnTo>
                </a:path>
              </a:pathLst>
            </a:cu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02" name="Freeform 10"/>
            <p:cNvSpPr>
              <a:spLocks noChangeArrowheads="1"/>
            </p:cNvSpPr>
            <p:nvPr/>
          </p:nvSpPr>
          <p:spPr bwMode="auto">
            <a:xfrm>
              <a:off x="3487" y="1279"/>
              <a:ext cx="38" cy="28"/>
            </a:xfrm>
            <a:custGeom>
              <a:avLst/>
              <a:gdLst>
                <a:gd name="T0" fmla="*/ 37 w 42"/>
                <a:gd name="T1" fmla="*/ 29 h 33"/>
                <a:gd name="T2" fmla="*/ 30 w 42"/>
                <a:gd name="T3" fmla="*/ 21 h 33"/>
                <a:gd name="T4" fmla="*/ 7 w 42"/>
                <a:gd name="T5" fmla="*/ 16 h 33"/>
                <a:gd name="T6" fmla="*/ 0 w 42"/>
                <a:gd name="T7" fmla="*/ 9 h 33"/>
                <a:gd name="T8" fmla="*/ 3 w 42"/>
                <a:gd name="T9" fmla="*/ 4 h 33"/>
                <a:gd name="T10" fmla="*/ 18 w 42"/>
                <a:gd name="T11" fmla="*/ 0 h 33"/>
                <a:gd name="T12" fmla="*/ 37 w 42"/>
                <a:gd name="T13" fmla="*/ 12 h 33"/>
                <a:gd name="T14" fmla="*/ 41 w 42"/>
                <a:gd name="T15" fmla="*/ 21 h 33"/>
                <a:gd name="T16" fmla="*/ 37 w 42"/>
                <a:gd name="T17" fmla="*/ 2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33">
                  <a:moveTo>
                    <a:pt x="37" y="32"/>
                  </a:moveTo>
                  <a:lnTo>
                    <a:pt x="30" y="24"/>
                  </a:lnTo>
                  <a:lnTo>
                    <a:pt x="7" y="16"/>
                  </a:lnTo>
                  <a:lnTo>
                    <a:pt x="0" y="9"/>
                  </a:lnTo>
                  <a:lnTo>
                    <a:pt x="3" y="4"/>
                  </a:lnTo>
                  <a:lnTo>
                    <a:pt x="18" y="0"/>
                  </a:lnTo>
                  <a:lnTo>
                    <a:pt x="37" y="12"/>
                  </a:lnTo>
                  <a:lnTo>
                    <a:pt x="41" y="24"/>
                  </a:lnTo>
                  <a:lnTo>
                    <a:pt x="37" y="32"/>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03" name="Freeform 11"/>
            <p:cNvSpPr>
              <a:spLocks noChangeArrowheads="1"/>
            </p:cNvSpPr>
            <p:nvPr/>
          </p:nvSpPr>
          <p:spPr bwMode="auto">
            <a:xfrm>
              <a:off x="2749" y="2043"/>
              <a:ext cx="11" cy="9"/>
            </a:xfrm>
            <a:custGeom>
              <a:avLst/>
              <a:gdLst>
                <a:gd name="T0" fmla="*/ 0 w 15"/>
                <a:gd name="T1" fmla="*/ 12 h 13"/>
                <a:gd name="T2" fmla="*/ 0 w 15"/>
                <a:gd name="T3" fmla="*/ 4 h 13"/>
                <a:gd name="T4" fmla="*/ 6 w 15"/>
                <a:gd name="T5" fmla="*/ 0 h 13"/>
                <a:gd name="T6" fmla="*/ 10 w 15"/>
                <a:gd name="T7" fmla="*/ 0 h 13"/>
                <a:gd name="T8" fmla="*/ 14 w 15"/>
                <a:gd name="T9" fmla="*/ 8 h 13"/>
                <a:gd name="T10" fmla="*/ 10 w 15"/>
                <a:gd name="T11" fmla="*/ 12 h 13"/>
                <a:gd name="T12" fmla="*/ 0 w 15"/>
                <a:gd name="T13" fmla="*/ 12 h 13"/>
              </a:gdLst>
              <a:ahLst/>
              <a:cxnLst>
                <a:cxn ang="0">
                  <a:pos x="T0" y="T1"/>
                </a:cxn>
                <a:cxn ang="0">
                  <a:pos x="T2" y="T3"/>
                </a:cxn>
                <a:cxn ang="0">
                  <a:pos x="T4" y="T5"/>
                </a:cxn>
                <a:cxn ang="0">
                  <a:pos x="T6" y="T7"/>
                </a:cxn>
                <a:cxn ang="0">
                  <a:pos x="T8" y="T9"/>
                </a:cxn>
                <a:cxn ang="0">
                  <a:pos x="T10" y="T11"/>
                </a:cxn>
                <a:cxn ang="0">
                  <a:pos x="T12" y="T13"/>
                </a:cxn>
              </a:cxnLst>
              <a:rect l="0" t="0" r="r" b="b"/>
              <a:pathLst>
                <a:path w="15" h="13">
                  <a:moveTo>
                    <a:pt x="0" y="12"/>
                  </a:moveTo>
                  <a:lnTo>
                    <a:pt x="0" y="4"/>
                  </a:lnTo>
                  <a:lnTo>
                    <a:pt x="6" y="0"/>
                  </a:lnTo>
                  <a:lnTo>
                    <a:pt x="10" y="0"/>
                  </a:lnTo>
                  <a:lnTo>
                    <a:pt x="14" y="8"/>
                  </a:lnTo>
                  <a:lnTo>
                    <a:pt x="10" y="12"/>
                  </a:lnTo>
                  <a:lnTo>
                    <a:pt x="0" y="12"/>
                  </a:lnTo>
                </a:path>
              </a:pathLst>
            </a:cu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04" name="Freeform 12"/>
            <p:cNvSpPr>
              <a:spLocks noChangeArrowheads="1"/>
            </p:cNvSpPr>
            <p:nvPr/>
          </p:nvSpPr>
          <p:spPr bwMode="auto">
            <a:xfrm>
              <a:off x="2809" y="2029"/>
              <a:ext cx="32" cy="53"/>
            </a:xfrm>
            <a:custGeom>
              <a:avLst/>
              <a:gdLst>
                <a:gd name="T0" fmla="*/ 0 w 36"/>
                <a:gd name="T1" fmla="*/ 29 h 60"/>
                <a:gd name="T2" fmla="*/ 3 w 36"/>
                <a:gd name="T3" fmla="*/ 10 h 60"/>
                <a:gd name="T4" fmla="*/ 5 w 36"/>
                <a:gd name="T5" fmla="*/ 4 h 60"/>
                <a:gd name="T6" fmla="*/ 20 w 36"/>
                <a:gd name="T7" fmla="*/ 0 h 60"/>
                <a:gd name="T8" fmla="*/ 30 w 36"/>
                <a:gd name="T9" fmla="*/ 8 h 60"/>
                <a:gd name="T10" fmla="*/ 35 w 36"/>
                <a:gd name="T11" fmla="*/ 29 h 60"/>
                <a:gd name="T12" fmla="*/ 30 w 36"/>
                <a:gd name="T13" fmla="*/ 44 h 60"/>
                <a:gd name="T14" fmla="*/ 20 w 36"/>
                <a:gd name="T15" fmla="*/ 42 h 60"/>
                <a:gd name="T16" fmla="*/ 13 w 36"/>
                <a:gd name="T17" fmla="*/ 50 h 60"/>
                <a:gd name="T18" fmla="*/ 2 w 36"/>
                <a:gd name="T19" fmla="*/ 36 h 60"/>
                <a:gd name="T20" fmla="*/ 0 w 36"/>
                <a:gd name="T21" fmla="*/ 2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60">
                  <a:moveTo>
                    <a:pt x="0" y="35"/>
                  </a:moveTo>
                  <a:lnTo>
                    <a:pt x="3" y="10"/>
                  </a:lnTo>
                  <a:lnTo>
                    <a:pt x="5" y="4"/>
                  </a:lnTo>
                  <a:lnTo>
                    <a:pt x="20" y="0"/>
                  </a:lnTo>
                  <a:lnTo>
                    <a:pt x="30" y="8"/>
                  </a:lnTo>
                  <a:lnTo>
                    <a:pt x="35" y="35"/>
                  </a:lnTo>
                  <a:lnTo>
                    <a:pt x="30" y="51"/>
                  </a:lnTo>
                  <a:lnTo>
                    <a:pt x="20" y="48"/>
                  </a:lnTo>
                  <a:lnTo>
                    <a:pt x="13" y="59"/>
                  </a:lnTo>
                  <a:lnTo>
                    <a:pt x="2" y="42"/>
                  </a:lnTo>
                  <a:lnTo>
                    <a:pt x="0" y="35"/>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05" name="Freeform 13"/>
            <p:cNvSpPr>
              <a:spLocks noChangeArrowheads="1"/>
            </p:cNvSpPr>
            <p:nvPr/>
          </p:nvSpPr>
          <p:spPr bwMode="auto">
            <a:xfrm>
              <a:off x="2818" y="1989"/>
              <a:ext cx="15" cy="24"/>
            </a:xfrm>
            <a:custGeom>
              <a:avLst/>
              <a:gdLst>
                <a:gd name="T0" fmla="*/ 0 w 19"/>
                <a:gd name="T1" fmla="*/ 14 h 29"/>
                <a:gd name="T2" fmla="*/ 3 w 19"/>
                <a:gd name="T3" fmla="*/ 0 h 29"/>
                <a:gd name="T4" fmla="*/ 15 w 19"/>
                <a:gd name="T5" fmla="*/ 0 h 29"/>
                <a:gd name="T6" fmla="*/ 18 w 19"/>
                <a:gd name="T7" fmla="*/ 12 h 29"/>
                <a:gd name="T8" fmla="*/ 18 w 19"/>
                <a:gd name="T9" fmla="*/ 14 h 29"/>
                <a:gd name="T10" fmla="*/ 7 w 19"/>
                <a:gd name="T11" fmla="*/ 25 h 29"/>
                <a:gd name="T12" fmla="*/ 3 w 19"/>
                <a:gd name="T13" fmla="*/ 25 h 29"/>
                <a:gd name="T14" fmla="*/ 0 w 19"/>
                <a:gd name="T15" fmla="*/ 14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29">
                  <a:moveTo>
                    <a:pt x="0" y="16"/>
                  </a:moveTo>
                  <a:lnTo>
                    <a:pt x="3" y="0"/>
                  </a:lnTo>
                  <a:lnTo>
                    <a:pt x="15" y="0"/>
                  </a:lnTo>
                  <a:lnTo>
                    <a:pt x="18" y="12"/>
                  </a:lnTo>
                  <a:lnTo>
                    <a:pt x="18" y="16"/>
                  </a:lnTo>
                  <a:lnTo>
                    <a:pt x="7" y="28"/>
                  </a:lnTo>
                  <a:lnTo>
                    <a:pt x="3" y="28"/>
                  </a:lnTo>
                  <a:lnTo>
                    <a:pt x="0" y="16"/>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06" name="Freeform 14"/>
            <p:cNvSpPr>
              <a:spLocks noChangeArrowheads="1"/>
            </p:cNvSpPr>
            <p:nvPr/>
          </p:nvSpPr>
          <p:spPr bwMode="auto">
            <a:xfrm>
              <a:off x="2890" y="2094"/>
              <a:ext cx="28" cy="25"/>
            </a:xfrm>
            <a:custGeom>
              <a:avLst/>
              <a:gdLst>
                <a:gd name="T0" fmla="*/ 0 w 32"/>
                <a:gd name="T1" fmla="*/ 6 h 30"/>
                <a:gd name="T2" fmla="*/ 21 w 32"/>
                <a:gd name="T3" fmla="*/ 0 h 30"/>
                <a:gd name="T4" fmla="*/ 27 w 32"/>
                <a:gd name="T5" fmla="*/ 0 h 30"/>
                <a:gd name="T6" fmla="*/ 31 w 32"/>
                <a:gd name="T7" fmla="*/ 15 h 30"/>
                <a:gd name="T8" fmla="*/ 24 w 32"/>
                <a:gd name="T9" fmla="*/ 26 h 30"/>
                <a:gd name="T10" fmla="*/ 20 w 32"/>
                <a:gd name="T11" fmla="*/ 26 h 30"/>
                <a:gd name="T12" fmla="*/ 8 w 32"/>
                <a:gd name="T13" fmla="*/ 23 h 30"/>
                <a:gd name="T14" fmla="*/ 0 w 32"/>
                <a:gd name="T15" fmla="*/ 9 h 30"/>
                <a:gd name="T16" fmla="*/ 0 w 32"/>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0">
                  <a:moveTo>
                    <a:pt x="0" y="6"/>
                  </a:moveTo>
                  <a:lnTo>
                    <a:pt x="21" y="0"/>
                  </a:lnTo>
                  <a:lnTo>
                    <a:pt x="27" y="0"/>
                  </a:lnTo>
                  <a:lnTo>
                    <a:pt x="31" y="18"/>
                  </a:lnTo>
                  <a:lnTo>
                    <a:pt x="24" y="29"/>
                  </a:lnTo>
                  <a:lnTo>
                    <a:pt x="20" y="29"/>
                  </a:lnTo>
                  <a:lnTo>
                    <a:pt x="8" y="26"/>
                  </a:lnTo>
                  <a:lnTo>
                    <a:pt x="0" y="9"/>
                  </a:lnTo>
                  <a:lnTo>
                    <a:pt x="0" y="6"/>
                  </a:lnTo>
                </a:path>
              </a:pathLst>
            </a:cu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07" name="Freeform 15"/>
            <p:cNvSpPr>
              <a:spLocks noChangeArrowheads="1"/>
            </p:cNvSpPr>
            <p:nvPr/>
          </p:nvSpPr>
          <p:spPr bwMode="auto">
            <a:xfrm>
              <a:off x="2945" y="1625"/>
              <a:ext cx="21" cy="20"/>
            </a:xfrm>
            <a:custGeom>
              <a:avLst/>
              <a:gdLst>
                <a:gd name="T0" fmla="*/ 4 w 25"/>
                <a:gd name="T1" fmla="*/ 7 h 26"/>
                <a:gd name="T2" fmla="*/ 10 w 25"/>
                <a:gd name="T3" fmla="*/ 2 h 26"/>
                <a:gd name="T4" fmla="*/ 18 w 25"/>
                <a:gd name="T5" fmla="*/ 0 h 26"/>
                <a:gd name="T6" fmla="*/ 24 w 25"/>
                <a:gd name="T7" fmla="*/ 6 h 26"/>
                <a:gd name="T8" fmla="*/ 24 w 25"/>
                <a:gd name="T9" fmla="*/ 7 h 26"/>
                <a:gd name="T10" fmla="*/ 22 w 25"/>
                <a:gd name="T11" fmla="*/ 15 h 26"/>
                <a:gd name="T12" fmla="*/ 12 w 25"/>
                <a:gd name="T13" fmla="*/ 19 h 26"/>
                <a:gd name="T14" fmla="*/ 0 w 25"/>
                <a:gd name="T15" fmla="*/ 15 h 26"/>
                <a:gd name="T16" fmla="*/ 4 w 25"/>
                <a:gd name="T17" fmla="*/ 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4" y="10"/>
                  </a:moveTo>
                  <a:lnTo>
                    <a:pt x="10" y="2"/>
                  </a:lnTo>
                  <a:lnTo>
                    <a:pt x="18" y="0"/>
                  </a:lnTo>
                  <a:lnTo>
                    <a:pt x="24" y="6"/>
                  </a:lnTo>
                  <a:lnTo>
                    <a:pt x="24" y="10"/>
                  </a:lnTo>
                  <a:lnTo>
                    <a:pt x="22" y="18"/>
                  </a:lnTo>
                  <a:lnTo>
                    <a:pt x="12" y="25"/>
                  </a:lnTo>
                  <a:lnTo>
                    <a:pt x="0" y="18"/>
                  </a:lnTo>
                  <a:lnTo>
                    <a:pt x="4" y="10"/>
                  </a:lnTo>
                </a:path>
              </a:pathLst>
            </a:cu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08" name="Freeform 16"/>
            <p:cNvSpPr>
              <a:spLocks noChangeArrowheads="1"/>
            </p:cNvSpPr>
            <p:nvPr/>
          </p:nvSpPr>
          <p:spPr bwMode="auto">
            <a:xfrm>
              <a:off x="2969" y="1564"/>
              <a:ext cx="4" cy="9"/>
            </a:xfrm>
            <a:custGeom>
              <a:avLst/>
              <a:gdLst>
                <a:gd name="T0" fmla="*/ 0 w 8"/>
                <a:gd name="T1" fmla="*/ 10 h 14"/>
                <a:gd name="T2" fmla="*/ 0 w 8"/>
                <a:gd name="T3" fmla="*/ 0 h 14"/>
                <a:gd name="T4" fmla="*/ 5 w 8"/>
                <a:gd name="T5" fmla="*/ 5 h 14"/>
                <a:gd name="T6" fmla="*/ 7 w 8"/>
                <a:gd name="T7" fmla="*/ 5 h 14"/>
                <a:gd name="T8" fmla="*/ 5 w 8"/>
                <a:gd name="T9" fmla="*/ 7 h 14"/>
                <a:gd name="T10" fmla="*/ 0 w 8"/>
                <a:gd name="T11" fmla="*/ 10 h 14"/>
              </a:gdLst>
              <a:ahLst/>
              <a:cxnLst>
                <a:cxn ang="0">
                  <a:pos x="T0" y="T1"/>
                </a:cxn>
                <a:cxn ang="0">
                  <a:pos x="T2" y="T3"/>
                </a:cxn>
                <a:cxn ang="0">
                  <a:pos x="T4" y="T5"/>
                </a:cxn>
                <a:cxn ang="0">
                  <a:pos x="T6" y="T7"/>
                </a:cxn>
                <a:cxn ang="0">
                  <a:pos x="T8" y="T9"/>
                </a:cxn>
                <a:cxn ang="0">
                  <a:pos x="T10" y="T11"/>
                </a:cxn>
              </a:cxnLst>
              <a:rect l="0" t="0" r="r" b="b"/>
              <a:pathLst>
                <a:path w="8" h="14">
                  <a:moveTo>
                    <a:pt x="0" y="13"/>
                  </a:moveTo>
                  <a:lnTo>
                    <a:pt x="0" y="0"/>
                  </a:lnTo>
                  <a:lnTo>
                    <a:pt x="5" y="5"/>
                  </a:lnTo>
                  <a:lnTo>
                    <a:pt x="7" y="5"/>
                  </a:lnTo>
                  <a:lnTo>
                    <a:pt x="5" y="9"/>
                  </a:lnTo>
                  <a:lnTo>
                    <a:pt x="0" y="13"/>
                  </a:lnTo>
                </a:path>
              </a:pathLst>
            </a:cu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09" name="Freeform 17"/>
            <p:cNvSpPr>
              <a:spLocks noChangeArrowheads="1"/>
            </p:cNvSpPr>
            <p:nvPr/>
          </p:nvSpPr>
          <p:spPr bwMode="auto">
            <a:xfrm>
              <a:off x="3299" y="971"/>
              <a:ext cx="52" cy="32"/>
            </a:xfrm>
            <a:custGeom>
              <a:avLst/>
              <a:gdLst>
                <a:gd name="T0" fmla="*/ 0 w 56"/>
                <a:gd name="T1" fmla="*/ 9 h 37"/>
                <a:gd name="T2" fmla="*/ 14 w 56"/>
                <a:gd name="T3" fmla="*/ 0 h 37"/>
                <a:gd name="T4" fmla="*/ 37 w 56"/>
                <a:gd name="T5" fmla="*/ 6 h 37"/>
                <a:gd name="T6" fmla="*/ 51 w 56"/>
                <a:gd name="T7" fmla="*/ 18 h 37"/>
                <a:gd name="T8" fmla="*/ 55 w 56"/>
                <a:gd name="T9" fmla="*/ 29 h 37"/>
                <a:gd name="T10" fmla="*/ 51 w 56"/>
                <a:gd name="T11" fmla="*/ 33 h 37"/>
                <a:gd name="T12" fmla="*/ 30 w 56"/>
                <a:gd name="T13" fmla="*/ 25 h 37"/>
                <a:gd name="T14" fmla="*/ 15 w 56"/>
                <a:gd name="T15" fmla="*/ 26 h 37"/>
                <a:gd name="T16" fmla="*/ 3 w 56"/>
                <a:gd name="T17" fmla="*/ 21 h 37"/>
                <a:gd name="T18" fmla="*/ 3 w 56"/>
                <a:gd name="T19" fmla="*/ 16 h 37"/>
                <a:gd name="T20" fmla="*/ 0 w 56"/>
                <a:gd name="T21" fmla="*/ 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37">
                  <a:moveTo>
                    <a:pt x="0" y="9"/>
                  </a:moveTo>
                  <a:lnTo>
                    <a:pt x="14" y="0"/>
                  </a:lnTo>
                  <a:lnTo>
                    <a:pt x="37" y="6"/>
                  </a:lnTo>
                  <a:lnTo>
                    <a:pt x="51" y="20"/>
                  </a:lnTo>
                  <a:lnTo>
                    <a:pt x="55" y="32"/>
                  </a:lnTo>
                  <a:lnTo>
                    <a:pt x="51" y="36"/>
                  </a:lnTo>
                  <a:lnTo>
                    <a:pt x="30" y="28"/>
                  </a:lnTo>
                  <a:lnTo>
                    <a:pt x="15" y="29"/>
                  </a:lnTo>
                  <a:lnTo>
                    <a:pt x="3" y="24"/>
                  </a:lnTo>
                  <a:lnTo>
                    <a:pt x="3" y="16"/>
                  </a:lnTo>
                  <a:lnTo>
                    <a:pt x="0" y="9"/>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10" name="Freeform 18"/>
            <p:cNvSpPr>
              <a:spLocks noChangeArrowheads="1"/>
            </p:cNvSpPr>
            <p:nvPr/>
          </p:nvSpPr>
          <p:spPr bwMode="auto">
            <a:xfrm>
              <a:off x="3371" y="3082"/>
              <a:ext cx="15" cy="10"/>
            </a:xfrm>
            <a:custGeom>
              <a:avLst/>
              <a:gdLst>
                <a:gd name="T0" fmla="*/ 0 w 19"/>
                <a:gd name="T1" fmla="*/ 7 h 15"/>
                <a:gd name="T2" fmla="*/ 4 w 19"/>
                <a:gd name="T3" fmla="*/ 0 h 15"/>
                <a:gd name="T4" fmla="*/ 18 w 19"/>
                <a:gd name="T5" fmla="*/ 1 h 15"/>
                <a:gd name="T6" fmla="*/ 18 w 19"/>
                <a:gd name="T7" fmla="*/ 3 h 15"/>
                <a:gd name="T8" fmla="*/ 13 w 19"/>
                <a:gd name="T9" fmla="*/ 7 h 15"/>
                <a:gd name="T10" fmla="*/ 7 w 19"/>
                <a:gd name="T11" fmla="*/ 11 h 15"/>
                <a:gd name="T12" fmla="*/ 0 w 19"/>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9" h="15">
                  <a:moveTo>
                    <a:pt x="0" y="8"/>
                  </a:moveTo>
                  <a:lnTo>
                    <a:pt x="4" y="0"/>
                  </a:lnTo>
                  <a:lnTo>
                    <a:pt x="18" y="1"/>
                  </a:lnTo>
                  <a:lnTo>
                    <a:pt x="18" y="3"/>
                  </a:lnTo>
                  <a:lnTo>
                    <a:pt x="13" y="8"/>
                  </a:lnTo>
                  <a:lnTo>
                    <a:pt x="7" y="14"/>
                  </a:lnTo>
                  <a:lnTo>
                    <a:pt x="0" y="8"/>
                  </a:lnTo>
                </a:path>
              </a:pathLst>
            </a:cu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11" name="Freeform 19"/>
            <p:cNvSpPr>
              <a:spLocks noChangeArrowheads="1"/>
            </p:cNvSpPr>
            <p:nvPr/>
          </p:nvSpPr>
          <p:spPr bwMode="auto">
            <a:xfrm>
              <a:off x="3354" y="3092"/>
              <a:ext cx="123" cy="266"/>
            </a:xfrm>
            <a:custGeom>
              <a:avLst/>
              <a:gdLst>
                <a:gd name="T0" fmla="*/ 0 w 127"/>
                <a:gd name="T1" fmla="*/ 203 h 283"/>
                <a:gd name="T2" fmla="*/ 0 w 127"/>
                <a:gd name="T3" fmla="*/ 174 h 283"/>
                <a:gd name="T4" fmla="*/ 11 w 127"/>
                <a:gd name="T5" fmla="*/ 153 h 283"/>
                <a:gd name="T6" fmla="*/ 15 w 127"/>
                <a:gd name="T7" fmla="*/ 135 h 283"/>
                <a:gd name="T8" fmla="*/ 17 w 127"/>
                <a:gd name="T9" fmla="*/ 106 h 283"/>
                <a:gd name="T10" fmla="*/ 22 w 127"/>
                <a:gd name="T11" fmla="*/ 85 h 283"/>
                <a:gd name="T12" fmla="*/ 28 w 127"/>
                <a:gd name="T13" fmla="*/ 79 h 283"/>
                <a:gd name="T14" fmla="*/ 43 w 127"/>
                <a:gd name="T15" fmla="*/ 69 h 283"/>
                <a:gd name="T16" fmla="*/ 62 w 127"/>
                <a:gd name="T17" fmla="*/ 65 h 283"/>
                <a:gd name="T18" fmla="*/ 74 w 127"/>
                <a:gd name="T19" fmla="*/ 52 h 283"/>
                <a:gd name="T20" fmla="*/ 85 w 127"/>
                <a:gd name="T21" fmla="*/ 22 h 283"/>
                <a:gd name="T22" fmla="*/ 103 w 127"/>
                <a:gd name="T23" fmla="*/ 0 h 283"/>
                <a:gd name="T24" fmla="*/ 111 w 127"/>
                <a:gd name="T25" fmla="*/ 9 h 283"/>
                <a:gd name="T26" fmla="*/ 121 w 127"/>
                <a:gd name="T27" fmla="*/ 32 h 283"/>
                <a:gd name="T28" fmla="*/ 121 w 127"/>
                <a:gd name="T29" fmla="*/ 43 h 283"/>
                <a:gd name="T30" fmla="*/ 126 w 127"/>
                <a:gd name="T31" fmla="*/ 67 h 283"/>
                <a:gd name="T32" fmla="*/ 114 w 127"/>
                <a:gd name="T33" fmla="*/ 61 h 283"/>
                <a:gd name="T34" fmla="*/ 116 w 127"/>
                <a:gd name="T35" fmla="*/ 87 h 283"/>
                <a:gd name="T36" fmla="*/ 106 w 127"/>
                <a:gd name="T37" fmla="*/ 115 h 283"/>
                <a:gd name="T38" fmla="*/ 89 w 127"/>
                <a:gd name="T39" fmla="*/ 160 h 283"/>
                <a:gd name="T40" fmla="*/ 85 w 127"/>
                <a:gd name="T41" fmla="*/ 191 h 283"/>
                <a:gd name="T42" fmla="*/ 77 w 127"/>
                <a:gd name="T43" fmla="*/ 214 h 283"/>
                <a:gd name="T44" fmla="*/ 65 w 127"/>
                <a:gd name="T45" fmla="*/ 235 h 283"/>
                <a:gd name="T46" fmla="*/ 60 w 127"/>
                <a:gd name="T47" fmla="*/ 240 h 283"/>
                <a:gd name="T48" fmla="*/ 15 w 127"/>
                <a:gd name="T49" fmla="*/ 245 h 283"/>
                <a:gd name="T50" fmla="*/ 4 w 127"/>
                <a:gd name="T51" fmla="*/ 238 h 283"/>
                <a:gd name="T52" fmla="*/ 4 w 127"/>
                <a:gd name="T53" fmla="*/ 207 h 283"/>
                <a:gd name="T54" fmla="*/ 0 w 127"/>
                <a:gd name="T55" fmla="*/ 203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7" h="283">
                  <a:moveTo>
                    <a:pt x="0" y="234"/>
                  </a:moveTo>
                  <a:lnTo>
                    <a:pt x="0" y="200"/>
                  </a:lnTo>
                  <a:lnTo>
                    <a:pt x="11" y="176"/>
                  </a:lnTo>
                  <a:lnTo>
                    <a:pt x="15" y="155"/>
                  </a:lnTo>
                  <a:lnTo>
                    <a:pt x="17" y="122"/>
                  </a:lnTo>
                  <a:lnTo>
                    <a:pt x="22" y="97"/>
                  </a:lnTo>
                  <a:lnTo>
                    <a:pt x="28" y="91"/>
                  </a:lnTo>
                  <a:lnTo>
                    <a:pt x="43" y="79"/>
                  </a:lnTo>
                  <a:lnTo>
                    <a:pt x="62" y="74"/>
                  </a:lnTo>
                  <a:lnTo>
                    <a:pt x="74" y="61"/>
                  </a:lnTo>
                  <a:lnTo>
                    <a:pt x="85" y="25"/>
                  </a:lnTo>
                  <a:lnTo>
                    <a:pt x="103" y="0"/>
                  </a:lnTo>
                  <a:lnTo>
                    <a:pt x="111" y="9"/>
                  </a:lnTo>
                  <a:lnTo>
                    <a:pt x="121" y="38"/>
                  </a:lnTo>
                  <a:lnTo>
                    <a:pt x="121" y="49"/>
                  </a:lnTo>
                  <a:lnTo>
                    <a:pt x="126" y="77"/>
                  </a:lnTo>
                  <a:lnTo>
                    <a:pt x="114" y="70"/>
                  </a:lnTo>
                  <a:lnTo>
                    <a:pt x="116" y="100"/>
                  </a:lnTo>
                  <a:lnTo>
                    <a:pt x="106" y="133"/>
                  </a:lnTo>
                  <a:lnTo>
                    <a:pt x="89" y="184"/>
                  </a:lnTo>
                  <a:lnTo>
                    <a:pt x="85" y="220"/>
                  </a:lnTo>
                  <a:lnTo>
                    <a:pt x="77" y="246"/>
                  </a:lnTo>
                  <a:lnTo>
                    <a:pt x="65" y="270"/>
                  </a:lnTo>
                  <a:lnTo>
                    <a:pt x="60" y="277"/>
                  </a:lnTo>
                  <a:lnTo>
                    <a:pt x="15" y="282"/>
                  </a:lnTo>
                  <a:lnTo>
                    <a:pt x="4" y="274"/>
                  </a:lnTo>
                  <a:lnTo>
                    <a:pt x="4" y="238"/>
                  </a:lnTo>
                  <a:lnTo>
                    <a:pt x="0" y="234"/>
                  </a:lnTo>
                </a:path>
              </a:pathLst>
            </a:custGeom>
            <a:solidFill>
              <a:srgbClr val="C0C0C0"/>
            </a:solidFill>
            <a:ln w="12600">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12" name="Freeform 20"/>
            <p:cNvSpPr>
              <a:spLocks noChangeArrowheads="1"/>
            </p:cNvSpPr>
            <p:nvPr/>
          </p:nvSpPr>
          <p:spPr bwMode="auto">
            <a:xfrm>
              <a:off x="3358" y="1307"/>
              <a:ext cx="27" cy="27"/>
            </a:xfrm>
            <a:custGeom>
              <a:avLst/>
              <a:gdLst>
                <a:gd name="T0" fmla="*/ 1 w 31"/>
                <a:gd name="T1" fmla="*/ 21 h 33"/>
                <a:gd name="T2" fmla="*/ 7 w 31"/>
                <a:gd name="T3" fmla="*/ 4 h 33"/>
                <a:gd name="T4" fmla="*/ 26 w 31"/>
                <a:gd name="T5" fmla="*/ 0 h 33"/>
                <a:gd name="T6" fmla="*/ 30 w 31"/>
                <a:gd name="T7" fmla="*/ 4 h 33"/>
                <a:gd name="T8" fmla="*/ 29 w 31"/>
                <a:gd name="T9" fmla="*/ 15 h 33"/>
                <a:gd name="T10" fmla="*/ 17 w 31"/>
                <a:gd name="T11" fmla="*/ 24 h 33"/>
                <a:gd name="T12" fmla="*/ 7 w 31"/>
                <a:gd name="T13" fmla="*/ 26 h 33"/>
                <a:gd name="T14" fmla="*/ 0 w 31"/>
                <a:gd name="T15" fmla="*/ 23 h 33"/>
                <a:gd name="T16" fmla="*/ 1 w 31"/>
                <a:gd name="T17" fmla="*/ 2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3">
                  <a:moveTo>
                    <a:pt x="1" y="25"/>
                  </a:moveTo>
                  <a:lnTo>
                    <a:pt x="7" y="4"/>
                  </a:lnTo>
                  <a:lnTo>
                    <a:pt x="26" y="0"/>
                  </a:lnTo>
                  <a:lnTo>
                    <a:pt x="30" y="4"/>
                  </a:lnTo>
                  <a:lnTo>
                    <a:pt x="29" y="18"/>
                  </a:lnTo>
                  <a:lnTo>
                    <a:pt x="17" y="30"/>
                  </a:lnTo>
                  <a:lnTo>
                    <a:pt x="7" y="32"/>
                  </a:lnTo>
                  <a:lnTo>
                    <a:pt x="0" y="28"/>
                  </a:lnTo>
                  <a:lnTo>
                    <a:pt x="1" y="25"/>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13" name="Freeform 21"/>
            <p:cNvSpPr>
              <a:spLocks noChangeArrowheads="1"/>
            </p:cNvSpPr>
            <p:nvPr/>
          </p:nvSpPr>
          <p:spPr bwMode="auto">
            <a:xfrm>
              <a:off x="3380" y="3098"/>
              <a:ext cx="11" cy="16"/>
            </a:xfrm>
            <a:custGeom>
              <a:avLst/>
              <a:gdLst>
                <a:gd name="T0" fmla="*/ 0 w 15"/>
                <a:gd name="T1" fmla="*/ 12 h 21"/>
                <a:gd name="T2" fmla="*/ 2 w 15"/>
                <a:gd name="T3" fmla="*/ 6 h 21"/>
                <a:gd name="T4" fmla="*/ 6 w 15"/>
                <a:gd name="T5" fmla="*/ 0 h 21"/>
                <a:gd name="T6" fmla="*/ 11 w 15"/>
                <a:gd name="T7" fmla="*/ 0 h 21"/>
                <a:gd name="T8" fmla="*/ 14 w 15"/>
                <a:gd name="T9" fmla="*/ 4 h 21"/>
                <a:gd name="T10" fmla="*/ 11 w 15"/>
                <a:gd name="T11" fmla="*/ 10 h 21"/>
                <a:gd name="T12" fmla="*/ 10 w 15"/>
                <a:gd name="T13" fmla="*/ 10 h 21"/>
                <a:gd name="T14" fmla="*/ 10 w 15"/>
                <a:gd name="T15" fmla="*/ 15 h 21"/>
                <a:gd name="T16" fmla="*/ 6 w 15"/>
                <a:gd name="T17" fmla="*/ 17 h 21"/>
                <a:gd name="T18" fmla="*/ 0 w 15"/>
                <a:gd name="T19" fmla="*/ 17 h 21"/>
                <a:gd name="T20" fmla="*/ 0 w 15"/>
                <a:gd name="T21"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21">
                  <a:moveTo>
                    <a:pt x="0" y="15"/>
                  </a:moveTo>
                  <a:lnTo>
                    <a:pt x="2" y="6"/>
                  </a:lnTo>
                  <a:lnTo>
                    <a:pt x="6" y="0"/>
                  </a:lnTo>
                  <a:lnTo>
                    <a:pt x="11" y="0"/>
                  </a:lnTo>
                  <a:lnTo>
                    <a:pt x="14" y="4"/>
                  </a:lnTo>
                  <a:lnTo>
                    <a:pt x="11" y="10"/>
                  </a:lnTo>
                  <a:lnTo>
                    <a:pt x="10" y="12"/>
                  </a:lnTo>
                  <a:lnTo>
                    <a:pt x="10" y="18"/>
                  </a:lnTo>
                  <a:lnTo>
                    <a:pt x="6" y="20"/>
                  </a:lnTo>
                  <a:lnTo>
                    <a:pt x="0" y="20"/>
                  </a:lnTo>
                  <a:lnTo>
                    <a:pt x="0" y="15"/>
                  </a:lnTo>
                </a:path>
              </a:pathLst>
            </a:cu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14" name="Freeform 22"/>
            <p:cNvSpPr>
              <a:spLocks noChangeArrowheads="1"/>
            </p:cNvSpPr>
            <p:nvPr/>
          </p:nvSpPr>
          <p:spPr bwMode="auto">
            <a:xfrm>
              <a:off x="3369" y="988"/>
              <a:ext cx="11" cy="12"/>
            </a:xfrm>
            <a:custGeom>
              <a:avLst/>
              <a:gdLst>
                <a:gd name="T0" fmla="*/ 1 w 15"/>
                <a:gd name="T1" fmla="*/ 11 h 16"/>
                <a:gd name="T2" fmla="*/ 1 w 15"/>
                <a:gd name="T3" fmla="*/ 2 h 16"/>
                <a:gd name="T4" fmla="*/ 7 w 15"/>
                <a:gd name="T5" fmla="*/ 0 h 16"/>
                <a:gd name="T6" fmla="*/ 14 w 15"/>
                <a:gd name="T7" fmla="*/ 8 h 16"/>
                <a:gd name="T8" fmla="*/ 12 w 15"/>
                <a:gd name="T9" fmla="*/ 11 h 16"/>
                <a:gd name="T10" fmla="*/ 0 w 15"/>
                <a:gd name="T11" fmla="*/ 15 h 16"/>
                <a:gd name="T12" fmla="*/ 1 w 15"/>
                <a:gd name="T13" fmla="*/ 11 h 16"/>
              </a:gdLst>
              <a:ahLst/>
              <a:cxnLst>
                <a:cxn ang="0">
                  <a:pos x="T0" y="T1"/>
                </a:cxn>
                <a:cxn ang="0">
                  <a:pos x="T2" y="T3"/>
                </a:cxn>
                <a:cxn ang="0">
                  <a:pos x="T4" y="T5"/>
                </a:cxn>
                <a:cxn ang="0">
                  <a:pos x="T6" y="T7"/>
                </a:cxn>
                <a:cxn ang="0">
                  <a:pos x="T8" y="T9"/>
                </a:cxn>
                <a:cxn ang="0">
                  <a:pos x="T10" y="T11"/>
                </a:cxn>
                <a:cxn ang="0">
                  <a:pos x="T12" y="T13"/>
                </a:cxn>
              </a:cxnLst>
              <a:rect l="0" t="0" r="r" b="b"/>
              <a:pathLst>
                <a:path w="15" h="16">
                  <a:moveTo>
                    <a:pt x="1" y="11"/>
                  </a:moveTo>
                  <a:lnTo>
                    <a:pt x="1" y="2"/>
                  </a:lnTo>
                  <a:lnTo>
                    <a:pt x="7" y="0"/>
                  </a:lnTo>
                  <a:lnTo>
                    <a:pt x="14" y="8"/>
                  </a:lnTo>
                  <a:lnTo>
                    <a:pt x="12" y="11"/>
                  </a:lnTo>
                  <a:lnTo>
                    <a:pt x="0" y="15"/>
                  </a:lnTo>
                  <a:lnTo>
                    <a:pt x="1" y="11"/>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15" name="Freeform 23"/>
            <p:cNvSpPr>
              <a:spLocks noChangeArrowheads="1"/>
            </p:cNvSpPr>
            <p:nvPr/>
          </p:nvSpPr>
          <p:spPr bwMode="auto">
            <a:xfrm>
              <a:off x="3396" y="3081"/>
              <a:ext cx="9" cy="6"/>
            </a:xfrm>
            <a:custGeom>
              <a:avLst/>
              <a:gdLst>
                <a:gd name="T0" fmla="*/ 0 w 13"/>
                <a:gd name="T1" fmla="*/ 5 h 10"/>
                <a:gd name="T2" fmla="*/ 4 w 13"/>
                <a:gd name="T3" fmla="*/ 0 h 10"/>
                <a:gd name="T4" fmla="*/ 11 w 13"/>
                <a:gd name="T5" fmla="*/ 0 h 10"/>
                <a:gd name="T6" fmla="*/ 12 w 13"/>
                <a:gd name="T7" fmla="*/ 8 h 10"/>
                <a:gd name="T8" fmla="*/ 11 w 13"/>
                <a:gd name="T9" fmla="*/ 9 h 10"/>
                <a:gd name="T10" fmla="*/ 4 w 13"/>
                <a:gd name="T11" fmla="*/ 9 h 10"/>
                <a:gd name="T12" fmla="*/ 0 w 13"/>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3" h="10">
                  <a:moveTo>
                    <a:pt x="0" y="5"/>
                  </a:moveTo>
                  <a:lnTo>
                    <a:pt x="4" y="0"/>
                  </a:lnTo>
                  <a:lnTo>
                    <a:pt x="11" y="0"/>
                  </a:lnTo>
                  <a:lnTo>
                    <a:pt x="12" y="8"/>
                  </a:lnTo>
                  <a:lnTo>
                    <a:pt x="11" y="9"/>
                  </a:lnTo>
                  <a:lnTo>
                    <a:pt x="4" y="9"/>
                  </a:lnTo>
                  <a:lnTo>
                    <a:pt x="0" y="5"/>
                  </a:lnTo>
                </a:path>
              </a:pathLst>
            </a:cu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16" name="Freeform 24"/>
            <p:cNvSpPr>
              <a:spLocks noChangeArrowheads="1"/>
            </p:cNvSpPr>
            <p:nvPr/>
          </p:nvSpPr>
          <p:spPr bwMode="auto">
            <a:xfrm>
              <a:off x="3402" y="3101"/>
              <a:ext cx="19" cy="11"/>
            </a:xfrm>
            <a:custGeom>
              <a:avLst/>
              <a:gdLst>
                <a:gd name="T0" fmla="*/ 1 w 23"/>
                <a:gd name="T1" fmla="*/ 5 h 16"/>
                <a:gd name="T2" fmla="*/ 8 w 23"/>
                <a:gd name="T3" fmla="*/ 2 h 16"/>
                <a:gd name="T4" fmla="*/ 18 w 23"/>
                <a:gd name="T5" fmla="*/ 0 h 16"/>
                <a:gd name="T6" fmla="*/ 22 w 23"/>
                <a:gd name="T7" fmla="*/ 5 h 16"/>
                <a:gd name="T8" fmla="*/ 20 w 23"/>
                <a:gd name="T9" fmla="*/ 11 h 16"/>
                <a:gd name="T10" fmla="*/ 10 w 23"/>
                <a:gd name="T11" fmla="*/ 12 h 16"/>
                <a:gd name="T12" fmla="*/ 0 w 23"/>
                <a:gd name="T13" fmla="*/ 5 h 16"/>
                <a:gd name="T14" fmla="*/ 1 w 23"/>
                <a:gd name="T15" fmla="*/ 5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6">
                  <a:moveTo>
                    <a:pt x="1" y="5"/>
                  </a:moveTo>
                  <a:lnTo>
                    <a:pt x="8" y="2"/>
                  </a:lnTo>
                  <a:lnTo>
                    <a:pt x="18" y="0"/>
                  </a:lnTo>
                  <a:lnTo>
                    <a:pt x="22" y="5"/>
                  </a:lnTo>
                  <a:lnTo>
                    <a:pt x="20" y="14"/>
                  </a:lnTo>
                  <a:lnTo>
                    <a:pt x="10" y="15"/>
                  </a:lnTo>
                  <a:lnTo>
                    <a:pt x="0" y="5"/>
                  </a:lnTo>
                  <a:lnTo>
                    <a:pt x="1" y="5"/>
                  </a:lnTo>
                </a:path>
              </a:pathLst>
            </a:cu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17" name="Freeform 25"/>
            <p:cNvSpPr>
              <a:spLocks noChangeArrowheads="1"/>
            </p:cNvSpPr>
            <p:nvPr/>
          </p:nvSpPr>
          <p:spPr bwMode="auto">
            <a:xfrm>
              <a:off x="3431" y="1102"/>
              <a:ext cx="185" cy="97"/>
            </a:xfrm>
            <a:custGeom>
              <a:avLst/>
              <a:gdLst>
                <a:gd name="T0" fmla="*/ 12 w 189"/>
                <a:gd name="T1" fmla="*/ 87 h 106"/>
                <a:gd name="T2" fmla="*/ 0 w 189"/>
                <a:gd name="T3" fmla="*/ 81 h 106"/>
                <a:gd name="T4" fmla="*/ 13 w 189"/>
                <a:gd name="T5" fmla="*/ 71 h 106"/>
                <a:gd name="T6" fmla="*/ 30 w 189"/>
                <a:gd name="T7" fmla="*/ 45 h 106"/>
                <a:gd name="T8" fmla="*/ 47 w 189"/>
                <a:gd name="T9" fmla="*/ 38 h 106"/>
                <a:gd name="T10" fmla="*/ 60 w 189"/>
                <a:gd name="T11" fmla="*/ 33 h 106"/>
                <a:gd name="T12" fmla="*/ 104 w 189"/>
                <a:gd name="T13" fmla="*/ 20 h 106"/>
                <a:gd name="T14" fmla="*/ 126 w 189"/>
                <a:gd name="T15" fmla="*/ 17 h 106"/>
                <a:gd name="T16" fmla="*/ 152 w 189"/>
                <a:gd name="T17" fmla="*/ 6 h 106"/>
                <a:gd name="T18" fmla="*/ 166 w 189"/>
                <a:gd name="T19" fmla="*/ 0 h 106"/>
                <a:gd name="T20" fmla="*/ 188 w 189"/>
                <a:gd name="T21" fmla="*/ 1 h 106"/>
                <a:gd name="T22" fmla="*/ 185 w 189"/>
                <a:gd name="T23" fmla="*/ 10 h 106"/>
                <a:gd name="T24" fmla="*/ 177 w 189"/>
                <a:gd name="T25" fmla="*/ 17 h 106"/>
                <a:gd name="T26" fmla="*/ 154 w 189"/>
                <a:gd name="T27" fmla="*/ 30 h 106"/>
                <a:gd name="T28" fmla="*/ 128 w 189"/>
                <a:gd name="T29" fmla="*/ 39 h 106"/>
                <a:gd name="T30" fmla="*/ 104 w 189"/>
                <a:gd name="T31" fmla="*/ 48 h 106"/>
                <a:gd name="T32" fmla="*/ 71 w 189"/>
                <a:gd name="T33" fmla="*/ 65 h 106"/>
                <a:gd name="T34" fmla="*/ 58 w 189"/>
                <a:gd name="T35" fmla="*/ 79 h 106"/>
                <a:gd name="T36" fmla="*/ 49 w 189"/>
                <a:gd name="T37" fmla="*/ 83 h 106"/>
                <a:gd name="T38" fmla="*/ 36 w 189"/>
                <a:gd name="T39" fmla="*/ 84 h 106"/>
                <a:gd name="T40" fmla="*/ 15 w 189"/>
                <a:gd name="T41" fmla="*/ 91 h 106"/>
                <a:gd name="T42" fmla="*/ 12 w 189"/>
                <a:gd name="T43" fmla="*/ 8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9" h="106">
                  <a:moveTo>
                    <a:pt x="12" y="101"/>
                  </a:moveTo>
                  <a:lnTo>
                    <a:pt x="0" y="93"/>
                  </a:lnTo>
                  <a:lnTo>
                    <a:pt x="13" y="83"/>
                  </a:lnTo>
                  <a:lnTo>
                    <a:pt x="30" y="51"/>
                  </a:lnTo>
                  <a:lnTo>
                    <a:pt x="47" y="44"/>
                  </a:lnTo>
                  <a:lnTo>
                    <a:pt x="60" y="39"/>
                  </a:lnTo>
                  <a:lnTo>
                    <a:pt x="104" y="23"/>
                  </a:lnTo>
                  <a:lnTo>
                    <a:pt x="126" y="20"/>
                  </a:lnTo>
                  <a:lnTo>
                    <a:pt x="152" y="6"/>
                  </a:lnTo>
                  <a:lnTo>
                    <a:pt x="166" y="0"/>
                  </a:lnTo>
                  <a:lnTo>
                    <a:pt x="188" y="1"/>
                  </a:lnTo>
                  <a:lnTo>
                    <a:pt x="185" y="13"/>
                  </a:lnTo>
                  <a:lnTo>
                    <a:pt x="177" y="20"/>
                  </a:lnTo>
                  <a:lnTo>
                    <a:pt x="154" y="36"/>
                  </a:lnTo>
                  <a:lnTo>
                    <a:pt x="128" y="45"/>
                  </a:lnTo>
                  <a:lnTo>
                    <a:pt x="104" y="55"/>
                  </a:lnTo>
                  <a:lnTo>
                    <a:pt x="71" y="75"/>
                  </a:lnTo>
                  <a:lnTo>
                    <a:pt x="58" y="91"/>
                  </a:lnTo>
                  <a:lnTo>
                    <a:pt x="49" y="95"/>
                  </a:lnTo>
                  <a:lnTo>
                    <a:pt x="36" y="97"/>
                  </a:lnTo>
                  <a:lnTo>
                    <a:pt x="15" y="105"/>
                  </a:lnTo>
                  <a:lnTo>
                    <a:pt x="12" y="101"/>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18" name="Freeform 26"/>
            <p:cNvSpPr>
              <a:spLocks noChangeArrowheads="1"/>
            </p:cNvSpPr>
            <p:nvPr/>
          </p:nvSpPr>
          <p:spPr bwMode="auto">
            <a:xfrm>
              <a:off x="3394" y="967"/>
              <a:ext cx="10" cy="7"/>
            </a:xfrm>
            <a:custGeom>
              <a:avLst/>
              <a:gdLst>
                <a:gd name="T0" fmla="*/ 9 w 14"/>
                <a:gd name="T1" fmla="*/ 4 h 12"/>
                <a:gd name="T2" fmla="*/ 0 w 14"/>
                <a:gd name="T3" fmla="*/ 6 h 12"/>
                <a:gd name="T4" fmla="*/ 13 w 14"/>
                <a:gd name="T5" fmla="*/ 8 h 12"/>
                <a:gd name="T6" fmla="*/ 9 w 14"/>
                <a:gd name="T7" fmla="*/ 0 h 12"/>
                <a:gd name="T8" fmla="*/ 9 w 14"/>
                <a:gd name="T9" fmla="*/ 4 h 12"/>
              </a:gdLst>
              <a:ahLst/>
              <a:cxnLst>
                <a:cxn ang="0">
                  <a:pos x="T0" y="T1"/>
                </a:cxn>
                <a:cxn ang="0">
                  <a:pos x="T2" y="T3"/>
                </a:cxn>
                <a:cxn ang="0">
                  <a:pos x="T4" y="T5"/>
                </a:cxn>
                <a:cxn ang="0">
                  <a:pos x="T6" y="T7"/>
                </a:cxn>
                <a:cxn ang="0">
                  <a:pos x="T8" y="T9"/>
                </a:cxn>
              </a:cxnLst>
              <a:rect l="0" t="0" r="r" b="b"/>
              <a:pathLst>
                <a:path w="14" h="12">
                  <a:moveTo>
                    <a:pt x="9" y="4"/>
                  </a:moveTo>
                  <a:lnTo>
                    <a:pt x="0" y="9"/>
                  </a:lnTo>
                  <a:lnTo>
                    <a:pt x="13" y="11"/>
                  </a:lnTo>
                  <a:lnTo>
                    <a:pt x="9" y="0"/>
                  </a:lnTo>
                  <a:lnTo>
                    <a:pt x="9" y="4"/>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19" name="Freeform 27"/>
            <p:cNvSpPr>
              <a:spLocks noChangeArrowheads="1"/>
            </p:cNvSpPr>
            <p:nvPr/>
          </p:nvSpPr>
          <p:spPr bwMode="auto">
            <a:xfrm>
              <a:off x="3416" y="947"/>
              <a:ext cx="9" cy="8"/>
            </a:xfrm>
            <a:custGeom>
              <a:avLst/>
              <a:gdLst>
                <a:gd name="T0" fmla="*/ 0 w 13"/>
                <a:gd name="T1" fmla="*/ 9 h 12"/>
                <a:gd name="T2" fmla="*/ 8 w 13"/>
                <a:gd name="T3" fmla="*/ 0 h 12"/>
                <a:gd name="T4" fmla="*/ 12 w 13"/>
                <a:gd name="T5" fmla="*/ 11 h 12"/>
                <a:gd name="T6" fmla="*/ 0 w 13"/>
                <a:gd name="T7" fmla="*/ 9 h 12"/>
              </a:gdLst>
              <a:ahLst/>
              <a:cxnLst>
                <a:cxn ang="0">
                  <a:pos x="T0" y="T1"/>
                </a:cxn>
                <a:cxn ang="0">
                  <a:pos x="T2" y="T3"/>
                </a:cxn>
                <a:cxn ang="0">
                  <a:pos x="T4" y="T5"/>
                </a:cxn>
                <a:cxn ang="0">
                  <a:pos x="T6" y="T7"/>
                </a:cxn>
              </a:cxnLst>
              <a:rect l="0" t="0" r="r" b="b"/>
              <a:pathLst>
                <a:path w="13" h="12">
                  <a:moveTo>
                    <a:pt x="0" y="9"/>
                  </a:moveTo>
                  <a:lnTo>
                    <a:pt x="8" y="0"/>
                  </a:lnTo>
                  <a:lnTo>
                    <a:pt x="12" y="11"/>
                  </a:lnTo>
                  <a:lnTo>
                    <a:pt x="0" y="9"/>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20" name="Freeform 28"/>
            <p:cNvSpPr>
              <a:spLocks noChangeArrowheads="1"/>
            </p:cNvSpPr>
            <p:nvPr/>
          </p:nvSpPr>
          <p:spPr bwMode="auto">
            <a:xfrm>
              <a:off x="3424" y="991"/>
              <a:ext cx="8" cy="16"/>
            </a:xfrm>
            <a:custGeom>
              <a:avLst/>
              <a:gdLst>
                <a:gd name="T0" fmla="*/ 0 w 12"/>
                <a:gd name="T1" fmla="*/ 12 h 21"/>
                <a:gd name="T2" fmla="*/ 0 w 12"/>
                <a:gd name="T3" fmla="*/ 0 h 21"/>
                <a:gd name="T4" fmla="*/ 4 w 12"/>
                <a:gd name="T5" fmla="*/ 0 h 21"/>
                <a:gd name="T6" fmla="*/ 7 w 12"/>
                <a:gd name="T7" fmla="*/ 4 h 21"/>
                <a:gd name="T8" fmla="*/ 11 w 12"/>
                <a:gd name="T9" fmla="*/ 10 h 21"/>
                <a:gd name="T10" fmla="*/ 4 w 12"/>
                <a:gd name="T11" fmla="*/ 17 h 21"/>
                <a:gd name="T12" fmla="*/ 0 w 12"/>
                <a:gd name="T13" fmla="*/ 12 h 21"/>
              </a:gdLst>
              <a:ahLst/>
              <a:cxnLst>
                <a:cxn ang="0">
                  <a:pos x="T0" y="T1"/>
                </a:cxn>
                <a:cxn ang="0">
                  <a:pos x="T2" y="T3"/>
                </a:cxn>
                <a:cxn ang="0">
                  <a:pos x="T4" y="T5"/>
                </a:cxn>
                <a:cxn ang="0">
                  <a:pos x="T6" y="T7"/>
                </a:cxn>
                <a:cxn ang="0">
                  <a:pos x="T8" y="T9"/>
                </a:cxn>
                <a:cxn ang="0">
                  <a:pos x="T10" y="T11"/>
                </a:cxn>
                <a:cxn ang="0">
                  <a:pos x="T12" y="T13"/>
                </a:cxn>
              </a:cxnLst>
              <a:rect l="0" t="0" r="r" b="b"/>
              <a:pathLst>
                <a:path w="12" h="21">
                  <a:moveTo>
                    <a:pt x="0" y="15"/>
                  </a:moveTo>
                  <a:lnTo>
                    <a:pt x="0" y="0"/>
                  </a:lnTo>
                  <a:lnTo>
                    <a:pt x="4" y="0"/>
                  </a:lnTo>
                  <a:lnTo>
                    <a:pt x="7" y="4"/>
                  </a:lnTo>
                  <a:lnTo>
                    <a:pt x="11" y="12"/>
                  </a:lnTo>
                  <a:lnTo>
                    <a:pt x="4" y="20"/>
                  </a:lnTo>
                  <a:lnTo>
                    <a:pt x="0" y="15"/>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21" name="Freeform 29"/>
            <p:cNvSpPr>
              <a:spLocks noChangeArrowheads="1"/>
            </p:cNvSpPr>
            <p:nvPr/>
          </p:nvSpPr>
          <p:spPr bwMode="auto">
            <a:xfrm>
              <a:off x="3448" y="967"/>
              <a:ext cx="54" cy="34"/>
            </a:xfrm>
            <a:custGeom>
              <a:avLst/>
              <a:gdLst>
                <a:gd name="T0" fmla="*/ 9 w 58"/>
                <a:gd name="T1" fmla="*/ 33 h 40"/>
                <a:gd name="T2" fmla="*/ 0 w 58"/>
                <a:gd name="T3" fmla="*/ 23 h 40"/>
                <a:gd name="T4" fmla="*/ 11 w 58"/>
                <a:gd name="T5" fmla="*/ 10 h 40"/>
                <a:gd name="T6" fmla="*/ 37 w 58"/>
                <a:gd name="T7" fmla="*/ 0 h 40"/>
                <a:gd name="T8" fmla="*/ 51 w 58"/>
                <a:gd name="T9" fmla="*/ 0 h 40"/>
                <a:gd name="T10" fmla="*/ 57 w 58"/>
                <a:gd name="T11" fmla="*/ 6 h 40"/>
                <a:gd name="T12" fmla="*/ 57 w 58"/>
                <a:gd name="T13" fmla="*/ 14 h 40"/>
                <a:gd name="T14" fmla="*/ 50 w 58"/>
                <a:gd name="T15" fmla="*/ 23 h 40"/>
                <a:gd name="T16" fmla="*/ 31 w 58"/>
                <a:gd name="T17" fmla="*/ 27 h 40"/>
                <a:gd name="T18" fmla="*/ 16 w 58"/>
                <a:gd name="T19" fmla="*/ 30 h 40"/>
                <a:gd name="T20" fmla="*/ 9 w 58"/>
                <a:gd name="T21" fmla="*/ 3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40">
                  <a:moveTo>
                    <a:pt x="9" y="39"/>
                  </a:moveTo>
                  <a:lnTo>
                    <a:pt x="0" y="26"/>
                  </a:lnTo>
                  <a:lnTo>
                    <a:pt x="11" y="12"/>
                  </a:lnTo>
                  <a:lnTo>
                    <a:pt x="37" y="0"/>
                  </a:lnTo>
                  <a:lnTo>
                    <a:pt x="51" y="0"/>
                  </a:lnTo>
                  <a:lnTo>
                    <a:pt x="57" y="6"/>
                  </a:lnTo>
                  <a:lnTo>
                    <a:pt x="57" y="17"/>
                  </a:lnTo>
                  <a:lnTo>
                    <a:pt x="50" y="26"/>
                  </a:lnTo>
                  <a:lnTo>
                    <a:pt x="31" y="30"/>
                  </a:lnTo>
                  <a:lnTo>
                    <a:pt x="16" y="36"/>
                  </a:lnTo>
                  <a:lnTo>
                    <a:pt x="9" y="39"/>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22" name="Freeform 30"/>
            <p:cNvSpPr>
              <a:spLocks noChangeArrowheads="1"/>
            </p:cNvSpPr>
            <p:nvPr/>
          </p:nvSpPr>
          <p:spPr bwMode="auto">
            <a:xfrm>
              <a:off x="3514" y="952"/>
              <a:ext cx="24" cy="20"/>
            </a:xfrm>
            <a:custGeom>
              <a:avLst/>
              <a:gdLst>
                <a:gd name="T0" fmla="*/ 4 w 28"/>
                <a:gd name="T1" fmla="*/ 16 h 25"/>
                <a:gd name="T2" fmla="*/ 13 w 28"/>
                <a:gd name="T3" fmla="*/ 12 h 25"/>
                <a:gd name="T4" fmla="*/ 21 w 28"/>
                <a:gd name="T5" fmla="*/ 0 h 25"/>
                <a:gd name="T6" fmla="*/ 27 w 28"/>
                <a:gd name="T7" fmla="*/ 7 h 25"/>
                <a:gd name="T8" fmla="*/ 26 w 28"/>
                <a:gd name="T9" fmla="*/ 16 h 25"/>
                <a:gd name="T10" fmla="*/ 15 w 28"/>
                <a:gd name="T11" fmla="*/ 21 h 25"/>
                <a:gd name="T12" fmla="*/ 0 w 28"/>
                <a:gd name="T13" fmla="*/ 19 h 25"/>
                <a:gd name="T14" fmla="*/ 4 w 28"/>
                <a:gd name="T15" fmla="*/ 16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5">
                  <a:moveTo>
                    <a:pt x="4" y="19"/>
                  </a:moveTo>
                  <a:lnTo>
                    <a:pt x="13" y="12"/>
                  </a:lnTo>
                  <a:lnTo>
                    <a:pt x="21" y="0"/>
                  </a:lnTo>
                  <a:lnTo>
                    <a:pt x="27" y="7"/>
                  </a:lnTo>
                  <a:lnTo>
                    <a:pt x="26" y="19"/>
                  </a:lnTo>
                  <a:lnTo>
                    <a:pt x="15" y="24"/>
                  </a:lnTo>
                  <a:lnTo>
                    <a:pt x="0" y="22"/>
                  </a:lnTo>
                  <a:lnTo>
                    <a:pt x="4" y="19"/>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23" name="Freeform 31"/>
            <p:cNvSpPr>
              <a:spLocks noChangeArrowheads="1"/>
            </p:cNvSpPr>
            <p:nvPr/>
          </p:nvSpPr>
          <p:spPr bwMode="auto">
            <a:xfrm>
              <a:off x="3519" y="2951"/>
              <a:ext cx="17" cy="13"/>
            </a:xfrm>
            <a:custGeom>
              <a:avLst/>
              <a:gdLst>
                <a:gd name="T0" fmla="*/ 0 w 21"/>
                <a:gd name="T1" fmla="*/ 16 h 17"/>
                <a:gd name="T2" fmla="*/ 3 w 21"/>
                <a:gd name="T3" fmla="*/ 6 h 17"/>
                <a:gd name="T4" fmla="*/ 11 w 21"/>
                <a:gd name="T5" fmla="*/ 0 h 17"/>
                <a:gd name="T6" fmla="*/ 17 w 21"/>
                <a:gd name="T7" fmla="*/ 0 h 17"/>
                <a:gd name="T8" fmla="*/ 20 w 21"/>
                <a:gd name="T9" fmla="*/ 5 h 17"/>
                <a:gd name="T10" fmla="*/ 20 w 21"/>
                <a:gd name="T11" fmla="*/ 12 h 17"/>
                <a:gd name="T12" fmla="*/ 11 w 21"/>
                <a:gd name="T13" fmla="*/ 11 h 17"/>
                <a:gd name="T14" fmla="*/ 0 w 21"/>
                <a:gd name="T15" fmla="*/ 16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7">
                  <a:moveTo>
                    <a:pt x="0" y="16"/>
                  </a:moveTo>
                  <a:lnTo>
                    <a:pt x="3" y="6"/>
                  </a:lnTo>
                  <a:lnTo>
                    <a:pt x="11" y="0"/>
                  </a:lnTo>
                  <a:lnTo>
                    <a:pt x="17" y="0"/>
                  </a:lnTo>
                  <a:lnTo>
                    <a:pt x="20" y="5"/>
                  </a:lnTo>
                  <a:lnTo>
                    <a:pt x="20" y="12"/>
                  </a:lnTo>
                  <a:lnTo>
                    <a:pt x="11" y="11"/>
                  </a:lnTo>
                  <a:lnTo>
                    <a:pt x="0" y="16"/>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24" name="Freeform 32"/>
            <p:cNvSpPr>
              <a:spLocks noChangeArrowheads="1"/>
            </p:cNvSpPr>
            <p:nvPr/>
          </p:nvSpPr>
          <p:spPr bwMode="auto">
            <a:xfrm>
              <a:off x="3553" y="3262"/>
              <a:ext cx="0" cy="14"/>
            </a:xfrm>
            <a:custGeom>
              <a:avLst/>
              <a:gdLst>
                <a:gd name="T0" fmla="*/ 0 w 4"/>
                <a:gd name="T1" fmla="*/ 13 h 18"/>
                <a:gd name="T2" fmla="*/ 0 w 4"/>
                <a:gd name="T3" fmla="*/ 0 h 18"/>
                <a:gd name="T4" fmla="*/ 3 w 4"/>
                <a:gd name="T5" fmla="*/ 0 h 18"/>
                <a:gd name="T6" fmla="*/ 3 w 4"/>
                <a:gd name="T7" fmla="*/ 17 h 18"/>
                <a:gd name="T8" fmla="*/ 0 w 4"/>
                <a:gd name="T9" fmla="*/ 13 h 18"/>
              </a:gdLst>
              <a:ahLst/>
              <a:cxnLst>
                <a:cxn ang="0">
                  <a:pos x="T0" y="T1"/>
                </a:cxn>
                <a:cxn ang="0">
                  <a:pos x="T2" y="T3"/>
                </a:cxn>
                <a:cxn ang="0">
                  <a:pos x="T4" y="T5"/>
                </a:cxn>
                <a:cxn ang="0">
                  <a:pos x="T6" y="T7"/>
                </a:cxn>
                <a:cxn ang="0">
                  <a:pos x="T8" y="T9"/>
                </a:cxn>
              </a:cxnLst>
              <a:rect l="0" t="0" r="r" b="b"/>
              <a:pathLst>
                <a:path w="4" h="18">
                  <a:moveTo>
                    <a:pt x="0" y="13"/>
                  </a:moveTo>
                  <a:lnTo>
                    <a:pt x="0" y="0"/>
                  </a:lnTo>
                  <a:lnTo>
                    <a:pt x="3" y="0"/>
                  </a:lnTo>
                  <a:lnTo>
                    <a:pt x="3" y="17"/>
                  </a:lnTo>
                  <a:lnTo>
                    <a:pt x="0" y="13"/>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25" name="Freeform 33"/>
            <p:cNvSpPr>
              <a:spLocks noChangeArrowheads="1"/>
            </p:cNvSpPr>
            <p:nvPr/>
          </p:nvSpPr>
          <p:spPr bwMode="auto">
            <a:xfrm>
              <a:off x="3547" y="2920"/>
              <a:ext cx="9" cy="22"/>
            </a:xfrm>
            <a:custGeom>
              <a:avLst/>
              <a:gdLst>
                <a:gd name="T0" fmla="*/ 0 w 13"/>
                <a:gd name="T1" fmla="*/ 16 h 27"/>
                <a:gd name="T2" fmla="*/ 1 w 13"/>
                <a:gd name="T3" fmla="*/ 4 h 27"/>
                <a:gd name="T4" fmla="*/ 8 w 13"/>
                <a:gd name="T5" fmla="*/ 0 h 27"/>
                <a:gd name="T6" fmla="*/ 12 w 13"/>
                <a:gd name="T7" fmla="*/ 12 h 27"/>
                <a:gd name="T8" fmla="*/ 10 w 13"/>
                <a:gd name="T9" fmla="*/ 23 h 27"/>
                <a:gd name="T10" fmla="*/ 0 w 13"/>
                <a:gd name="T11" fmla="*/ 16 h 27"/>
              </a:gdLst>
              <a:ahLst/>
              <a:cxnLst>
                <a:cxn ang="0">
                  <a:pos x="T0" y="T1"/>
                </a:cxn>
                <a:cxn ang="0">
                  <a:pos x="T2" y="T3"/>
                </a:cxn>
                <a:cxn ang="0">
                  <a:pos x="T4" y="T5"/>
                </a:cxn>
                <a:cxn ang="0">
                  <a:pos x="T6" y="T7"/>
                </a:cxn>
                <a:cxn ang="0">
                  <a:pos x="T8" y="T9"/>
                </a:cxn>
                <a:cxn ang="0">
                  <a:pos x="T10" y="T11"/>
                </a:cxn>
              </a:cxnLst>
              <a:rect l="0" t="0" r="r" b="b"/>
              <a:pathLst>
                <a:path w="13" h="27">
                  <a:moveTo>
                    <a:pt x="0" y="19"/>
                  </a:moveTo>
                  <a:lnTo>
                    <a:pt x="1" y="4"/>
                  </a:lnTo>
                  <a:lnTo>
                    <a:pt x="8" y="0"/>
                  </a:lnTo>
                  <a:lnTo>
                    <a:pt x="12" y="12"/>
                  </a:lnTo>
                  <a:lnTo>
                    <a:pt x="10" y="26"/>
                  </a:lnTo>
                  <a:lnTo>
                    <a:pt x="0" y="19"/>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26" name="Freeform 34"/>
            <p:cNvSpPr>
              <a:spLocks noChangeArrowheads="1"/>
            </p:cNvSpPr>
            <p:nvPr/>
          </p:nvSpPr>
          <p:spPr bwMode="auto">
            <a:xfrm>
              <a:off x="3565" y="3041"/>
              <a:ext cx="18" cy="8"/>
            </a:xfrm>
            <a:custGeom>
              <a:avLst/>
              <a:gdLst>
                <a:gd name="T0" fmla="*/ 0 w 22"/>
                <a:gd name="T1" fmla="*/ 6 h 13"/>
                <a:gd name="T2" fmla="*/ 0 w 22"/>
                <a:gd name="T3" fmla="*/ 4 h 13"/>
                <a:gd name="T4" fmla="*/ 7 w 22"/>
                <a:gd name="T5" fmla="*/ 0 h 13"/>
                <a:gd name="T6" fmla="*/ 14 w 22"/>
                <a:gd name="T7" fmla="*/ 0 h 13"/>
                <a:gd name="T8" fmla="*/ 21 w 22"/>
                <a:gd name="T9" fmla="*/ 4 h 13"/>
                <a:gd name="T10" fmla="*/ 21 w 22"/>
                <a:gd name="T11" fmla="*/ 6 h 13"/>
                <a:gd name="T12" fmla="*/ 11 w 22"/>
                <a:gd name="T13" fmla="*/ 9 h 13"/>
                <a:gd name="T14" fmla="*/ 3 w 22"/>
                <a:gd name="T15" fmla="*/ 9 h 13"/>
                <a:gd name="T16" fmla="*/ 0 w 22"/>
                <a:gd name="T17"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3">
                  <a:moveTo>
                    <a:pt x="0" y="8"/>
                  </a:moveTo>
                  <a:lnTo>
                    <a:pt x="0" y="4"/>
                  </a:lnTo>
                  <a:lnTo>
                    <a:pt x="7" y="0"/>
                  </a:lnTo>
                  <a:lnTo>
                    <a:pt x="14" y="0"/>
                  </a:lnTo>
                  <a:lnTo>
                    <a:pt x="21" y="4"/>
                  </a:lnTo>
                  <a:lnTo>
                    <a:pt x="21" y="8"/>
                  </a:lnTo>
                  <a:lnTo>
                    <a:pt x="11" y="12"/>
                  </a:lnTo>
                  <a:lnTo>
                    <a:pt x="3" y="12"/>
                  </a:lnTo>
                  <a:lnTo>
                    <a:pt x="0" y="8"/>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27" name="Freeform 35"/>
            <p:cNvSpPr>
              <a:spLocks noChangeArrowheads="1"/>
            </p:cNvSpPr>
            <p:nvPr/>
          </p:nvSpPr>
          <p:spPr bwMode="auto">
            <a:xfrm>
              <a:off x="3576" y="3061"/>
              <a:ext cx="19" cy="16"/>
            </a:xfrm>
            <a:custGeom>
              <a:avLst/>
              <a:gdLst>
                <a:gd name="T0" fmla="*/ 0 w 23"/>
                <a:gd name="T1" fmla="*/ 13 h 21"/>
                <a:gd name="T2" fmla="*/ 4 w 23"/>
                <a:gd name="T3" fmla="*/ 7 h 21"/>
                <a:gd name="T4" fmla="*/ 14 w 23"/>
                <a:gd name="T5" fmla="*/ 0 h 21"/>
                <a:gd name="T6" fmla="*/ 22 w 23"/>
                <a:gd name="T7" fmla="*/ 7 h 21"/>
                <a:gd name="T8" fmla="*/ 22 w 23"/>
                <a:gd name="T9" fmla="*/ 10 h 21"/>
                <a:gd name="T10" fmla="*/ 18 w 23"/>
                <a:gd name="T11" fmla="*/ 13 h 21"/>
                <a:gd name="T12" fmla="*/ 7 w 23"/>
                <a:gd name="T13" fmla="*/ 17 h 21"/>
                <a:gd name="T14" fmla="*/ 0 w 23"/>
                <a:gd name="T15" fmla="*/ 13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1">
                  <a:moveTo>
                    <a:pt x="0" y="16"/>
                  </a:moveTo>
                  <a:lnTo>
                    <a:pt x="4" y="7"/>
                  </a:lnTo>
                  <a:lnTo>
                    <a:pt x="14" y="0"/>
                  </a:lnTo>
                  <a:lnTo>
                    <a:pt x="22" y="7"/>
                  </a:lnTo>
                  <a:lnTo>
                    <a:pt x="22" y="12"/>
                  </a:lnTo>
                  <a:lnTo>
                    <a:pt x="18" y="16"/>
                  </a:lnTo>
                  <a:lnTo>
                    <a:pt x="7" y="20"/>
                  </a:lnTo>
                  <a:lnTo>
                    <a:pt x="0" y="16"/>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28" name="Freeform 36"/>
            <p:cNvSpPr>
              <a:spLocks noChangeArrowheads="1"/>
            </p:cNvSpPr>
            <p:nvPr/>
          </p:nvSpPr>
          <p:spPr bwMode="auto">
            <a:xfrm>
              <a:off x="3567" y="2918"/>
              <a:ext cx="7" cy="10"/>
            </a:xfrm>
            <a:custGeom>
              <a:avLst/>
              <a:gdLst>
                <a:gd name="T0" fmla="*/ 0 w 11"/>
                <a:gd name="T1" fmla="*/ 9 h 15"/>
                <a:gd name="T2" fmla="*/ 3 w 11"/>
                <a:gd name="T3" fmla="*/ 0 h 15"/>
                <a:gd name="T4" fmla="*/ 10 w 11"/>
                <a:gd name="T5" fmla="*/ 5 h 15"/>
                <a:gd name="T6" fmla="*/ 9 w 11"/>
                <a:gd name="T7" fmla="*/ 11 h 15"/>
                <a:gd name="T8" fmla="*/ 7 w 11"/>
                <a:gd name="T9" fmla="*/ 11 h 15"/>
                <a:gd name="T10" fmla="*/ 0 w 11"/>
                <a:gd name="T11" fmla="*/ 9 h 15"/>
              </a:gdLst>
              <a:ahLst/>
              <a:cxnLst>
                <a:cxn ang="0">
                  <a:pos x="T0" y="T1"/>
                </a:cxn>
                <a:cxn ang="0">
                  <a:pos x="T2" y="T3"/>
                </a:cxn>
                <a:cxn ang="0">
                  <a:pos x="T4" y="T5"/>
                </a:cxn>
                <a:cxn ang="0">
                  <a:pos x="T6" y="T7"/>
                </a:cxn>
                <a:cxn ang="0">
                  <a:pos x="T8" y="T9"/>
                </a:cxn>
                <a:cxn ang="0">
                  <a:pos x="T10" y="T11"/>
                </a:cxn>
              </a:cxnLst>
              <a:rect l="0" t="0" r="r" b="b"/>
              <a:pathLst>
                <a:path w="11" h="15">
                  <a:moveTo>
                    <a:pt x="0" y="12"/>
                  </a:moveTo>
                  <a:lnTo>
                    <a:pt x="3" y="0"/>
                  </a:lnTo>
                  <a:lnTo>
                    <a:pt x="10" y="5"/>
                  </a:lnTo>
                  <a:lnTo>
                    <a:pt x="9" y="14"/>
                  </a:lnTo>
                  <a:lnTo>
                    <a:pt x="7" y="14"/>
                  </a:lnTo>
                  <a:lnTo>
                    <a:pt x="0" y="12"/>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29" name="Freeform 37"/>
            <p:cNvSpPr>
              <a:spLocks noChangeArrowheads="1"/>
            </p:cNvSpPr>
            <p:nvPr/>
          </p:nvSpPr>
          <p:spPr bwMode="auto">
            <a:xfrm>
              <a:off x="3586" y="3242"/>
              <a:ext cx="6" cy="14"/>
            </a:xfrm>
            <a:custGeom>
              <a:avLst/>
              <a:gdLst>
                <a:gd name="T0" fmla="*/ 0 w 10"/>
                <a:gd name="T1" fmla="*/ 15 h 19"/>
                <a:gd name="T2" fmla="*/ 0 w 10"/>
                <a:gd name="T3" fmla="*/ 0 h 19"/>
                <a:gd name="T4" fmla="*/ 4 w 10"/>
                <a:gd name="T5" fmla="*/ 0 h 19"/>
                <a:gd name="T6" fmla="*/ 9 w 10"/>
                <a:gd name="T7" fmla="*/ 9 h 19"/>
                <a:gd name="T8" fmla="*/ 4 w 10"/>
                <a:gd name="T9" fmla="*/ 15 h 19"/>
                <a:gd name="T10" fmla="*/ 0 w 10"/>
                <a:gd name="T11" fmla="*/ 15 h 19"/>
              </a:gdLst>
              <a:ahLst/>
              <a:cxnLst>
                <a:cxn ang="0">
                  <a:pos x="T0" y="T1"/>
                </a:cxn>
                <a:cxn ang="0">
                  <a:pos x="T2" y="T3"/>
                </a:cxn>
                <a:cxn ang="0">
                  <a:pos x="T4" y="T5"/>
                </a:cxn>
                <a:cxn ang="0">
                  <a:pos x="T6" y="T7"/>
                </a:cxn>
                <a:cxn ang="0">
                  <a:pos x="T8" y="T9"/>
                </a:cxn>
                <a:cxn ang="0">
                  <a:pos x="T10" y="T11"/>
                </a:cxn>
              </a:cxnLst>
              <a:rect l="0" t="0" r="r" b="b"/>
              <a:pathLst>
                <a:path w="10" h="19">
                  <a:moveTo>
                    <a:pt x="0" y="18"/>
                  </a:moveTo>
                  <a:lnTo>
                    <a:pt x="0" y="0"/>
                  </a:lnTo>
                  <a:lnTo>
                    <a:pt x="4" y="0"/>
                  </a:lnTo>
                  <a:lnTo>
                    <a:pt x="9" y="10"/>
                  </a:lnTo>
                  <a:lnTo>
                    <a:pt x="4" y="18"/>
                  </a:lnTo>
                  <a:lnTo>
                    <a:pt x="0" y="18"/>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30" name="Freeform 38"/>
            <p:cNvSpPr>
              <a:spLocks noChangeArrowheads="1"/>
            </p:cNvSpPr>
            <p:nvPr/>
          </p:nvSpPr>
          <p:spPr bwMode="auto">
            <a:xfrm>
              <a:off x="3812" y="2956"/>
              <a:ext cx="13" cy="28"/>
            </a:xfrm>
            <a:custGeom>
              <a:avLst/>
              <a:gdLst>
                <a:gd name="T0" fmla="*/ 0 w 17"/>
                <a:gd name="T1" fmla="*/ 20 h 33"/>
                <a:gd name="T2" fmla="*/ 4 w 17"/>
                <a:gd name="T3" fmla="*/ 0 h 33"/>
                <a:gd name="T4" fmla="*/ 7 w 17"/>
                <a:gd name="T5" fmla="*/ 0 h 33"/>
                <a:gd name="T6" fmla="*/ 16 w 17"/>
                <a:gd name="T7" fmla="*/ 7 h 33"/>
                <a:gd name="T8" fmla="*/ 12 w 17"/>
                <a:gd name="T9" fmla="*/ 26 h 33"/>
                <a:gd name="T10" fmla="*/ 7 w 17"/>
                <a:gd name="T11" fmla="*/ 29 h 33"/>
                <a:gd name="T12" fmla="*/ 0 w 17"/>
                <a:gd name="T13" fmla="*/ 20 h 33"/>
              </a:gdLst>
              <a:ahLst/>
              <a:cxnLst>
                <a:cxn ang="0">
                  <a:pos x="T0" y="T1"/>
                </a:cxn>
                <a:cxn ang="0">
                  <a:pos x="T2" y="T3"/>
                </a:cxn>
                <a:cxn ang="0">
                  <a:pos x="T4" y="T5"/>
                </a:cxn>
                <a:cxn ang="0">
                  <a:pos x="T6" y="T7"/>
                </a:cxn>
                <a:cxn ang="0">
                  <a:pos x="T8" y="T9"/>
                </a:cxn>
                <a:cxn ang="0">
                  <a:pos x="T10" y="T11"/>
                </a:cxn>
                <a:cxn ang="0">
                  <a:pos x="T12" y="T13"/>
                </a:cxn>
              </a:cxnLst>
              <a:rect l="0" t="0" r="r" b="b"/>
              <a:pathLst>
                <a:path w="17" h="33">
                  <a:moveTo>
                    <a:pt x="0" y="23"/>
                  </a:moveTo>
                  <a:lnTo>
                    <a:pt x="4" y="0"/>
                  </a:lnTo>
                  <a:lnTo>
                    <a:pt x="7" y="0"/>
                  </a:lnTo>
                  <a:lnTo>
                    <a:pt x="16" y="7"/>
                  </a:lnTo>
                  <a:lnTo>
                    <a:pt x="12" y="29"/>
                  </a:lnTo>
                  <a:lnTo>
                    <a:pt x="7" y="32"/>
                  </a:lnTo>
                  <a:lnTo>
                    <a:pt x="0" y="23"/>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31" name="Freeform 39"/>
            <p:cNvSpPr>
              <a:spLocks noChangeArrowheads="1"/>
            </p:cNvSpPr>
            <p:nvPr/>
          </p:nvSpPr>
          <p:spPr bwMode="auto">
            <a:xfrm>
              <a:off x="3828" y="2749"/>
              <a:ext cx="19" cy="28"/>
            </a:xfrm>
            <a:custGeom>
              <a:avLst/>
              <a:gdLst>
                <a:gd name="T0" fmla="*/ 0 w 23"/>
                <a:gd name="T1" fmla="*/ 4 h 33"/>
                <a:gd name="T2" fmla="*/ 3 w 23"/>
                <a:gd name="T3" fmla="*/ 0 h 33"/>
                <a:gd name="T4" fmla="*/ 8 w 23"/>
                <a:gd name="T5" fmla="*/ 0 h 33"/>
                <a:gd name="T6" fmla="*/ 18 w 23"/>
                <a:gd name="T7" fmla="*/ 4 h 33"/>
                <a:gd name="T8" fmla="*/ 18 w 23"/>
                <a:gd name="T9" fmla="*/ 8 h 33"/>
                <a:gd name="T10" fmla="*/ 22 w 23"/>
                <a:gd name="T11" fmla="*/ 12 h 33"/>
                <a:gd name="T12" fmla="*/ 18 w 23"/>
                <a:gd name="T13" fmla="*/ 12 h 33"/>
                <a:gd name="T14" fmla="*/ 14 w 23"/>
                <a:gd name="T15" fmla="*/ 16 h 33"/>
                <a:gd name="T16" fmla="*/ 14 w 23"/>
                <a:gd name="T17" fmla="*/ 25 h 33"/>
                <a:gd name="T18" fmla="*/ 18 w 23"/>
                <a:gd name="T19" fmla="*/ 29 h 33"/>
                <a:gd name="T20" fmla="*/ 10 w 23"/>
                <a:gd name="T21" fmla="*/ 29 h 33"/>
                <a:gd name="T22" fmla="*/ 8 w 23"/>
                <a:gd name="T23" fmla="*/ 25 h 33"/>
                <a:gd name="T24" fmla="*/ 8 w 23"/>
                <a:gd name="T25" fmla="*/ 21 h 33"/>
                <a:gd name="T26" fmla="*/ 14 w 23"/>
                <a:gd name="T27" fmla="*/ 17 h 33"/>
                <a:gd name="T28" fmla="*/ 0 w 23"/>
                <a:gd name="T29" fmla="*/ 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3">
                  <a:moveTo>
                    <a:pt x="0" y="4"/>
                  </a:moveTo>
                  <a:lnTo>
                    <a:pt x="3" y="0"/>
                  </a:lnTo>
                  <a:lnTo>
                    <a:pt x="8" y="0"/>
                  </a:lnTo>
                  <a:lnTo>
                    <a:pt x="18" y="4"/>
                  </a:lnTo>
                  <a:lnTo>
                    <a:pt x="18" y="8"/>
                  </a:lnTo>
                  <a:lnTo>
                    <a:pt x="22" y="12"/>
                  </a:lnTo>
                  <a:lnTo>
                    <a:pt x="18" y="12"/>
                  </a:lnTo>
                  <a:lnTo>
                    <a:pt x="14" y="16"/>
                  </a:lnTo>
                  <a:lnTo>
                    <a:pt x="14" y="28"/>
                  </a:lnTo>
                  <a:lnTo>
                    <a:pt x="18" y="32"/>
                  </a:lnTo>
                  <a:lnTo>
                    <a:pt x="10" y="32"/>
                  </a:lnTo>
                  <a:lnTo>
                    <a:pt x="8" y="28"/>
                  </a:lnTo>
                  <a:lnTo>
                    <a:pt x="8" y="24"/>
                  </a:lnTo>
                  <a:lnTo>
                    <a:pt x="14" y="20"/>
                  </a:lnTo>
                  <a:lnTo>
                    <a:pt x="0" y="4"/>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32" name="Freeform 40"/>
            <p:cNvSpPr>
              <a:spLocks noChangeArrowheads="1"/>
            </p:cNvSpPr>
            <p:nvPr/>
          </p:nvSpPr>
          <p:spPr bwMode="auto">
            <a:xfrm>
              <a:off x="3831" y="2945"/>
              <a:ext cx="19" cy="20"/>
            </a:xfrm>
            <a:custGeom>
              <a:avLst/>
              <a:gdLst>
                <a:gd name="T0" fmla="*/ 0 w 23"/>
                <a:gd name="T1" fmla="*/ 8 h 25"/>
                <a:gd name="T2" fmla="*/ 0 w 23"/>
                <a:gd name="T3" fmla="*/ 0 h 25"/>
                <a:gd name="T4" fmla="*/ 8 w 23"/>
                <a:gd name="T5" fmla="*/ 0 h 25"/>
                <a:gd name="T6" fmla="*/ 22 w 23"/>
                <a:gd name="T7" fmla="*/ 12 h 25"/>
                <a:gd name="T8" fmla="*/ 22 w 23"/>
                <a:gd name="T9" fmla="*/ 21 h 25"/>
                <a:gd name="T10" fmla="*/ 15 w 23"/>
                <a:gd name="T11" fmla="*/ 21 h 25"/>
                <a:gd name="T12" fmla="*/ 0 w 23"/>
                <a:gd name="T13" fmla="*/ 8 h 25"/>
              </a:gdLst>
              <a:ahLst/>
              <a:cxnLst>
                <a:cxn ang="0">
                  <a:pos x="T0" y="T1"/>
                </a:cxn>
                <a:cxn ang="0">
                  <a:pos x="T2" y="T3"/>
                </a:cxn>
                <a:cxn ang="0">
                  <a:pos x="T4" y="T5"/>
                </a:cxn>
                <a:cxn ang="0">
                  <a:pos x="T6" y="T7"/>
                </a:cxn>
                <a:cxn ang="0">
                  <a:pos x="T8" y="T9"/>
                </a:cxn>
                <a:cxn ang="0">
                  <a:pos x="T10" y="T11"/>
                </a:cxn>
                <a:cxn ang="0">
                  <a:pos x="T12" y="T13"/>
                </a:cxn>
              </a:cxnLst>
              <a:rect l="0" t="0" r="r" b="b"/>
              <a:pathLst>
                <a:path w="23" h="25">
                  <a:moveTo>
                    <a:pt x="0" y="8"/>
                  </a:moveTo>
                  <a:lnTo>
                    <a:pt x="0" y="0"/>
                  </a:lnTo>
                  <a:lnTo>
                    <a:pt x="8" y="0"/>
                  </a:lnTo>
                  <a:lnTo>
                    <a:pt x="22" y="15"/>
                  </a:lnTo>
                  <a:lnTo>
                    <a:pt x="22" y="24"/>
                  </a:lnTo>
                  <a:lnTo>
                    <a:pt x="15" y="24"/>
                  </a:lnTo>
                  <a:lnTo>
                    <a:pt x="0" y="8"/>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33" name="Freeform 41"/>
            <p:cNvSpPr>
              <a:spLocks noChangeArrowheads="1"/>
            </p:cNvSpPr>
            <p:nvPr/>
          </p:nvSpPr>
          <p:spPr bwMode="auto">
            <a:xfrm>
              <a:off x="3838" y="2990"/>
              <a:ext cx="8" cy="9"/>
            </a:xfrm>
            <a:custGeom>
              <a:avLst/>
              <a:gdLst>
                <a:gd name="T0" fmla="*/ 0 w 12"/>
                <a:gd name="T1" fmla="*/ 7 h 14"/>
                <a:gd name="T2" fmla="*/ 3 w 12"/>
                <a:gd name="T3" fmla="*/ 0 h 14"/>
                <a:gd name="T4" fmla="*/ 8 w 12"/>
                <a:gd name="T5" fmla="*/ 0 h 14"/>
                <a:gd name="T6" fmla="*/ 11 w 12"/>
                <a:gd name="T7" fmla="*/ 4 h 14"/>
                <a:gd name="T8" fmla="*/ 11 w 12"/>
                <a:gd name="T9" fmla="*/ 10 h 14"/>
                <a:gd name="T10" fmla="*/ 8 w 12"/>
                <a:gd name="T11" fmla="*/ 10 h 14"/>
                <a:gd name="T12" fmla="*/ 0 w 12"/>
                <a:gd name="T13" fmla="*/ 7 h 14"/>
              </a:gdLst>
              <a:ahLst/>
              <a:cxnLst>
                <a:cxn ang="0">
                  <a:pos x="T0" y="T1"/>
                </a:cxn>
                <a:cxn ang="0">
                  <a:pos x="T2" y="T3"/>
                </a:cxn>
                <a:cxn ang="0">
                  <a:pos x="T4" y="T5"/>
                </a:cxn>
                <a:cxn ang="0">
                  <a:pos x="T6" y="T7"/>
                </a:cxn>
                <a:cxn ang="0">
                  <a:pos x="T8" y="T9"/>
                </a:cxn>
                <a:cxn ang="0">
                  <a:pos x="T10" y="T11"/>
                </a:cxn>
                <a:cxn ang="0">
                  <a:pos x="T12" y="T13"/>
                </a:cxn>
              </a:cxnLst>
              <a:rect l="0" t="0" r="r" b="b"/>
              <a:pathLst>
                <a:path w="12" h="14">
                  <a:moveTo>
                    <a:pt x="0" y="8"/>
                  </a:moveTo>
                  <a:lnTo>
                    <a:pt x="3" y="0"/>
                  </a:lnTo>
                  <a:lnTo>
                    <a:pt x="8" y="0"/>
                  </a:lnTo>
                  <a:lnTo>
                    <a:pt x="11" y="4"/>
                  </a:lnTo>
                  <a:lnTo>
                    <a:pt x="11" y="13"/>
                  </a:lnTo>
                  <a:lnTo>
                    <a:pt x="8" y="13"/>
                  </a:lnTo>
                  <a:lnTo>
                    <a:pt x="0" y="8"/>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34" name="Freeform 42"/>
            <p:cNvSpPr>
              <a:spLocks noChangeArrowheads="1"/>
            </p:cNvSpPr>
            <p:nvPr/>
          </p:nvSpPr>
          <p:spPr bwMode="auto">
            <a:xfrm>
              <a:off x="3846" y="2851"/>
              <a:ext cx="4" cy="16"/>
            </a:xfrm>
            <a:custGeom>
              <a:avLst/>
              <a:gdLst>
                <a:gd name="T0" fmla="*/ 0 w 8"/>
                <a:gd name="T1" fmla="*/ 12 h 21"/>
                <a:gd name="T2" fmla="*/ 3 w 8"/>
                <a:gd name="T3" fmla="*/ 0 h 21"/>
                <a:gd name="T4" fmla="*/ 7 w 8"/>
                <a:gd name="T5" fmla="*/ 0 h 21"/>
                <a:gd name="T6" fmla="*/ 7 w 8"/>
                <a:gd name="T7" fmla="*/ 17 h 21"/>
                <a:gd name="T8" fmla="*/ 3 w 8"/>
                <a:gd name="T9" fmla="*/ 17 h 21"/>
                <a:gd name="T10" fmla="*/ 0 w 8"/>
                <a:gd name="T11" fmla="*/ 12 h 21"/>
              </a:gdLst>
              <a:ahLst/>
              <a:cxnLst>
                <a:cxn ang="0">
                  <a:pos x="T0" y="T1"/>
                </a:cxn>
                <a:cxn ang="0">
                  <a:pos x="T2" y="T3"/>
                </a:cxn>
                <a:cxn ang="0">
                  <a:pos x="T4" y="T5"/>
                </a:cxn>
                <a:cxn ang="0">
                  <a:pos x="T6" y="T7"/>
                </a:cxn>
                <a:cxn ang="0">
                  <a:pos x="T8" y="T9"/>
                </a:cxn>
                <a:cxn ang="0">
                  <a:pos x="T10" y="T11"/>
                </a:cxn>
              </a:cxnLst>
              <a:rect l="0" t="0" r="r" b="b"/>
              <a:pathLst>
                <a:path w="8" h="21">
                  <a:moveTo>
                    <a:pt x="0" y="15"/>
                  </a:moveTo>
                  <a:lnTo>
                    <a:pt x="3" y="0"/>
                  </a:lnTo>
                  <a:lnTo>
                    <a:pt x="7" y="0"/>
                  </a:lnTo>
                  <a:lnTo>
                    <a:pt x="7" y="20"/>
                  </a:lnTo>
                  <a:lnTo>
                    <a:pt x="3" y="20"/>
                  </a:lnTo>
                  <a:lnTo>
                    <a:pt x="0" y="15"/>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35" name="Freeform 43"/>
            <p:cNvSpPr>
              <a:spLocks noChangeArrowheads="1"/>
            </p:cNvSpPr>
            <p:nvPr/>
          </p:nvSpPr>
          <p:spPr bwMode="auto">
            <a:xfrm>
              <a:off x="3846" y="2806"/>
              <a:ext cx="7" cy="34"/>
            </a:xfrm>
            <a:custGeom>
              <a:avLst/>
              <a:gdLst>
                <a:gd name="T0" fmla="*/ 0 w 11"/>
                <a:gd name="T1" fmla="*/ 14 h 39"/>
                <a:gd name="T2" fmla="*/ 4 w 11"/>
                <a:gd name="T3" fmla="*/ 0 h 39"/>
                <a:gd name="T4" fmla="*/ 7 w 11"/>
                <a:gd name="T5" fmla="*/ 5 h 39"/>
                <a:gd name="T6" fmla="*/ 10 w 11"/>
                <a:gd name="T7" fmla="*/ 18 h 39"/>
                <a:gd name="T8" fmla="*/ 10 w 11"/>
                <a:gd name="T9" fmla="*/ 35 h 39"/>
                <a:gd name="T10" fmla="*/ 7 w 11"/>
                <a:gd name="T11" fmla="*/ 35 h 39"/>
                <a:gd name="T12" fmla="*/ 4 w 11"/>
                <a:gd name="T13" fmla="*/ 31 h 39"/>
                <a:gd name="T14" fmla="*/ 4 w 11"/>
                <a:gd name="T15" fmla="*/ 24 h 39"/>
                <a:gd name="T16" fmla="*/ 0 w 11"/>
                <a:gd name="T17"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39">
                  <a:moveTo>
                    <a:pt x="0" y="14"/>
                  </a:moveTo>
                  <a:lnTo>
                    <a:pt x="4" y="0"/>
                  </a:lnTo>
                  <a:lnTo>
                    <a:pt x="7" y="5"/>
                  </a:lnTo>
                  <a:lnTo>
                    <a:pt x="10" y="18"/>
                  </a:lnTo>
                  <a:lnTo>
                    <a:pt x="10" y="38"/>
                  </a:lnTo>
                  <a:lnTo>
                    <a:pt x="7" y="38"/>
                  </a:lnTo>
                  <a:lnTo>
                    <a:pt x="4" y="34"/>
                  </a:lnTo>
                  <a:lnTo>
                    <a:pt x="4" y="27"/>
                  </a:lnTo>
                  <a:lnTo>
                    <a:pt x="0" y="14"/>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36" name="Freeform 44"/>
            <p:cNvSpPr>
              <a:spLocks noChangeArrowheads="1"/>
            </p:cNvSpPr>
            <p:nvPr/>
          </p:nvSpPr>
          <p:spPr bwMode="auto">
            <a:xfrm>
              <a:off x="3849" y="2655"/>
              <a:ext cx="4" cy="1"/>
            </a:xfrm>
            <a:custGeom>
              <a:avLst/>
              <a:gdLst>
                <a:gd name="T0" fmla="*/ 0 w 8"/>
                <a:gd name="T1" fmla="*/ 3 h 6"/>
                <a:gd name="T2" fmla="*/ 0 w 8"/>
                <a:gd name="T3" fmla="*/ 0 h 6"/>
                <a:gd name="T4" fmla="*/ 4 w 8"/>
                <a:gd name="T5" fmla="*/ 0 h 6"/>
                <a:gd name="T6" fmla="*/ 7 w 8"/>
                <a:gd name="T7" fmla="*/ 3 h 6"/>
                <a:gd name="T8" fmla="*/ 0 w 8"/>
                <a:gd name="T9" fmla="*/ 3 h 6"/>
              </a:gdLst>
              <a:ahLst/>
              <a:cxnLst>
                <a:cxn ang="0">
                  <a:pos x="T0" y="T1"/>
                </a:cxn>
                <a:cxn ang="0">
                  <a:pos x="T2" y="T3"/>
                </a:cxn>
                <a:cxn ang="0">
                  <a:pos x="T4" y="T5"/>
                </a:cxn>
                <a:cxn ang="0">
                  <a:pos x="T6" y="T7"/>
                </a:cxn>
                <a:cxn ang="0">
                  <a:pos x="T8" y="T9"/>
                </a:cxn>
              </a:cxnLst>
              <a:rect l="0" t="0" r="r" b="b"/>
              <a:pathLst>
                <a:path w="8" h="6">
                  <a:moveTo>
                    <a:pt x="0" y="5"/>
                  </a:moveTo>
                  <a:lnTo>
                    <a:pt x="0" y="0"/>
                  </a:lnTo>
                  <a:lnTo>
                    <a:pt x="4" y="0"/>
                  </a:lnTo>
                  <a:lnTo>
                    <a:pt x="7" y="5"/>
                  </a:lnTo>
                  <a:lnTo>
                    <a:pt x="0" y="5"/>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37" name="Freeform 45"/>
            <p:cNvSpPr>
              <a:spLocks noChangeArrowheads="1"/>
            </p:cNvSpPr>
            <p:nvPr/>
          </p:nvSpPr>
          <p:spPr bwMode="auto">
            <a:xfrm>
              <a:off x="3853" y="2781"/>
              <a:ext cx="12" cy="15"/>
            </a:xfrm>
            <a:custGeom>
              <a:avLst/>
              <a:gdLst>
                <a:gd name="T0" fmla="*/ 0 w 16"/>
                <a:gd name="T1" fmla="*/ 10 h 20"/>
                <a:gd name="T2" fmla="*/ 3 w 16"/>
                <a:gd name="T3" fmla="*/ 0 h 20"/>
                <a:gd name="T4" fmla="*/ 15 w 16"/>
                <a:gd name="T5" fmla="*/ 10 h 20"/>
                <a:gd name="T6" fmla="*/ 15 w 16"/>
                <a:gd name="T7" fmla="*/ 16 h 20"/>
                <a:gd name="T8" fmla="*/ 3 w 16"/>
                <a:gd name="T9" fmla="*/ 16 h 20"/>
                <a:gd name="T10" fmla="*/ 0 w 16"/>
                <a:gd name="T11" fmla="*/ 10 h 20"/>
              </a:gdLst>
              <a:ahLst/>
              <a:cxnLst>
                <a:cxn ang="0">
                  <a:pos x="T0" y="T1"/>
                </a:cxn>
                <a:cxn ang="0">
                  <a:pos x="T2" y="T3"/>
                </a:cxn>
                <a:cxn ang="0">
                  <a:pos x="T4" y="T5"/>
                </a:cxn>
                <a:cxn ang="0">
                  <a:pos x="T6" y="T7"/>
                </a:cxn>
                <a:cxn ang="0">
                  <a:pos x="T8" y="T9"/>
                </a:cxn>
                <a:cxn ang="0">
                  <a:pos x="T10" y="T11"/>
                </a:cxn>
              </a:cxnLst>
              <a:rect l="0" t="0" r="r" b="b"/>
              <a:pathLst>
                <a:path w="16" h="20">
                  <a:moveTo>
                    <a:pt x="0" y="12"/>
                  </a:moveTo>
                  <a:lnTo>
                    <a:pt x="3" y="0"/>
                  </a:lnTo>
                  <a:lnTo>
                    <a:pt x="15" y="12"/>
                  </a:lnTo>
                  <a:lnTo>
                    <a:pt x="15" y="19"/>
                  </a:lnTo>
                  <a:lnTo>
                    <a:pt x="3" y="19"/>
                  </a:lnTo>
                  <a:lnTo>
                    <a:pt x="0" y="12"/>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38" name="Freeform 46"/>
            <p:cNvSpPr>
              <a:spLocks noChangeArrowheads="1"/>
            </p:cNvSpPr>
            <p:nvPr/>
          </p:nvSpPr>
          <p:spPr bwMode="auto">
            <a:xfrm>
              <a:off x="3893" y="941"/>
              <a:ext cx="66" cy="35"/>
            </a:xfrm>
            <a:custGeom>
              <a:avLst/>
              <a:gdLst>
                <a:gd name="T0" fmla="*/ 63 w 70"/>
                <a:gd name="T1" fmla="*/ 26 h 41"/>
                <a:gd name="T2" fmla="*/ 19 w 70"/>
                <a:gd name="T3" fmla="*/ 34 h 41"/>
                <a:gd name="T4" fmla="*/ 0 w 70"/>
                <a:gd name="T5" fmla="*/ 32 h 41"/>
                <a:gd name="T6" fmla="*/ 26 w 70"/>
                <a:gd name="T7" fmla="*/ 10 h 41"/>
                <a:gd name="T8" fmla="*/ 44 w 70"/>
                <a:gd name="T9" fmla="*/ 0 h 41"/>
                <a:gd name="T10" fmla="*/ 57 w 70"/>
                <a:gd name="T11" fmla="*/ 7 h 41"/>
                <a:gd name="T12" fmla="*/ 69 w 70"/>
                <a:gd name="T13" fmla="*/ 22 h 41"/>
                <a:gd name="T14" fmla="*/ 63 w 70"/>
                <a:gd name="T15" fmla="*/ 26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41">
                  <a:moveTo>
                    <a:pt x="63" y="29"/>
                  </a:moveTo>
                  <a:lnTo>
                    <a:pt x="19" y="40"/>
                  </a:lnTo>
                  <a:lnTo>
                    <a:pt x="0" y="38"/>
                  </a:lnTo>
                  <a:lnTo>
                    <a:pt x="26" y="12"/>
                  </a:lnTo>
                  <a:lnTo>
                    <a:pt x="44" y="0"/>
                  </a:lnTo>
                  <a:lnTo>
                    <a:pt x="57" y="7"/>
                  </a:lnTo>
                  <a:lnTo>
                    <a:pt x="69" y="25"/>
                  </a:lnTo>
                  <a:lnTo>
                    <a:pt x="63" y="29"/>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39" name="Freeform 47"/>
            <p:cNvSpPr>
              <a:spLocks noChangeArrowheads="1"/>
            </p:cNvSpPr>
            <p:nvPr/>
          </p:nvSpPr>
          <p:spPr bwMode="auto">
            <a:xfrm>
              <a:off x="3827" y="2629"/>
              <a:ext cx="4" cy="2"/>
            </a:xfrm>
            <a:custGeom>
              <a:avLst/>
              <a:gdLst>
                <a:gd name="T0" fmla="*/ 0 w 8"/>
                <a:gd name="T1" fmla="*/ 5 h 6"/>
                <a:gd name="T2" fmla="*/ 0 w 8"/>
                <a:gd name="T3" fmla="*/ 0 h 6"/>
                <a:gd name="T4" fmla="*/ 4 w 8"/>
                <a:gd name="T5" fmla="*/ 0 h 6"/>
                <a:gd name="T6" fmla="*/ 7 w 8"/>
                <a:gd name="T7" fmla="*/ 5 h 6"/>
                <a:gd name="T8" fmla="*/ 0 w 8"/>
                <a:gd name="T9" fmla="*/ 5 h 6"/>
              </a:gdLst>
              <a:ahLst/>
              <a:cxnLst>
                <a:cxn ang="0">
                  <a:pos x="T0" y="T1"/>
                </a:cxn>
                <a:cxn ang="0">
                  <a:pos x="T2" y="T3"/>
                </a:cxn>
                <a:cxn ang="0">
                  <a:pos x="T4" y="T5"/>
                </a:cxn>
                <a:cxn ang="0">
                  <a:pos x="T6" y="T7"/>
                </a:cxn>
                <a:cxn ang="0">
                  <a:pos x="T8" y="T9"/>
                </a:cxn>
              </a:cxnLst>
              <a:rect l="0" t="0" r="r" b="b"/>
              <a:pathLst>
                <a:path w="8" h="6">
                  <a:moveTo>
                    <a:pt x="0" y="5"/>
                  </a:moveTo>
                  <a:lnTo>
                    <a:pt x="0" y="0"/>
                  </a:lnTo>
                  <a:lnTo>
                    <a:pt x="4" y="0"/>
                  </a:lnTo>
                  <a:lnTo>
                    <a:pt x="7" y="5"/>
                  </a:lnTo>
                  <a:lnTo>
                    <a:pt x="0" y="5"/>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40" name="Freeform 48"/>
            <p:cNvSpPr>
              <a:spLocks noChangeArrowheads="1"/>
            </p:cNvSpPr>
            <p:nvPr/>
          </p:nvSpPr>
          <p:spPr bwMode="auto">
            <a:xfrm>
              <a:off x="3827" y="2654"/>
              <a:ext cx="4" cy="2"/>
            </a:xfrm>
            <a:custGeom>
              <a:avLst/>
              <a:gdLst>
                <a:gd name="T0" fmla="*/ 0 w 8"/>
                <a:gd name="T1" fmla="*/ 3 h 7"/>
                <a:gd name="T2" fmla="*/ 0 w 8"/>
                <a:gd name="T3" fmla="*/ 0 h 7"/>
                <a:gd name="T4" fmla="*/ 4 w 8"/>
                <a:gd name="T5" fmla="*/ 0 h 7"/>
                <a:gd name="T6" fmla="*/ 7 w 8"/>
                <a:gd name="T7" fmla="*/ 3 h 7"/>
                <a:gd name="T8" fmla="*/ 0 w 8"/>
                <a:gd name="T9" fmla="*/ 3 h 7"/>
              </a:gdLst>
              <a:ahLst/>
              <a:cxnLst>
                <a:cxn ang="0">
                  <a:pos x="T0" y="T1"/>
                </a:cxn>
                <a:cxn ang="0">
                  <a:pos x="T2" y="T3"/>
                </a:cxn>
                <a:cxn ang="0">
                  <a:pos x="T4" y="T5"/>
                </a:cxn>
                <a:cxn ang="0">
                  <a:pos x="T6" y="T7"/>
                </a:cxn>
                <a:cxn ang="0">
                  <a:pos x="T8" y="T9"/>
                </a:cxn>
              </a:cxnLst>
              <a:rect l="0" t="0" r="r" b="b"/>
              <a:pathLst>
                <a:path w="8" h="7">
                  <a:moveTo>
                    <a:pt x="0" y="6"/>
                  </a:moveTo>
                  <a:lnTo>
                    <a:pt x="0" y="0"/>
                  </a:lnTo>
                  <a:lnTo>
                    <a:pt x="4" y="0"/>
                  </a:lnTo>
                  <a:lnTo>
                    <a:pt x="7" y="6"/>
                  </a:lnTo>
                  <a:lnTo>
                    <a:pt x="0" y="6"/>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41" name="Freeform 49"/>
            <p:cNvSpPr>
              <a:spLocks noChangeArrowheads="1"/>
            </p:cNvSpPr>
            <p:nvPr/>
          </p:nvSpPr>
          <p:spPr bwMode="auto">
            <a:xfrm>
              <a:off x="3392" y="1222"/>
              <a:ext cx="85" cy="82"/>
            </a:xfrm>
            <a:custGeom>
              <a:avLst/>
              <a:gdLst>
                <a:gd name="T0" fmla="*/ 0 w 89"/>
                <a:gd name="T1" fmla="*/ 38 h 90"/>
                <a:gd name="T2" fmla="*/ 11 w 89"/>
                <a:gd name="T3" fmla="*/ 50 h 90"/>
                <a:gd name="T4" fmla="*/ 33 w 89"/>
                <a:gd name="T5" fmla="*/ 54 h 90"/>
                <a:gd name="T6" fmla="*/ 44 w 89"/>
                <a:gd name="T7" fmla="*/ 67 h 90"/>
                <a:gd name="T8" fmla="*/ 66 w 89"/>
                <a:gd name="T9" fmla="*/ 77 h 90"/>
                <a:gd name="T10" fmla="*/ 84 w 89"/>
                <a:gd name="T11" fmla="*/ 70 h 90"/>
                <a:gd name="T12" fmla="*/ 88 w 89"/>
                <a:gd name="T13" fmla="*/ 67 h 90"/>
                <a:gd name="T14" fmla="*/ 84 w 89"/>
                <a:gd name="T15" fmla="*/ 60 h 90"/>
                <a:gd name="T16" fmla="*/ 63 w 89"/>
                <a:gd name="T17" fmla="*/ 35 h 90"/>
                <a:gd name="T18" fmla="*/ 54 w 89"/>
                <a:gd name="T19" fmla="*/ 5 h 90"/>
                <a:gd name="T20" fmla="*/ 31 w 89"/>
                <a:gd name="T21" fmla="*/ 0 h 90"/>
                <a:gd name="T22" fmla="*/ 3 w 89"/>
                <a:gd name="T23" fmla="*/ 30 h 90"/>
                <a:gd name="T24" fmla="*/ 0 w 89"/>
                <a:gd name="T25" fmla="*/ 3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0">
                  <a:moveTo>
                    <a:pt x="0" y="44"/>
                  </a:moveTo>
                  <a:lnTo>
                    <a:pt x="11" y="57"/>
                  </a:lnTo>
                  <a:lnTo>
                    <a:pt x="33" y="63"/>
                  </a:lnTo>
                  <a:lnTo>
                    <a:pt x="44" y="76"/>
                  </a:lnTo>
                  <a:lnTo>
                    <a:pt x="66" y="89"/>
                  </a:lnTo>
                  <a:lnTo>
                    <a:pt x="84" y="80"/>
                  </a:lnTo>
                  <a:lnTo>
                    <a:pt x="88" y="76"/>
                  </a:lnTo>
                  <a:lnTo>
                    <a:pt x="84" y="69"/>
                  </a:lnTo>
                  <a:lnTo>
                    <a:pt x="63" y="41"/>
                  </a:lnTo>
                  <a:lnTo>
                    <a:pt x="54" y="5"/>
                  </a:lnTo>
                  <a:lnTo>
                    <a:pt x="31" y="0"/>
                  </a:lnTo>
                  <a:lnTo>
                    <a:pt x="3" y="33"/>
                  </a:lnTo>
                  <a:lnTo>
                    <a:pt x="0" y="44"/>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42" name="Freeform 50"/>
            <p:cNvSpPr>
              <a:spLocks noChangeArrowheads="1"/>
            </p:cNvSpPr>
            <p:nvPr/>
          </p:nvSpPr>
          <p:spPr bwMode="auto">
            <a:xfrm>
              <a:off x="3887" y="982"/>
              <a:ext cx="132" cy="56"/>
            </a:xfrm>
            <a:custGeom>
              <a:avLst/>
              <a:gdLst>
                <a:gd name="T0" fmla="*/ 135 w 136"/>
                <a:gd name="T1" fmla="*/ 53 h 63"/>
                <a:gd name="T2" fmla="*/ 110 w 136"/>
                <a:gd name="T3" fmla="*/ 50 h 63"/>
                <a:gd name="T4" fmla="*/ 76 w 136"/>
                <a:gd name="T5" fmla="*/ 39 h 63"/>
                <a:gd name="T6" fmla="*/ 55 w 136"/>
                <a:gd name="T7" fmla="*/ 35 h 63"/>
                <a:gd name="T8" fmla="*/ 24 w 136"/>
                <a:gd name="T9" fmla="*/ 16 h 63"/>
                <a:gd name="T10" fmla="*/ 9 w 136"/>
                <a:gd name="T11" fmla="*/ 39 h 63"/>
                <a:gd name="T12" fmla="*/ 4 w 136"/>
                <a:gd name="T13" fmla="*/ 40 h 63"/>
                <a:gd name="T14" fmla="*/ 0 w 136"/>
                <a:gd name="T15" fmla="*/ 36 h 63"/>
                <a:gd name="T16" fmla="*/ 4 w 136"/>
                <a:gd name="T17" fmla="*/ 16 h 63"/>
                <a:gd name="T18" fmla="*/ 11 w 136"/>
                <a:gd name="T19" fmla="*/ 11 h 63"/>
                <a:gd name="T20" fmla="*/ 28 w 136"/>
                <a:gd name="T21" fmla="*/ 3 h 63"/>
                <a:gd name="T22" fmla="*/ 47 w 136"/>
                <a:gd name="T23" fmla="*/ 7 h 63"/>
                <a:gd name="T24" fmla="*/ 54 w 136"/>
                <a:gd name="T25" fmla="*/ 7 h 63"/>
                <a:gd name="T26" fmla="*/ 64 w 136"/>
                <a:gd name="T27" fmla="*/ 0 h 63"/>
                <a:gd name="T28" fmla="*/ 78 w 136"/>
                <a:gd name="T29" fmla="*/ 0 h 63"/>
                <a:gd name="T30" fmla="*/ 92 w 136"/>
                <a:gd name="T31" fmla="*/ 16 h 63"/>
                <a:gd name="T32" fmla="*/ 110 w 136"/>
                <a:gd name="T33" fmla="*/ 17 h 63"/>
                <a:gd name="T34" fmla="*/ 117 w 136"/>
                <a:gd name="T35" fmla="*/ 21 h 63"/>
                <a:gd name="T36" fmla="*/ 122 w 136"/>
                <a:gd name="T37" fmla="*/ 32 h 63"/>
                <a:gd name="T38" fmla="*/ 128 w 136"/>
                <a:gd name="T39" fmla="*/ 42 h 63"/>
                <a:gd name="T40" fmla="*/ 135 w 136"/>
                <a:gd name="T41" fmla="*/ 5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6" h="63">
                  <a:moveTo>
                    <a:pt x="135" y="62"/>
                  </a:moveTo>
                  <a:lnTo>
                    <a:pt x="110" y="58"/>
                  </a:lnTo>
                  <a:lnTo>
                    <a:pt x="76" y="45"/>
                  </a:lnTo>
                  <a:lnTo>
                    <a:pt x="55" y="41"/>
                  </a:lnTo>
                  <a:lnTo>
                    <a:pt x="24" y="19"/>
                  </a:lnTo>
                  <a:lnTo>
                    <a:pt x="9" y="45"/>
                  </a:lnTo>
                  <a:lnTo>
                    <a:pt x="4" y="46"/>
                  </a:lnTo>
                  <a:lnTo>
                    <a:pt x="0" y="42"/>
                  </a:lnTo>
                  <a:lnTo>
                    <a:pt x="4" y="19"/>
                  </a:lnTo>
                  <a:lnTo>
                    <a:pt x="11" y="14"/>
                  </a:lnTo>
                  <a:lnTo>
                    <a:pt x="28" y="3"/>
                  </a:lnTo>
                  <a:lnTo>
                    <a:pt x="47" y="7"/>
                  </a:lnTo>
                  <a:lnTo>
                    <a:pt x="54" y="7"/>
                  </a:lnTo>
                  <a:lnTo>
                    <a:pt x="64" y="0"/>
                  </a:lnTo>
                  <a:lnTo>
                    <a:pt x="78" y="0"/>
                  </a:lnTo>
                  <a:lnTo>
                    <a:pt x="92" y="19"/>
                  </a:lnTo>
                  <a:lnTo>
                    <a:pt x="110" y="20"/>
                  </a:lnTo>
                  <a:lnTo>
                    <a:pt x="117" y="24"/>
                  </a:lnTo>
                  <a:lnTo>
                    <a:pt x="122" y="38"/>
                  </a:lnTo>
                  <a:lnTo>
                    <a:pt x="128" y="48"/>
                  </a:lnTo>
                  <a:lnTo>
                    <a:pt x="135" y="62"/>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43" name="Freeform 51"/>
            <p:cNvSpPr>
              <a:spLocks noChangeArrowheads="1"/>
            </p:cNvSpPr>
            <p:nvPr/>
          </p:nvSpPr>
          <p:spPr bwMode="auto">
            <a:xfrm>
              <a:off x="2999" y="1587"/>
              <a:ext cx="17" cy="13"/>
            </a:xfrm>
            <a:custGeom>
              <a:avLst/>
              <a:gdLst>
                <a:gd name="T0" fmla="*/ 14 w 21"/>
                <a:gd name="T1" fmla="*/ 0 h 17"/>
                <a:gd name="T2" fmla="*/ 2 w 21"/>
                <a:gd name="T3" fmla="*/ 10 h 17"/>
                <a:gd name="T4" fmla="*/ 0 w 21"/>
                <a:gd name="T5" fmla="*/ 16 h 17"/>
                <a:gd name="T6" fmla="*/ 16 w 21"/>
                <a:gd name="T7" fmla="*/ 8 h 17"/>
                <a:gd name="T8" fmla="*/ 20 w 21"/>
                <a:gd name="T9" fmla="*/ 2 h 17"/>
                <a:gd name="T10" fmla="*/ 14 w 21"/>
                <a:gd name="T11" fmla="*/ 0 h 17"/>
              </a:gdLst>
              <a:ahLst/>
              <a:cxnLst>
                <a:cxn ang="0">
                  <a:pos x="T0" y="T1"/>
                </a:cxn>
                <a:cxn ang="0">
                  <a:pos x="T2" y="T3"/>
                </a:cxn>
                <a:cxn ang="0">
                  <a:pos x="T4" y="T5"/>
                </a:cxn>
                <a:cxn ang="0">
                  <a:pos x="T6" y="T7"/>
                </a:cxn>
                <a:cxn ang="0">
                  <a:pos x="T8" y="T9"/>
                </a:cxn>
                <a:cxn ang="0">
                  <a:pos x="T10" y="T11"/>
                </a:cxn>
              </a:cxnLst>
              <a:rect l="0" t="0" r="r" b="b"/>
              <a:pathLst>
                <a:path w="21" h="17">
                  <a:moveTo>
                    <a:pt x="14" y="0"/>
                  </a:moveTo>
                  <a:lnTo>
                    <a:pt x="2" y="10"/>
                  </a:lnTo>
                  <a:lnTo>
                    <a:pt x="0" y="16"/>
                  </a:lnTo>
                  <a:lnTo>
                    <a:pt x="16" y="8"/>
                  </a:lnTo>
                  <a:lnTo>
                    <a:pt x="20" y="2"/>
                  </a:lnTo>
                  <a:lnTo>
                    <a:pt x="14" y="0"/>
                  </a:lnTo>
                </a:path>
              </a:pathLst>
            </a:cu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44" name="Freeform 52"/>
            <p:cNvSpPr>
              <a:spLocks noChangeArrowheads="1"/>
            </p:cNvSpPr>
            <p:nvPr/>
          </p:nvSpPr>
          <p:spPr bwMode="auto">
            <a:xfrm>
              <a:off x="204" y="1174"/>
              <a:ext cx="977" cy="865"/>
            </a:xfrm>
            <a:custGeom>
              <a:avLst/>
              <a:gdLst>
                <a:gd name="T0" fmla="*/ 973 w 981"/>
                <a:gd name="T1" fmla="*/ 71 h 911"/>
                <a:gd name="T2" fmla="*/ 912 w 981"/>
                <a:gd name="T3" fmla="*/ 32 h 911"/>
                <a:gd name="T4" fmla="*/ 854 w 981"/>
                <a:gd name="T5" fmla="*/ 13 h 911"/>
                <a:gd name="T6" fmla="*/ 808 w 981"/>
                <a:gd name="T7" fmla="*/ 7 h 911"/>
                <a:gd name="T8" fmla="*/ 761 w 981"/>
                <a:gd name="T9" fmla="*/ 35 h 911"/>
                <a:gd name="T10" fmla="*/ 729 w 981"/>
                <a:gd name="T11" fmla="*/ 71 h 911"/>
                <a:gd name="T12" fmla="*/ 746 w 981"/>
                <a:gd name="T13" fmla="*/ 106 h 911"/>
                <a:gd name="T14" fmla="*/ 810 w 981"/>
                <a:gd name="T15" fmla="*/ 82 h 911"/>
                <a:gd name="T16" fmla="*/ 817 w 981"/>
                <a:gd name="T17" fmla="*/ 92 h 911"/>
                <a:gd name="T18" fmla="*/ 836 w 981"/>
                <a:gd name="T19" fmla="*/ 124 h 911"/>
                <a:gd name="T20" fmla="*/ 891 w 981"/>
                <a:gd name="T21" fmla="*/ 156 h 911"/>
                <a:gd name="T22" fmla="*/ 948 w 981"/>
                <a:gd name="T23" fmla="*/ 178 h 911"/>
                <a:gd name="T24" fmla="*/ 932 w 981"/>
                <a:gd name="T25" fmla="*/ 195 h 911"/>
                <a:gd name="T26" fmla="*/ 873 w 981"/>
                <a:gd name="T27" fmla="*/ 179 h 911"/>
                <a:gd name="T28" fmla="*/ 817 w 981"/>
                <a:gd name="T29" fmla="*/ 149 h 911"/>
                <a:gd name="T30" fmla="*/ 743 w 981"/>
                <a:gd name="T31" fmla="*/ 128 h 911"/>
                <a:gd name="T32" fmla="*/ 703 w 981"/>
                <a:gd name="T33" fmla="*/ 139 h 911"/>
                <a:gd name="T34" fmla="*/ 713 w 981"/>
                <a:gd name="T35" fmla="*/ 131 h 911"/>
                <a:gd name="T36" fmla="*/ 652 w 981"/>
                <a:gd name="T37" fmla="*/ 142 h 911"/>
                <a:gd name="T38" fmla="*/ 588 w 981"/>
                <a:gd name="T39" fmla="*/ 131 h 911"/>
                <a:gd name="T40" fmla="*/ 562 w 981"/>
                <a:gd name="T41" fmla="*/ 139 h 911"/>
                <a:gd name="T42" fmla="*/ 499 w 981"/>
                <a:gd name="T43" fmla="*/ 139 h 911"/>
                <a:gd name="T44" fmla="*/ 464 w 981"/>
                <a:gd name="T45" fmla="*/ 126 h 911"/>
                <a:gd name="T46" fmla="*/ 366 w 981"/>
                <a:gd name="T47" fmla="*/ 116 h 911"/>
                <a:gd name="T48" fmla="*/ 295 w 981"/>
                <a:gd name="T49" fmla="*/ 96 h 911"/>
                <a:gd name="T50" fmla="*/ 210 w 981"/>
                <a:gd name="T51" fmla="*/ 108 h 911"/>
                <a:gd name="T52" fmla="*/ 154 w 981"/>
                <a:gd name="T53" fmla="*/ 139 h 911"/>
                <a:gd name="T54" fmla="*/ 182 w 981"/>
                <a:gd name="T55" fmla="*/ 160 h 911"/>
                <a:gd name="T56" fmla="*/ 234 w 981"/>
                <a:gd name="T57" fmla="*/ 178 h 911"/>
                <a:gd name="T58" fmla="*/ 187 w 981"/>
                <a:gd name="T59" fmla="*/ 212 h 911"/>
                <a:gd name="T60" fmla="*/ 117 w 981"/>
                <a:gd name="T61" fmla="*/ 204 h 911"/>
                <a:gd name="T62" fmla="*/ 96 w 981"/>
                <a:gd name="T63" fmla="*/ 238 h 911"/>
                <a:gd name="T64" fmla="*/ 129 w 981"/>
                <a:gd name="T65" fmla="*/ 255 h 911"/>
                <a:gd name="T66" fmla="*/ 144 w 981"/>
                <a:gd name="T67" fmla="*/ 278 h 911"/>
                <a:gd name="T68" fmla="*/ 199 w 981"/>
                <a:gd name="T69" fmla="*/ 270 h 911"/>
                <a:gd name="T70" fmla="*/ 177 w 981"/>
                <a:gd name="T71" fmla="*/ 309 h 911"/>
                <a:gd name="T72" fmla="*/ 92 w 981"/>
                <a:gd name="T73" fmla="*/ 317 h 911"/>
                <a:gd name="T74" fmla="*/ 34 w 981"/>
                <a:gd name="T75" fmla="*/ 363 h 911"/>
                <a:gd name="T76" fmla="*/ 77 w 981"/>
                <a:gd name="T77" fmla="*/ 386 h 911"/>
                <a:gd name="T78" fmla="*/ 41 w 981"/>
                <a:gd name="T79" fmla="*/ 412 h 911"/>
                <a:gd name="T80" fmla="*/ 64 w 981"/>
                <a:gd name="T81" fmla="*/ 463 h 911"/>
                <a:gd name="T82" fmla="*/ 130 w 981"/>
                <a:gd name="T83" fmla="*/ 467 h 911"/>
                <a:gd name="T84" fmla="*/ 173 w 981"/>
                <a:gd name="T85" fmla="*/ 463 h 911"/>
                <a:gd name="T86" fmla="*/ 113 w 981"/>
                <a:gd name="T87" fmla="*/ 529 h 911"/>
                <a:gd name="T88" fmla="*/ 69 w 981"/>
                <a:gd name="T89" fmla="*/ 567 h 911"/>
                <a:gd name="T90" fmla="*/ 2 w 981"/>
                <a:gd name="T91" fmla="*/ 637 h 911"/>
                <a:gd name="T92" fmla="*/ 7 w 981"/>
                <a:gd name="T93" fmla="*/ 639 h 911"/>
                <a:gd name="T94" fmla="*/ 96 w 981"/>
                <a:gd name="T95" fmla="*/ 593 h 911"/>
                <a:gd name="T96" fmla="*/ 171 w 981"/>
                <a:gd name="T97" fmla="*/ 548 h 911"/>
                <a:gd name="T98" fmla="*/ 218 w 981"/>
                <a:gd name="T99" fmla="*/ 490 h 911"/>
                <a:gd name="T100" fmla="*/ 291 w 981"/>
                <a:gd name="T101" fmla="*/ 460 h 911"/>
                <a:gd name="T102" fmla="*/ 241 w 981"/>
                <a:gd name="T103" fmla="*/ 518 h 911"/>
                <a:gd name="T104" fmla="*/ 280 w 981"/>
                <a:gd name="T105" fmla="*/ 524 h 911"/>
                <a:gd name="T106" fmla="*/ 333 w 981"/>
                <a:gd name="T107" fmla="*/ 462 h 911"/>
                <a:gd name="T108" fmla="*/ 351 w 981"/>
                <a:gd name="T109" fmla="*/ 407 h 911"/>
                <a:gd name="T110" fmla="*/ 437 w 981"/>
                <a:gd name="T111" fmla="*/ 404 h 911"/>
                <a:gd name="T112" fmla="*/ 468 w 981"/>
                <a:gd name="T113" fmla="*/ 454 h 911"/>
                <a:gd name="T114" fmla="*/ 513 w 981"/>
                <a:gd name="T115" fmla="*/ 462 h 911"/>
                <a:gd name="T116" fmla="*/ 537 w 981"/>
                <a:gd name="T117" fmla="*/ 497 h 911"/>
                <a:gd name="T118" fmla="*/ 564 w 981"/>
                <a:gd name="T119" fmla="*/ 548 h 911"/>
                <a:gd name="T120" fmla="*/ 595 w 981"/>
                <a:gd name="T121" fmla="*/ 582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81" h="911">
                  <a:moveTo>
                    <a:pt x="980" y="85"/>
                  </a:moveTo>
                  <a:lnTo>
                    <a:pt x="976" y="85"/>
                  </a:lnTo>
                  <a:lnTo>
                    <a:pt x="973" y="82"/>
                  </a:lnTo>
                  <a:lnTo>
                    <a:pt x="966" y="58"/>
                  </a:lnTo>
                  <a:lnTo>
                    <a:pt x="944" y="55"/>
                  </a:lnTo>
                  <a:lnTo>
                    <a:pt x="912" y="38"/>
                  </a:lnTo>
                  <a:lnTo>
                    <a:pt x="905" y="28"/>
                  </a:lnTo>
                  <a:lnTo>
                    <a:pt x="884" y="20"/>
                  </a:lnTo>
                  <a:lnTo>
                    <a:pt x="854" y="16"/>
                  </a:lnTo>
                  <a:lnTo>
                    <a:pt x="849" y="16"/>
                  </a:lnTo>
                  <a:lnTo>
                    <a:pt x="828" y="0"/>
                  </a:lnTo>
                  <a:lnTo>
                    <a:pt x="808" y="7"/>
                  </a:lnTo>
                  <a:lnTo>
                    <a:pt x="784" y="7"/>
                  </a:lnTo>
                  <a:lnTo>
                    <a:pt x="765" y="13"/>
                  </a:lnTo>
                  <a:lnTo>
                    <a:pt x="761" y="41"/>
                  </a:lnTo>
                  <a:lnTo>
                    <a:pt x="739" y="58"/>
                  </a:lnTo>
                  <a:lnTo>
                    <a:pt x="732" y="67"/>
                  </a:lnTo>
                  <a:lnTo>
                    <a:pt x="729" y="82"/>
                  </a:lnTo>
                  <a:lnTo>
                    <a:pt x="744" y="99"/>
                  </a:lnTo>
                  <a:lnTo>
                    <a:pt x="743" y="118"/>
                  </a:lnTo>
                  <a:lnTo>
                    <a:pt x="746" y="122"/>
                  </a:lnTo>
                  <a:lnTo>
                    <a:pt x="767" y="118"/>
                  </a:lnTo>
                  <a:lnTo>
                    <a:pt x="794" y="115"/>
                  </a:lnTo>
                  <a:lnTo>
                    <a:pt x="810" y="94"/>
                  </a:lnTo>
                  <a:lnTo>
                    <a:pt x="813" y="91"/>
                  </a:lnTo>
                  <a:lnTo>
                    <a:pt x="819" y="92"/>
                  </a:lnTo>
                  <a:lnTo>
                    <a:pt x="817" y="106"/>
                  </a:lnTo>
                  <a:lnTo>
                    <a:pt x="821" y="124"/>
                  </a:lnTo>
                  <a:lnTo>
                    <a:pt x="850" y="129"/>
                  </a:lnTo>
                  <a:lnTo>
                    <a:pt x="836" y="143"/>
                  </a:lnTo>
                  <a:lnTo>
                    <a:pt x="846" y="163"/>
                  </a:lnTo>
                  <a:lnTo>
                    <a:pt x="849" y="166"/>
                  </a:lnTo>
                  <a:lnTo>
                    <a:pt x="891" y="180"/>
                  </a:lnTo>
                  <a:lnTo>
                    <a:pt x="895" y="196"/>
                  </a:lnTo>
                  <a:lnTo>
                    <a:pt x="912" y="187"/>
                  </a:lnTo>
                  <a:lnTo>
                    <a:pt x="948" y="205"/>
                  </a:lnTo>
                  <a:lnTo>
                    <a:pt x="950" y="217"/>
                  </a:lnTo>
                  <a:lnTo>
                    <a:pt x="944" y="224"/>
                  </a:lnTo>
                  <a:lnTo>
                    <a:pt x="932" y="224"/>
                  </a:lnTo>
                  <a:lnTo>
                    <a:pt x="910" y="213"/>
                  </a:lnTo>
                  <a:lnTo>
                    <a:pt x="886" y="206"/>
                  </a:lnTo>
                  <a:lnTo>
                    <a:pt x="873" y="206"/>
                  </a:lnTo>
                  <a:lnTo>
                    <a:pt x="850" y="185"/>
                  </a:lnTo>
                  <a:lnTo>
                    <a:pt x="849" y="185"/>
                  </a:lnTo>
                  <a:lnTo>
                    <a:pt x="817" y="172"/>
                  </a:lnTo>
                  <a:lnTo>
                    <a:pt x="787" y="171"/>
                  </a:lnTo>
                  <a:lnTo>
                    <a:pt x="761" y="147"/>
                  </a:lnTo>
                  <a:lnTo>
                    <a:pt x="743" y="147"/>
                  </a:lnTo>
                  <a:lnTo>
                    <a:pt x="732" y="166"/>
                  </a:lnTo>
                  <a:lnTo>
                    <a:pt x="708" y="169"/>
                  </a:lnTo>
                  <a:lnTo>
                    <a:pt x="703" y="160"/>
                  </a:lnTo>
                  <a:lnTo>
                    <a:pt x="710" y="160"/>
                  </a:lnTo>
                  <a:lnTo>
                    <a:pt x="713" y="155"/>
                  </a:lnTo>
                  <a:lnTo>
                    <a:pt x="713" y="151"/>
                  </a:lnTo>
                  <a:lnTo>
                    <a:pt x="699" y="134"/>
                  </a:lnTo>
                  <a:lnTo>
                    <a:pt x="680" y="139"/>
                  </a:lnTo>
                  <a:lnTo>
                    <a:pt x="652" y="164"/>
                  </a:lnTo>
                  <a:lnTo>
                    <a:pt x="622" y="163"/>
                  </a:lnTo>
                  <a:lnTo>
                    <a:pt x="595" y="155"/>
                  </a:lnTo>
                  <a:lnTo>
                    <a:pt x="588" y="151"/>
                  </a:lnTo>
                  <a:lnTo>
                    <a:pt x="581" y="171"/>
                  </a:lnTo>
                  <a:lnTo>
                    <a:pt x="576" y="175"/>
                  </a:lnTo>
                  <a:lnTo>
                    <a:pt x="562" y="160"/>
                  </a:lnTo>
                  <a:lnTo>
                    <a:pt x="544" y="163"/>
                  </a:lnTo>
                  <a:lnTo>
                    <a:pt x="521" y="163"/>
                  </a:lnTo>
                  <a:lnTo>
                    <a:pt x="499" y="160"/>
                  </a:lnTo>
                  <a:lnTo>
                    <a:pt x="495" y="151"/>
                  </a:lnTo>
                  <a:lnTo>
                    <a:pt x="491" y="146"/>
                  </a:lnTo>
                  <a:lnTo>
                    <a:pt x="464" y="145"/>
                  </a:lnTo>
                  <a:lnTo>
                    <a:pt x="437" y="135"/>
                  </a:lnTo>
                  <a:lnTo>
                    <a:pt x="403" y="131"/>
                  </a:lnTo>
                  <a:lnTo>
                    <a:pt x="366" y="134"/>
                  </a:lnTo>
                  <a:lnTo>
                    <a:pt x="358" y="137"/>
                  </a:lnTo>
                  <a:lnTo>
                    <a:pt x="339" y="118"/>
                  </a:lnTo>
                  <a:lnTo>
                    <a:pt x="295" y="111"/>
                  </a:lnTo>
                  <a:lnTo>
                    <a:pt x="254" y="111"/>
                  </a:lnTo>
                  <a:lnTo>
                    <a:pt x="233" y="115"/>
                  </a:lnTo>
                  <a:lnTo>
                    <a:pt x="210" y="124"/>
                  </a:lnTo>
                  <a:lnTo>
                    <a:pt x="185" y="134"/>
                  </a:lnTo>
                  <a:lnTo>
                    <a:pt x="163" y="143"/>
                  </a:lnTo>
                  <a:lnTo>
                    <a:pt x="154" y="160"/>
                  </a:lnTo>
                  <a:lnTo>
                    <a:pt x="160" y="182"/>
                  </a:lnTo>
                  <a:lnTo>
                    <a:pt x="171" y="190"/>
                  </a:lnTo>
                  <a:lnTo>
                    <a:pt x="182" y="185"/>
                  </a:lnTo>
                  <a:lnTo>
                    <a:pt x="201" y="185"/>
                  </a:lnTo>
                  <a:lnTo>
                    <a:pt x="224" y="196"/>
                  </a:lnTo>
                  <a:lnTo>
                    <a:pt x="234" y="205"/>
                  </a:lnTo>
                  <a:lnTo>
                    <a:pt x="210" y="211"/>
                  </a:lnTo>
                  <a:lnTo>
                    <a:pt x="204" y="233"/>
                  </a:lnTo>
                  <a:lnTo>
                    <a:pt x="187" y="244"/>
                  </a:lnTo>
                  <a:lnTo>
                    <a:pt x="168" y="226"/>
                  </a:lnTo>
                  <a:lnTo>
                    <a:pt x="138" y="221"/>
                  </a:lnTo>
                  <a:lnTo>
                    <a:pt x="117" y="235"/>
                  </a:lnTo>
                  <a:lnTo>
                    <a:pt x="107" y="247"/>
                  </a:lnTo>
                  <a:lnTo>
                    <a:pt x="102" y="257"/>
                  </a:lnTo>
                  <a:lnTo>
                    <a:pt x="96" y="274"/>
                  </a:lnTo>
                  <a:lnTo>
                    <a:pt x="99" y="283"/>
                  </a:lnTo>
                  <a:lnTo>
                    <a:pt x="122" y="286"/>
                  </a:lnTo>
                  <a:lnTo>
                    <a:pt x="129" y="294"/>
                  </a:lnTo>
                  <a:lnTo>
                    <a:pt x="111" y="320"/>
                  </a:lnTo>
                  <a:lnTo>
                    <a:pt x="119" y="327"/>
                  </a:lnTo>
                  <a:lnTo>
                    <a:pt x="144" y="320"/>
                  </a:lnTo>
                  <a:lnTo>
                    <a:pt x="166" y="323"/>
                  </a:lnTo>
                  <a:lnTo>
                    <a:pt x="188" y="315"/>
                  </a:lnTo>
                  <a:lnTo>
                    <a:pt x="199" y="311"/>
                  </a:lnTo>
                  <a:lnTo>
                    <a:pt x="203" y="315"/>
                  </a:lnTo>
                  <a:lnTo>
                    <a:pt x="192" y="343"/>
                  </a:lnTo>
                  <a:lnTo>
                    <a:pt x="177" y="356"/>
                  </a:lnTo>
                  <a:lnTo>
                    <a:pt x="151" y="356"/>
                  </a:lnTo>
                  <a:lnTo>
                    <a:pt x="125" y="355"/>
                  </a:lnTo>
                  <a:lnTo>
                    <a:pt x="92" y="365"/>
                  </a:lnTo>
                  <a:lnTo>
                    <a:pt x="79" y="385"/>
                  </a:lnTo>
                  <a:lnTo>
                    <a:pt x="45" y="399"/>
                  </a:lnTo>
                  <a:lnTo>
                    <a:pt x="34" y="418"/>
                  </a:lnTo>
                  <a:lnTo>
                    <a:pt x="47" y="429"/>
                  </a:lnTo>
                  <a:lnTo>
                    <a:pt x="71" y="435"/>
                  </a:lnTo>
                  <a:lnTo>
                    <a:pt x="77" y="446"/>
                  </a:lnTo>
                  <a:lnTo>
                    <a:pt x="76" y="447"/>
                  </a:lnTo>
                  <a:lnTo>
                    <a:pt x="36" y="454"/>
                  </a:lnTo>
                  <a:lnTo>
                    <a:pt x="41" y="475"/>
                  </a:lnTo>
                  <a:lnTo>
                    <a:pt x="36" y="501"/>
                  </a:lnTo>
                  <a:lnTo>
                    <a:pt x="66" y="511"/>
                  </a:lnTo>
                  <a:lnTo>
                    <a:pt x="64" y="533"/>
                  </a:lnTo>
                  <a:lnTo>
                    <a:pt x="83" y="554"/>
                  </a:lnTo>
                  <a:lnTo>
                    <a:pt x="100" y="551"/>
                  </a:lnTo>
                  <a:lnTo>
                    <a:pt x="130" y="539"/>
                  </a:lnTo>
                  <a:lnTo>
                    <a:pt x="151" y="532"/>
                  </a:lnTo>
                  <a:lnTo>
                    <a:pt x="158" y="532"/>
                  </a:lnTo>
                  <a:lnTo>
                    <a:pt x="173" y="533"/>
                  </a:lnTo>
                  <a:lnTo>
                    <a:pt x="156" y="561"/>
                  </a:lnTo>
                  <a:lnTo>
                    <a:pt x="135" y="588"/>
                  </a:lnTo>
                  <a:lnTo>
                    <a:pt x="113" y="610"/>
                  </a:lnTo>
                  <a:lnTo>
                    <a:pt x="96" y="637"/>
                  </a:lnTo>
                  <a:lnTo>
                    <a:pt x="92" y="641"/>
                  </a:lnTo>
                  <a:lnTo>
                    <a:pt x="69" y="653"/>
                  </a:lnTo>
                  <a:lnTo>
                    <a:pt x="45" y="683"/>
                  </a:lnTo>
                  <a:lnTo>
                    <a:pt x="23" y="695"/>
                  </a:lnTo>
                  <a:lnTo>
                    <a:pt x="2" y="734"/>
                  </a:lnTo>
                  <a:lnTo>
                    <a:pt x="0" y="731"/>
                  </a:lnTo>
                  <a:lnTo>
                    <a:pt x="3" y="736"/>
                  </a:lnTo>
                  <a:lnTo>
                    <a:pt x="7" y="736"/>
                  </a:lnTo>
                  <a:lnTo>
                    <a:pt x="29" y="728"/>
                  </a:lnTo>
                  <a:lnTo>
                    <a:pt x="73" y="704"/>
                  </a:lnTo>
                  <a:lnTo>
                    <a:pt x="96" y="683"/>
                  </a:lnTo>
                  <a:lnTo>
                    <a:pt x="122" y="668"/>
                  </a:lnTo>
                  <a:lnTo>
                    <a:pt x="149" y="648"/>
                  </a:lnTo>
                  <a:lnTo>
                    <a:pt x="171" y="632"/>
                  </a:lnTo>
                  <a:lnTo>
                    <a:pt x="190" y="596"/>
                  </a:lnTo>
                  <a:lnTo>
                    <a:pt x="205" y="572"/>
                  </a:lnTo>
                  <a:lnTo>
                    <a:pt x="218" y="565"/>
                  </a:lnTo>
                  <a:lnTo>
                    <a:pt x="241" y="544"/>
                  </a:lnTo>
                  <a:lnTo>
                    <a:pt x="276" y="515"/>
                  </a:lnTo>
                  <a:lnTo>
                    <a:pt x="291" y="529"/>
                  </a:lnTo>
                  <a:lnTo>
                    <a:pt x="278" y="535"/>
                  </a:lnTo>
                  <a:lnTo>
                    <a:pt x="251" y="568"/>
                  </a:lnTo>
                  <a:lnTo>
                    <a:pt x="241" y="596"/>
                  </a:lnTo>
                  <a:lnTo>
                    <a:pt x="240" y="622"/>
                  </a:lnTo>
                  <a:lnTo>
                    <a:pt x="242" y="622"/>
                  </a:lnTo>
                  <a:lnTo>
                    <a:pt x="280" y="604"/>
                  </a:lnTo>
                  <a:lnTo>
                    <a:pt x="289" y="587"/>
                  </a:lnTo>
                  <a:lnTo>
                    <a:pt x="311" y="555"/>
                  </a:lnTo>
                  <a:lnTo>
                    <a:pt x="333" y="532"/>
                  </a:lnTo>
                  <a:lnTo>
                    <a:pt x="356" y="515"/>
                  </a:lnTo>
                  <a:lnTo>
                    <a:pt x="353" y="494"/>
                  </a:lnTo>
                  <a:lnTo>
                    <a:pt x="351" y="470"/>
                  </a:lnTo>
                  <a:lnTo>
                    <a:pt x="357" y="459"/>
                  </a:lnTo>
                  <a:lnTo>
                    <a:pt x="413" y="455"/>
                  </a:lnTo>
                  <a:lnTo>
                    <a:pt x="437" y="465"/>
                  </a:lnTo>
                  <a:lnTo>
                    <a:pt x="459" y="490"/>
                  </a:lnTo>
                  <a:lnTo>
                    <a:pt x="459" y="511"/>
                  </a:lnTo>
                  <a:lnTo>
                    <a:pt x="468" y="523"/>
                  </a:lnTo>
                  <a:lnTo>
                    <a:pt x="490" y="521"/>
                  </a:lnTo>
                  <a:lnTo>
                    <a:pt x="510" y="526"/>
                  </a:lnTo>
                  <a:lnTo>
                    <a:pt x="513" y="532"/>
                  </a:lnTo>
                  <a:lnTo>
                    <a:pt x="522" y="535"/>
                  </a:lnTo>
                  <a:lnTo>
                    <a:pt x="531" y="561"/>
                  </a:lnTo>
                  <a:lnTo>
                    <a:pt x="537" y="572"/>
                  </a:lnTo>
                  <a:lnTo>
                    <a:pt x="550" y="608"/>
                  </a:lnTo>
                  <a:lnTo>
                    <a:pt x="558" y="611"/>
                  </a:lnTo>
                  <a:lnTo>
                    <a:pt x="564" y="632"/>
                  </a:lnTo>
                  <a:lnTo>
                    <a:pt x="593" y="671"/>
                  </a:lnTo>
                  <a:lnTo>
                    <a:pt x="595" y="669"/>
                  </a:lnTo>
                  <a:lnTo>
                    <a:pt x="595" y="671"/>
                  </a:lnTo>
                  <a:lnTo>
                    <a:pt x="975" y="910"/>
                  </a:lnTo>
                  <a:lnTo>
                    <a:pt x="980" y="85"/>
                  </a:lnTo>
                </a:path>
              </a:pathLst>
            </a:custGeom>
            <a:solidFill>
              <a:srgbClr val="C0C0C0"/>
            </a:solidFill>
            <a:ln w="12600">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45" name="Freeform 53"/>
            <p:cNvSpPr>
              <a:spLocks noChangeArrowheads="1"/>
            </p:cNvSpPr>
            <p:nvPr/>
          </p:nvSpPr>
          <p:spPr bwMode="auto">
            <a:xfrm>
              <a:off x="1171" y="1199"/>
              <a:ext cx="690" cy="833"/>
            </a:xfrm>
            <a:custGeom>
              <a:avLst/>
              <a:gdLst>
                <a:gd name="T0" fmla="*/ 12 w 694"/>
                <a:gd name="T1" fmla="*/ 21 h 877"/>
                <a:gd name="T2" fmla="*/ 70 w 694"/>
                <a:gd name="T3" fmla="*/ 0 h 877"/>
                <a:gd name="T4" fmla="*/ 53 w 694"/>
                <a:gd name="T5" fmla="*/ 61 h 877"/>
                <a:gd name="T6" fmla="*/ 85 w 694"/>
                <a:gd name="T7" fmla="*/ 78 h 877"/>
                <a:gd name="T8" fmla="*/ 83 w 694"/>
                <a:gd name="T9" fmla="*/ 115 h 877"/>
                <a:gd name="T10" fmla="*/ 57 w 694"/>
                <a:gd name="T11" fmla="*/ 141 h 877"/>
                <a:gd name="T12" fmla="*/ 105 w 694"/>
                <a:gd name="T13" fmla="*/ 144 h 877"/>
                <a:gd name="T14" fmla="*/ 105 w 694"/>
                <a:gd name="T15" fmla="*/ 134 h 877"/>
                <a:gd name="T16" fmla="*/ 105 w 694"/>
                <a:gd name="T17" fmla="*/ 112 h 877"/>
                <a:gd name="T18" fmla="*/ 149 w 694"/>
                <a:gd name="T19" fmla="*/ 112 h 877"/>
                <a:gd name="T20" fmla="*/ 169 w 694"/>
                <a:gd name="T21" fmla="*/ 114 h 877"/>
                <a:gd name="T22" fmla="*/ 167 w 694"/>
                <a:gd name="T23" fmla="*/ 61 h 877"/>
                <a:gd name="T24" fmla="*/ 205 w 694"/>
                <a:gd name="T25" fmla="*/ 63 h 877"/>
                <a:gd name="T26" fmla="*/ 235 w 694"/>
                <a:gd name="T27" fmla="*/ 119 h 877"/>
                <a:gd name="T28" fmla="*/ 265 w 694"/>
                <a:gd name="T29" fmla="*/ 129 h 877"/>
                <a:gd name="T30" fmla="*/ 268 w 694"/>
                <a:gd name="T31" fmla="*/ 155 h 877"/>
                <a:gd name="T32" fmla="*/ 301 w 694"/>
                <a:gd name="T33" fmla="*/ 129 h 877"/>
                <a:gd name="T34" fmla="*/ 331 w 694"/>
                <a:gd name="T35" fmla="*/ 110 h 877"/>
                <a:gd name="T36" fmla="*/ 360 w 694"/>
                <a:gd name="T37" fmla="*/ 139 h 877"/>
                <a:gd name="T38" fmla="*/ 334 w 694"/>
                <a:gd name="T39" fmla="*/ 187 h 877"/>
                <a:gd name="T40" fmla="*/ 293 w 694"/>
                <a:gd name="T41" fmla="*/ 208 h 877"/>
                <a:gd name="T42" fmla="*/ 249 w 694"/>
                <a:gd name="T43" fmla="*/ 237 h 877"/>
                <a:gd name="T44" fmla="*/ 172 w 694"/>
                <a:gd name="T45" fmla="*/ 294 h 877"/>
                <a:gd name="T46" fmla="*/ 123 w 694"/>
                <a:gd name="T47" fmla="*/ 361 h 877"/>
                <a:gd name="T48" fmla="*/ 142 w 694"/>
                <a:gd name="T49" fmla="*/ 382 h 877"/>
                <a:gd name="T50" fmla="*/ 187 w 694"/>
                <a:gd name="T51" fmla="*/ 426 h 877"/>
                <a:gd name="T52" fmla="*/ 232 w 694"/>
                <a:gd name="T53" fmla="*/ 450 h 877"/>
                <a:gd name="T54" fmla="*/ 279 w 694"/>
                <a:gd name="T55" fmla="*/ 452 h 877"/>
                <a:gd name="T56" fmla="*/ 284 w 694"/>
                <a:gd name="T57" fmla="*/ 501 h 877"/>
                <a:gd name="T58" fmla="*/ 309 w 694"/>
                <a:gd name="T59" fmla="*/ 528 h 877"/>
                <a:gd name="T60" fmla="*/ 312 w 694"/>
                <a:gd name="T61" fmla="*/ 470 h 877"/>
                <a:gd name="T62" fmla="*/ 358 w 694"/>
                <a:gd name="T63" fmla="*/ 444 h 877"/>
                <a:gd name="T64" fmla="*/ 353 w 694"/>
                <a:gd name="T65" fmla="*/ 371 h 877"/>
                <a:gd name="T66" fmla="*/ 364 w 694"/>
                <a:gd name="T67" fmla="*/ 301 h 877"/>
                <a:gd name="T68" fmla="*/ 397 w 694"/>
                <a:gd name="T69" fmla="*/ 287 h 877"/>
                <a:gd name="T70" fmla="*/ 456 w 694"/>
                <a:gd name="T71" fmla="*/ 310 h 877"/>
                <a:gd name="T72" fmla="*/ 482 w 694"/>
                <a:gd name="T73" fmla="*/ 358 h 877"/>
                <a:gd name="T74" fmla="*/ 482 w 694"/>
                <a:gd name="T75" fmla="*/ 374 h 877"/>
                <a:gd name="T76" fmla="*/ 549 w 694"/>
                <a:gd name="T77" fmla="*/ 336 h 877"/>
                <a:gd name="T78" fmla="*/ 587 w 694"/>
                <a:gd name="T79" fmla="*/ 379 h 877"/>
                <a:gd name="T80" fmla="*/ 587 w 694"/>
                <a:gd name="T81" fmla="*/ 434 h 877"/>
                <a:gd name="T82" fmla="*/ 634 w 694"/>
                <a:gd name="T83" fmla="*/ 465 h 877"/>
                <a:gd name="T84" fmla="*/ 660 w 694"/>
                <a:gd name="T85" fmla="*/ 530 h 877"/>
                <a:gd name="T86" fmla="*/ 690 w 694"/>
                <a:gd name="T87" fmla="*/ 596 h 877"/>
                <a:gd name="T88" fmla="*/ 675 w 694"/>
                <a:gd name="T89" fmla="*/ 649 h 877"/>
                <a:gd name="T90" fmla="*/ 658 w 694"/>
                <a:gd name="T91" fmla="*/ 649 h 877"/>
                <a:gd name="T92" fmla="*/ 633 w 694"/>
                <a:gd name="T93" fmla="*/ 637 h 877"/>
                <a:gd name="T94" fmla="*/ 591 w 694"/>
                <a:gd name="T95" fmla="*/ 651 h 877"/>
                <a:gd name="T96" fmla="*/ 568 w 694"/>
                <a:gd name="T97" fmla="*/ 640 h 877"/>
                <a:gd name="T98" fmla="*/ 615 w 694"/>
                <a:gd name="T99" fmla="*/ 584 h 877"/>
                <a:gd name="T100" fmla="*/ 630 w 694"/>
                <a:gd name="T101" fmla="*/ 555 h 877"/>
                <a:gd name="T102" fmla="*/ 622 w 694"/>
                <a:gd name="T103" fmla="*/ 553 h 877"/>
                <a:gd name="T104" fmla="*/ 559 w 694"/>
                <a:gd name="T105" fmla="*/ 565 h 877"/>
                <a:gd name="T106" fmla="*/ 6 w 694"/>
                <a:gd name="T107" fmla="*/ 45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4" h="877">
                  <a:moveTo>
                    <a:pt x="6" y="51"/>
                  </a:moveTo>
                  <a:lnTo>
                    <a:pt x="9" y="48"/>
                  </a:lnTo>
                  <a:lnTo>
                    <a:pt x="12" y="24"/>
                  </a:lnTo>
                  <a:lnTo>
                    <a:pt x="16" y="13"/>
                  </a:lnTo>
                  <a:lnTo>
                    <a:pt x="31" y="15"/>
                  </a:lnTo>
                  <a:lnTo>
                    <a:pt x="70" y="0"/>
                  </a:lnTo>
                  <a:lnTo>
                    <a:pt x="73" y="15"/>
                  </a:lnTo>
                  <a:lnTo>
                    <a:pt x="53" y="48"/>
                  </a:lnTo>
                  <a:lnTo>
                    <a:pt x="53" y="70"/>
                  </a:lnTo>
                  <a:lnTo>
                    <a:pt x="57" y="93"/>
                  </a:lnTo>
                  <a:lnTo>
                    <a:pt x="64" y="96"/>
                  </a:lnTo>
                  <a:lnTo>
                    <a:pt x="85" y="90"/>
                  </a:lnTo>
                  <a:lnTo>
                    <a:pt x="89" y="96"/>
                  </a:lnTo>
                  <a:lnTo>
                    <a:pt x="94" y="117"/>
                  </a:lnTo>
                  <a:lnTo>
                    <a:pt x="83" y="133"/>
                  </a:lnTo>
                  <a:lnTo>
                    <a:pt x="71" y="148"/>
                  </a:lnTo>
                  <a:lnTo>
                    <a:pt x="57" y="154"/>
                  </a:lnTo>
                  <a:lnTo>
                    <a:pt x="57" y="162"/>
                  </a:lnTo>
                  <a:lnTo>
                    <a:pt x="61" y="166"/>
                  </a:lnTo>
                  <a:lnTo>
                    <a:pt x="76" y="162"/>
                  </a:lnTo>
                  <a:lnTo>
                    <a:pt x="105" y="166"/>
                  </a:lnTo>
                  <a:lnTo>
                    <a:pt x="108" y="162"/>
                  </a:lnTo>
                  <a:lnTo>
                    <a:pt x="108" y="158"/>
                  </a:lnTo>
                  <a:lnTo>
                    <a:pt x="105" y="154"/>
                  </a:lnTo>
                  <a:lnTo>
                    <a:pt x="86" y="146"/>
                  </a:lnTo>
                  <a:lnTo>
                    <a:pt x="89" y="137"/>
                  </a:lnTo>
                  <a:lnTo>
                    <a:pt x="105" y="129"/>
                  </a:lnTo>
                  <a:lnTo>
                    <a:pt x="123" y="129"/>
                  </a:lnTo>
                  <a:lnTo>
                    <a:pt x="142" y="121"/>
                  </a:lnTo>
                  <a:lnTo>
                    <a:pt x="149" y="129"/>
                  </a:lnTo>
                  <a:lnTo>
                    <a:pt x="169" y="144"/>
                  </a:lnTo>
                  <a:lnTo>
                    <a:pt x="179" y="138"/>
                  </a:lnTo>
                  <a:lnTo>
                    <a:pt x="169" y="131"/>
                  </a:lnTo>
                  <a:lnTo>
                    <a:pt x="158" y="106"/>
                  </a:lnTo>
                  <a:lnTo>
                    <a:pt x="161" y="84"/>
                  </a:lnTo>
                  <a:lnTo>
                    <a:pt x="167" y="70"/>
                  </a:lnTo>
                  <a:lnTo>
                    <a:pt x="190" y="55"/>
                  </a:lnTo>
                  <a:lnTo>
                    <a:pt x="197" y="56"/>
                  </a:lnTo>
                  <a:lnTo>
                    <a:pt x="205" y="72"/>
                  </a:lnTo>
                  <a:lnTo>
                    <a:pt x="219" y="96"/>
                  </a:lnTo>
                  <a:lnTo>
                    <a:pt x="230" y="133"/>
                  </a:lnTo>
                  <a:lnTo>
                    <a:pt x="235" y="137"/>
                  </a:lnTo>
                  <a:lnTo>
                    <a:pt x="251" y="131"/>
                  </a:lnTo>
                  <a:lnTo>
                    <a:pt x="262" y="134"/>
                  </a:lnTo>
                  <a:lnTo>
                    <a:pt x="265" y="148"/>
                  </a:lnTo>
                  <a:lnTo>
                    <a:pt x="256" y="165"/>
                  </a:lnTo>
                  <a:lnTo>
                    <a:pt x="257" y="174"/>
                  </a:lnTo>
                  <a:lnTo>
                    <a:pt x="268" y="178"/>
                  </a:lnTo>
                  <a:lnTo>
                    <a:pt x="279" y="167"/>
                  </a:lnTo>
                  <a:lnTo>
                    <a:pt x="288" y="152"/>
                  </a:lnTo>
                  <a:lnTo>
                    <a:pt x="301" y="148"/>
                  </a:lnTo>
                  <a:lnTo>
                    <a:pt x="295" y="136"/>
                  </a:lnTo>
                  <a:lnTo>
                    <a:pt x="301" y="129"/>
                  </a:lnTo>
                  <a:lnTo>
                    <a:pt x="331" y="127"/>
                  </a:lnTo>
                  <a:lnTo>
                    <a:pt x="353" y="132"/>
                  </a:lnTo>
                  <a:lnTo>
                    <a:pt x="363" y="148"/>
                  </a:lnTo>
                  <a:lnTo>
                    <a:pt x="360" y="160"/>
                  </a:lnTo>
                  <a:lnTo>
                    <a:pt x="345" y="172"/>
                  </a:lnTo>
                  <a:lnTo>
                    <a:pt x="343" y="199"/>
                  </a:lnTo>
                  <a:lnTo>
                    <a:pt x="334" y="215"/>
                  </a:lnTo>
                  <a:lnTo>
                    <a:pt x="301" y="219"/>
                  </a:lnTo>
                  <a:lnTo>
                    <a:pt x="290" y="234"/>
                  </a:lnTo>
                  <a:lnTo>
                    <a:pt x="293" y="239"/>
                  </a:lnTo>
                  <a:lnTo>
                    <a:pt x="268" y="249"/>
                  </a:lnTo>
                  <a:lnTo>
                    <a:pt x="260" y="249"/>
                  </a:lnTo>
                  <a:lnTo>
                    <a:pt x="249" y="272"/>
                  </a:lnTo>
                  <a:lnTo>
                    <a:pt x="234" y="285"/>
                  </a:lnTo>
                  <a:lnTo>
                    <a:pt x="212" y="301"/>
                  </a:lnTo>
                  <a:lnTo>
                    <a:pt x="172" y="338"/>
                  </a:lnTo>
                  <a:lnTo>
                    <a:pt x="149" y="366"/>
                  </a:lnTo>
                  <a:lnTo>
                    <a:pt x="130" y="391"/>
                  </a:lnTo>
                  <a:lnTo>
                    <a:pt x="123" y="415"/>
                  </a:lnTo>
                  <a:lnTo>
                    <a:pt x="130" y="428"/>
                  </a:lnTo>
                  <a:lnTo>
                    <a:pt x="137" y="433"/>
                  </a:lnTo>
                  <a:lnTo>
                    <a:pt x="142" y="439"/>
                  </a:lnTo>
                  <a:lnTo>
                    <a:pt x="140" y="459"/>
                  </a:lnTo>
                  <a:lnTo>
                    <a:pt x="149" y="477"/>
                  </a:lnTo>
                  <a:lnTo>
                    <a:pt x="187" y="489"/>
                  </a:lnTo>
                  <a:lnTo>
                    <a:pt x="201" y="505"/>
                  </a:lnTo>
                  <a:lnTo>
                    <a:pt x="216" y="511"/>
                  </a:lnTo>
                  <a:lnTo>
                    <a:pt x="232" y="519"/>
                  </a:lnTo>
                  <a:lnTo>
                    <a:pt x="257" y="522"/>
                  </a:lnTo>
                  <a:lnTo>
                    <a:pt x="271" y="517"/>
                  </a:lnTo>
                  <a:lnTo>
                    <a:pt x="279" y="521"/>
                  </a:lnTo>
                  <a:lnTo>
                    <a:pt x="283" y="537"/>
                  </a:lnTo>
                  <a:lnTo>
                    <a:pt x="279" y="554"/>
                  </a:lnTo>
                  <a:lnTo>
                    <a:pt x="284" y="576"/>
                  </a:lnTo>
                  <a:lnTo>
                    <a:pt x="286" y="599"/>
                  </a:lnTo>
                  <a:lnTo>
                    <a:pt x="297" y="609"/>
                  </a:lnTo>
                  <a:lnTo>
                    <a:pt x="309" y="607"/>
                  </a:lnTo>
                  <a:lnTo>
                    <a:pt x="316" y="589"/>
                  </a:lnTo>
                  <a:lnTo>
                    <a:pt x="308" y="554"/>
                  </a:lnTo>
                  <a:lnTo>
                    <a:pt x="312" y="541"/>
                  </a:lnTo>
                  <a:lnTo>
                    <a:pt x="323" y="534"/>
                  </a:lnTo>
                  <a:lnTo>
                    <a:pt x="345" y="525"/>
                  </a:lnTo>
                  <a:lnTo>
                    <a:pt x="358" y="510"/>
                  </a:lnTo>
                  <a:lnTo>
                    <a:pt x="361" y="477"/>
                  </a:lnTo>
                  <a:lnTo>
                    <a:pt x="346" y="452"/>
                  </a:lnTo>
                  <a:lnTo>
                    <a:pt x="353" y="428"/>
                  </a:lnTo>
                  <a:lnTo>
                    <a:pt x="358" y="402"/>
                  </a:lnTo>
                  <a:lnTo>
                    <a:pt x="358" y="370"/>
                  </a:lnTo>
                  <a:lnTo>
                    <a:pt x="364" y="346"/>
                  </a:lnTo>
                  <a:lnTo>
                    <a:pt x="367" y="330"/>
                  </a:lnTo>
                  <a:lnTo>
                    <a:pt x="383" y="322"/>
                  </a:lnTo>
                  <a:lnTo>
                    <a:pt x="397" y="330"/>
                  </a:lnTo>
                  <a:lnTo>
                    <a:pt x="419" y="334"/>
                  </a:lnTo>
                  <a:lnTo>
                    <a:pt x="433" y="341"/>
                  </a:lnTo>
                  <a:lnTo>
                    <a:pt x="456" y="357"/>
                  </a:lnTo>
                  <a:lnTo>
                    <a:pt x="482" y="370"/>
                  </a:lnTo>
                  <a:lnTo>
                    <a:pt x="486" y="374"/>
                  </a:lnTo>
                  <a:lnTo>
                    <a:pt x="482" y="412"/>
                  </a:lnTo>
                  <a:lnTo>
                    <a:pt x="479" y="420"/>
                  </a:lnTo>
                  <a:lnTo>
                    <a:pt x="479" y="428"/>
                  </a:lnTo>
                  <a:lnTo>
                    <a:pt x="482" y="431"/>
                  </a:lnTo>
                  <a:lnTo>
                    <a:pt x="534" y="428"/>
                  </a:lnTo>
                  <a:lnTo>
                    <a:pt x="542" y="412"/>
                  </a:lnTo>
                  <a:lnTo>
                    <a:pt x="549" y="387"/>
                  </a:lnTo>
                  <a:lnTo>
                    <a:pt x="552" y="382"/>
                  </a:lnTo>
                  <a:lnTo>
                    <a:pt x="564" y="407"/>
                  </a:lnTo>
                  <a:lnTo>
                    <a:pt x="587" y="436"/>
                  </a:lnTo>
                  <a:lnTo>
                    <a:pt x="594" y="468"/>
                  </a:lnTo>
                  <a:lnTo>
                    <a:pt x="587" y="492"/>
                  </a:lnTo>
                  <a:lnTo>
                    <a:pt x="587" y="500"/>
                  </a:lnTo>
                  <a:lnTo>
                    <a:pt x="589" y="505"/>
                  </a:lnTo>
                  <a:lnTo>
                    <a:pt x="613" y="517"/>
                  </a:lnTo>
                  <a:lnTo>
                    <a:pt x="634" y="534"/>
                  </a:lnTo>
                  <a:lnTo>
                    <a:pt x="652" y="566"/>
                  </a:lnTo>
                  <a:lnTo>
                    <a:pt x="655" y="590"/>
                  </a:lnTo>
                  <a:lnTo>
                    <a:pt x="660" y="610"/>
                  </a:lnTo>
                  <a:lnTo>
                    <a:pt x="660" y="636"/>
                  </a:lnTo>
                  <a:lnTo>
                    <a:pt x="675" y="656"/>
                  </a:lnTo>
                  <a:lnTo>
                    <a:pt x="690" y="685"/>
                  </a:lnTo>
                  <a:lnTo>
                    <a:pt x="693" y="709"/>
                  </a:lnTo>
                  <a:lnTo>
                    <a:pt x="685" y="733"/>
                  </a:lnTo>
                  <a:lnTo>
                    <a:pt x="675" y="746"/>
                  </a:lnTo>
                  <a:lnTo>
                    <a:pt x="675" y="743"/>
                  </a:lnTo>
                  <a:lnTo>
                    <a:pt x="671" y="746"/>
                  </a:lnTo>
                  <a:lnTo>
                    <a:pt x="658" y="746"/>
                  </a:lnTo>
                  <a:lnTo>
                    <a:pt x="647" y="729"/>
                  </a:lnTo>
                  <a:lnTo>
                    <a:pt x="640" y="742"/>
                  </a:lnTo>
                  <a:lnTo>
                    <a:pt x="633" y="732"/>
                  </a:lnTo>
                  <a:lnTo>
                    <a:pt x="595" y="726"/>
                  </a:lnTo>
                  <a:lnTo>
                    <a:pt x="600" y="746"/>
                  </a:lnTo>
                  <a:lnTo>
                    <a:pt x="591" y="749"/>
                  </a:lnTo>
                  <a:lnTo>
                    <a:pt x="584" y="742"/>
                  </a:lnTo>
                  <a:lnTo>
                    <a:pt x="571" y="743"/>
                  </a:lnTo>
                  <a:lnTo>
                    <a:pt x="568" y="737"/>
                  </a:lnTo>
                  <a:lnTo>
                    <a:pt x="584" y="732"/>
                  </a:lnTo>
                  <a:lnTo>
                    <a:pt x="596" y="686"/>
                  </a:lnTo>
                  <a:lnTo>
                    <a:pt x="615" y="672"/>
                  </a:lnTo>
                  <a:lnTo>
                    <a:pt x="624" y="672"/>
                  </a:lnTo>
                  <a:lnTo>
                    <a:pt x="622" y="658"/>
                  </a:lnTo>
                  <a:lnTo>
                    <a:pt x="630" y="639"/>
                  </a:lnTo>
                  <a:lnTo>
                    <a:pt x="632" y="631"/>
                  </a:lnTo>
                  <a:lnTo>
                    <a:pt x="627" y="628"/>
                  </a:lnTo>
                  <a:lnTo>
                    <a:pt x="622" y="636"/>
                  </a:lnTo>
                  <a:lnTo>
                    <a:pt x="606" y="649"/>
                  </a:lnTo>
                  <a:lnTo>
                    <a:pt x="577" y="652"/>
                  </a:lnTo>
                  <a:lnTo>
                    <a:pt x="559" y="650"/>
                  </a:lnTo>
                  <a:lnTo>
                    <a:pt x="522" y="649"/>
                  </a:lnTo>
                  <a:lnTo>
                    <a:pt x="0" y="876"/>
                  </a:lnTo>
                  <a:lnTo>
                    <a:pt x="6" y="51"/>
                  </a:lnTo>
                </a:path>
              </a:pathLst>
            </a:custGeom>
            <a:solidFill>
              <a:srgbClr val="C0C0C0"/>
            </a:solidFill>
            <a:ln w="12600">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46" name="Freeform 54"/>
            <p:cNvSpPr>
              <a:spLocks noChangeArrowheads="1"/>
            </p:cNvSpPr>
            <p:nvPr/>
          </p:nvSpPr>
          <p:spPr bwMode="auto">
            <a:xfrm>
              <a:off x="722" y="1802"/>
              <a:ext cx="1005" cy="947"/>
            </a:xfrm>
            <a:custGeom>
              <a:avLst/>
              <a:gdLst>
                <a:gd name="T0" fmla="*/ 3 w 1009"/>
                <a:gd name="T1" fmla="*/ 0 h 997"/>
                <a:gd name="T2" fmla="*/ 32 w 1009"/>
                <a:gd name="T3" fmla="*/ 35 h 997"/>
                <a:gd name="T4" fmla="*/ 44 w 1009"/>
                <a:gd name="T5" fmla="*/ 80 h 997"/>
                <a:gd name="T6" fmla="*/ 47 w 1009"/>
                <a:gd name="T7" fmla="*/ 134 h 997"/>
                <a:gd name="T8" fmla="*/ 19 w 1009"/>
                <a:gd name="T9" fmla="*/ 238 h 997"/>
                <a:gd name="T10" fmla="*/ 33 w 1009"/>
                <a:gd name="T11" fmla="*/ 270 h 997"/>
                <a:gd name="T12" fmla="*/ 74 w 1009"/>
                <a:gd name="T13" fmla="*/ 352 h 997"/>
                <a:gd name="T14" fmla="*/ 115 w 1009"/>
                <a:gd name="T15" fmla="*/ 420 h 997"/>
                <a:gd name="T16" fmla="*/ 140 w 1009"/>
                <a:gd name="T17" fmla="*/ 465 h 997"/>
                <a:gd name="T18" fmla="*/ 151 w 1009"/>
                <a:gd name="T19" fmla="*/ 486 h 997"/>
                <a:gd name="T20" fmla="*/ 200 w 1009"/>
                <a:gd name="T21" fmla="*/ 548 h 997"/>
                <a:gd name="T22" fmla="*/ 212 w 1009"/>
                <a:gd name="T23" fmla="*/ 546 h 997"/>
                <a:gd name="T24" fmla="*/ 188 w 1009"/>
                <a:gd name="T25" fmla="*/ 482 h 997"/>
                <a:gd name="T26" fmla="*/ 154 w 1009"/>
                <a:gd name="T27" fmla="*/ 418 h 997"/>
                <a:gd name="T28" fmla="*/ 178 w 1009"/>
                <a:gd name="T29" fmla="*/ 444 h 997"/>
                <a:gd name="T30" fmla="*/ 223 w 1009"/>
                <a:gd name="T31" fmla="*/ 512 h 997"/>
                <a:gd name="T32" fmla="*/ 267 w 1009"/>
                <a:gd name="T33" fmla="*/ 567 h 997"/>
                <a:gd name="T34" fmla="*/ 275 w 1009"/>
                <a:gd name="T35" fmla="*/ 635 h 997"/>
                <a:gd name="T36" fmla="*/ 367 w 1009"/>
                <a:gd name="T37" fmla="*/ 679 h 997"/>
                <a:gd name="T38" fmla="*/ 444 w 1009"/>
                <a:gd name="T39" fmla="*/ 699 h 997"/>
                <a:gd name="T40" fmla="*/ 517 w 1009"/>
                <a:gd name="T41" fmla="*/ 740 h 997"/>
                <a:gd name="T42" fmla="*/ 568 w 1009"/>
                <a:gd name="T43" fmla="*/ 798 h 997"/>
                <a:gd name="T44" fmla="*/ 636 w 1009"/>
                <a:gd name="T45" fmla="*/ 837 h 997"/>
                <a:gd name="T46" fmla="*/ 674 w 1009"/>
                <a:gd name="T47" fmla="*/ 819 h 997"/>
                <a:gd name="T48" fmla="*/ 694 w 1009"/>
                <a:gd name="T49" fmla="*/ 864 h 997"/>
                <a:gd name="T50" fmla="*/ 691 w 1009"/>
                <a:gd name="T51" fmla="*/ 793 h 997"/>
                <a:gd name="T52" fmla="*/ 652 w 1009"/>
                <a:gd name="T53" fmla="*/ 775 h 997"/>
                <a:gd name="T54" fmla="*/ 609 w 1009"/>
                <a:gd name="T55" fmla="*/ 771 h 997"/>
                <a:gd name="T56" fmla="*/ 614 w 1009"/>
                <a:gd name="T57" fmla="*/ 695 h 997"/>
                <a:gd name="T58" fmla="*/ 543 w 1009"/>
                <a:gd name="T59" fmla="*/ 684 h 997"/>
                <a:gd name="T60" fmla="*/ 540 w 1009"/>
                <a:gd name="T61" fmla="*/ 649 h 997"/>
                <a:gd name="T62" fmla="*/ 568 w 1009"/>
                <a:gd name="T63" fmla="*/ 602 h 997"/>
                <a:gd name="T64" fmla="*/ 525 w 1009"/>
                <a:gd name="T65" fmla="*/ 582 h 997"/>
                <a:gd name="T66" fmla="*/ 455 w 1009"/>
                <a:gd name="T67" fmla="*/ 635 h 997"/>
                <a:gd name="T68" fmla="*/ 411 w 1009"/>
                <a:gd name="T69" fmla="*/ 595 h 997"/>
                <a:gd name="T70" fmla="*/ 413 w 1009"/>
                <a:gd name="T71" fmla="*/ 502 h 997"/>
                <a:gd name="T72" fmla="*/ 435 w 1009"/>
                <a:gd name="T73" fmla="*/ 461 h 997"/>
                <a:gd name="T74" fmla="*/ 491 w 1009"/>
                <a:gd name="T75" fmla="*/ 440 h 997"/>
                <a:gd name="T76" fmla="*/ 556 w 1009"/>
                <a:gd name="T77" fmla="*/ 455 h 997"/>
                <a:gd name="T78" fmla="*/ 597 w 1009"/>
                <a:gd name="T79" fmla="*/ 444 h 997"/>
                <a:gd name="T80" fmla="*/ 639 w 1009"/>
                <a:gd name="T81" fmla="*/ 470 h 997"/>
                <a:gd name="T82" fmla="*/ 667 w 1009"/>
                <a:gd name="T83" fmla="*/ 527 h 997"/>
                <a:gd name="T84" fmla="*/ 686 w 1009"/>
                <a:gd name="T85" fmla="*/ 504 h 997"/>
                <a:gd name="T86" fmla="*/ 668 w 1009"/>
                <a:gd name="T87" fmla="*/ 428 h 997"/>
                <a:gd name="T88" fmla="*/ 702 w 1009"/>
                <a:gd name="T89" fmla="*/ 375 h 997"/>
                <a:gd name="T90" fmla="*/ 757 w 1009"/>
                <a:gd name="T91" fmla="*/ 339 h 997"/>
                <a:gd name="T92" fmla="*/ 755 w 1009"/>
                <a:gd name="T93" fmla="*/ 306 h 997"/>
                <a:gd name="T94" fmla="*/ 790 w 1009"/>
                <a:gd name="T95" fmla="*/ 296 h 997"/>
                <a:gd name="T96" fmla="*/ 803 w 1009"/>
                <a:gd name="T97" fmla="*/ 237 h 997"/>
                <a:gd name="T98" fmla="*/ 861 w 1009"/>
                <a:gd name="T99" fmla="*/ 166 h 997"/>
                <a:gd name="T100" fmla="*/ 915 w 1009"/>
                <a:gd name="T101" fmla="*/ 141 h 997"/>
                <a:gd name="T102" fmla="*/ 957 w 1009"/>
                <a:gd name="T103" fmla="*/ 128 h 997"/>
                <a:gd name="T104" fmla="*/ 930 w 1009"/>
                <a:gd name="T105" fmla="*/ 156 h 997"/>
                <a:gd name="T106" fmla="*/ 980 w 1009"/>
                <a:gd name="T107" fmla="*/ 128 h 997"/>
                <a:gd name="T108" fmla="*/ 1005 w 1009"/>
                <a:gd name="T109" fmla="*/ 109 h 997"/>
                <a:gd name="T110" fmla="*/ 968 w 1009"/>
                <a:gd name="T111" fmla="*/ 105 h 997"/>
                <a:gd name="T112" fmla="*/ 963 w 1009"/>
                <a:gd name="T113" fmla="*/ 85 h 997"/>
                <a:gd name="T114" fmla="*/ 996 w 1009"/>
                <a:gd name="T115" fmla="*/ 40 h 997"/>
                <a:gd name="T116" fmla="*/ 970 w 1009"/>
                <a:gd name="T117" fmla="*/ 13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09" h="997">
                  <a:moveTo>
                    <a:pt x="69" y="4"/>
                  </a:moveTo>
                  <a:lnTo>
                    <a:pt x="55" y="12"/>
                  </a:lnTo>
                  <a:lnTo>
                    <a:pt x="3" y="0"/>
                  </a:lnTo>
                  <a:lnTo>
                    <a:pt x="0" y="6"/>
                  </a:lnTo>
                  <a:lnTo>
                    <a:pt x="20" y="19"/>
                  </a:lnTo>
                  <a:lnTo>
                    <a:pt x="32" y="41"/>
                  </a:lnTo>
                  <a:lnTo>
                    <a:pt x="47" y="61"/>
                  </a:lnTo>
                  <a:lnTo>
                    <a:pt x="59" y="81"/>
                  </a:lnTo>
                  <a:lnTo>
                    <a:pt x="44" y="92"/>
                  </a:lnTo>
                  <a:lnTo>
                    <a:pt x="52" y="102"/>
                  </a:lnTo>
                  <a:lnTo>
                    <a:pt x="42" y="111"/>
                  </a:lnTo>
                  <a:lnTo>
                    <a:pt x="47" y="155"/>
                  </a:lnTo>
                  <a:lnTo>
                    <a:pt x="50" y="193"/>
                  </a:lnTo>
                  <a:lnTo>
                    <a:pt x="25" y="255"/>
                  </a:lnTo>
                  <a:lnTo>
                    <a:pt x="19" y="275"/>
                  </a:lnTo>
                  <a:lnTo>
                    <a:pt x="25" y="281"/>
                  </a:lnTo>
                  <a:lnTo>
                    <a:pt x="41" y="289"/>
                  </a:lnTo>
                  <a:lnTo>
                    <a:pt x="33" y="311"/>
                  </a:lnTo>
                  <a:lnTo>
                    <a:pt x="33" y="336"/>
                  </a:lnTo>
                  <a:lnTo>
                    <a:pt x="50" y="379"/>
                  </a:lnTo>
                  <a:lnTo>
                    <a:pt x="74" y="406"/>
                  </a:lnTo>
                  <a:lnTo>
                    <a:pt x="106" y="418"/>
                  </a:lnTo>
                  <a:lnTo>
                    <a:pt x="105" y="449"/>
                  </a:lnTo>
                  <a:lnTo>
                    <a:pt x="115" y="483"/>
                  </a:lnTo>
                  <a:lnTo>
                    <a:pt x="123" y="503"/>
                  </a:lnTo>
                  <a:lnTo>
                    <a:pt x="149" y="530"/>
                  </a:lnTo>
                  <a:lnTo>
                    <a:pt x="140" y="536"/>
                  </a:lnTo>
                  <a:lnTo>
                    <a:pt x="131" y="532"/>
                  </a:lnTo>
                  <a:lnTo>
                    <a:pt x="121" y="537"/>
                  </a:lnTo>
                  <a:lnTo>
                    <a:pt x="151" y="560"/>
                  </a:lnTo>
                  <a:lnTo>
                    <a:pt x="164" y="583"/>
                  </a:lnTo>
                  <a:lnTo>
                    <a:pt x="176" y="622"/>
                  </a:lnTo>
                  <a:lnTo>
                    <a:pt x="200" y="632"/>
                  </a:lnTo>
                  <a:lnTo>
                    <a:pt x="228" y="663"/>
                  </a:lnTo>
                  <a:lnTo>
                    <a:pt x="228" y="657"/>
                  </a:lnTo>
                  <a:lnTo>
                    <a:pt x="212" y="629"/>
                  </a:lnTo>
                  <a:lnTo>
                    <a:pt x="203" y="608"/>
                  </a:lnTo>
                  <a:lnTo>
                    <a:pt x="195" y="583"/>
                  </a:lnTo>
                  <a:lnTo>
                    <a:pt x="188" y="555"/>
                  </a:lnTo>
                  <a:lnTo>
                    <a:pt x="169" y="530"/>
                  </a:lnTo>
                  <a:lnTo>
                    <a:pt x="158" y="506"/>
                  </a:lnTo>
                  <a:lnTo>
                    <a:pt x="154" y="481"/>
                  </a:lnTo>
                  <a:lnTo>
                    <a:pt x="153" y="448"/>
                  </a:lnTo>
                  <a:lnTo>
                    <a:pt x="169" y="490"/>
                  </a:lnTo>
                  <a:lnTo>
                    <a:pt x="178" y="512"/>
                  </a:lnTo>
                  <a:lnTo>
                    <a:pt x="187" y="525"/>
                  </a:lnTo>
                  <a:lnTo>
                    <a:pt x="206" y="564"/>
                  </a:lnTo>
                  <a:lnTo>
                    <a:pt x="223" y="590"/>
                  </a:lnTo>
                  <a:lnTo>
                    <a:pt x="249" y="615"/>
                  </a:lnTo>
                  <a:lnTo>
                    <a:pt x="264" y="639"/>
                  </a:lnTo>
                  <a:lnTo>
                    <a:pt x="267" y="653"/>
                  </a:lnTo>
                  <a:lnTo>
                    <a:pt x="264" y="678"/>
                  </a:lnTo>
                  <a:lnTo>
                    <a:pt x="261" y="710"/>
                  </a:lnTo>
                  <a:lnTo>
                    <a:pt x="275" y="732"/>
                  </a:lnTo>
                  <a:lnTo>
                    <a:pt x="297" y="755"/>
                  </a:lnTo>
                  <a:lnTo>
                    <a:pt x="332" y="768"/>
                  </a:lnTo>
                  <a:lnTo>
                    <a:pt x="367" y="782"/>
                  </a:lnTo>
                  <a:lnTo>
                    <a:pt x="387" y="797"/>
                  </a:lnTo>
                  <a:lnTo>
                    <a:pt x="409" y="801"/>
                  </a:lnTo>
                  <a:lnTo>
                    <a:pt x="444" y="805"/>
                  </a:lnTo>
                  <a:lnTo>
                    <a:pt x="469" y="825"/>
                  </a:lnTo>
                  <a:lnTo>
                    <a:pt x="495" y="837"/>
                  </a:lnTo>
                  <a:lnTo>
                    <a:pt x="517" y="853"/>
                  </a:lnTo>
                  <a:lnTo>
                    <a:pt x="546" y="870"/>
                  </a:lnTo>
                  <a:lnTo>
                    <a:pt x="564" y="894"/>
                  </a:lnTo>
                  <a:lnTo>
                    <a:pt x="568" y="919"/>
                  </a:lnTo>
                  <a:lnTo>
                    <a:pt x="594" y="936"/>
                  </a:lnTo>
                  <a:lnTo>
                    <a:pt x="612" y="960"/>
                  </a:lnTo>
                  <a:lnTo>
                    <a:pt x="636" y="965"/>
                  </a:lnTo>
                  <a:lnTo>
                    <a:pt x="646" y="949"/>
                  </a:lnTo>
                  <a:lnTo>
                    <a:pt x="663" y="942"/>
                  </a:lnTo>
                  <a:lnTo>
                    <a:pt x="674" y="945"/>
                  </a:lnTo>
                  <a:lnTo>
                    <a:pt x="681" y="956"/>
                  </a:lnTo>
                  <a:lnTo>
                    <a:pt x="676" y="981"/>
                  </a:lnTo>
                  <a:lnTo>
                    <a:pt x="694" y="996"/>
                  </a:lnTo>
                  <a:lnTo>
                    <a:pt x="702" y="930"/>
                  </a:lnTo>
                  <a:lnTo>
                    <a:pt x="697" y="931"/>
                  </a:lnTo>
                  <a:lnTo>
                    <a:pt x="691" y="913"/>
                  </a:lnTo>
                  <a:lnTo>
                    <a:pt x="683" y="900"/>
                  </a:lnTo>
                  <a:lnTo>
                    <a:pt x="669" y="894"/>
                  </a:lnTo>
                  <a:lnTo>
                    <a:pt x="652" y="892"/>
                  </a:lnTo>
                  <a:lnTo>
                    <a:pt x="634" y="894"/>
                  </a:lnTo>
                  <a:lnTo>
                    <a:pt x="618" y="900"/>
                  </a:lnTo>
                  <a:lnTo>
                    <a:pt x="609" y="888"/>
                  </a:lnTo>
                  <a:lnTo>
                    <a:pt x="612" y="853"/>
                  </a:lnTo>
                  <a:lnTo>
                    <a:pt x="620" y="822"/>
                  </a:lnTo>
                  <a:lnTo>
                    <a:pt x="614" y="801"/>
                  </a:lnTo>
                  <a:lnTo>
                    <a:pt x="601" y="788"/>
                  </a:lnTo>
                  <a:lnTo>
                    <a:pt x="571" y="783"/>
                  </a:lnTo>
                  <a:lnTo>
                    <a:pt x="543" y="788"/>
                  </a:lnTo>
                  <a:lnTo>
                    <a:pt x="535" y="781"/>
                  </a:lnTo>
                  <a:lnTo>
                    <a:pt x="535" y="760"/>
                  </a:lnTo>
                  <a:lnTo>
                    <a:pt x="540" y="747"/>
                  </a:lnTo>
                  <a:lnTo>
                    <a:pt x="562" y="728"/>
                  </a:lnTo>
                  <a:lnTo>
                    <a:pt x="568" y="699"/>
                  </a:lnTo>
                  <a:lnTo>
                    <a:pt x="568" y="694"/>
                  </a:lnTo>
                  <a:lnTo>
                    <a:pt x="561" y="683"/>
                  </a:lnTo>
                  <a:lnTo>
                    <a:pt x="543" y="669"/>
                  </a:lnTo>
                  <a:lnTo>
                    <a:pt x="525" y="671"/>
                  </a:lnTo>
                  <a:lnTo>
                    <a:pt x="503" y="690"/>
                  </a:lnTo>
                  <a:lnTo>
                    <a:pt x="482" y="715"/>
                  </a:lnTo>
                  <a:lnTo>
                    <a:pt x="455" y="732"/>
                  </a:lnTo>
                  <a:lnTo>
                    <a:pt x="433" y="729"/>
                  </a:lnTo>
                  <a:lnTo>
                    <a:pt x="418" y="715"/>
                  </a:lnTo>
                  <a:lnTo>
                    <a:pt x="411" y="686"/>
                  </a:lnTo>
                  <a:lnTo>
                    <a:pt x="408" y="661"/>
                  </a:lnTo>
                  <a:lnTo>
                    <a:pt x="406" y="617"/>
                  </a:lnTo>
                  <a:lnTo>
                    <a:pt x="413" y="578"/>
                  </a:lnTo>
                  <a:lnTo>
                    <a:pt x="411" y="557"/>
                  </a:lnTo>
                  <a:lnTo>
                    <a:pt x="418" y="539"/>
                  </a:lnTo>
                  <a:lnTo>
                    <a:pt x="435" y="530"/>
                  </a:lnTo>
                  <a:lnTo>
                    <a:pt x="448" y="518"/>
                  </a:lnTo>
                  <a:lnTo>
                    <a:pt x="477" y="506"/>
                  </a:lnTo>
                  <a:lnTo>
                    <a:pt x="491" y="506"/>
                  </a:lnTo>
                  <a:lnTo>
                    <a:pt x="513" y="523"/>
                  </a:lnTo>
                  <a:lnTo>
                    <a:pt x="532" y="525"/>
                  </a:lnTo>
                  <a:lnTo>
                    <a:pt x="556" y="524"/>
                  </a:lnTo>
                  <a:lnTo>
                    <a:pt x="544" y="507"/>
                  </a:lnTo>
                  <a:lnTo>
                    <a:pt x="564" y="503"/>
                  </a:lnTo>
                  <a:lnTo>
                    <a:pt x="597" y="512"/>
                  </a:lnTo>
                  <a:lnTo>
                    <a:pt x="623" y="507"/>
                  </a:lnTo>
                  <a:lnTo>
                    <a:pt x="636" y="514"/>
                  </a:lnTo>
                  <a:lnTo>
                    <a:pt x="639" y="542"/>
                  </a:lnTo>
                  <a:lnTo>
                    <a:pt x="639" y="572"/>
                  </a:lnTo>
                  <a:lnTo>
                    <a:pt x="652" y="598"/>
                  </a:lnTo>
                  <a:lnTo>
                    <a:pt x="667" y="607"/>
                  </a:lnTo>
                  <a:lnTo>
                    <a:pt x="676" y="604"/>
                  </a:lnTo>
                  <a:lnTo>
                    <a:pt x="679" y="600"/>
                  </a:lnTo>
                  <a:lnTo>
                    <a:pt x="686" y="581"/>
                  </a:lnTo>
                  <a:lnTo>
                    <a:pt x="683" y="551"/>
                  </a:lnTo>
                  <a:lnTo>
                    <a:pt x="676" y="527"/>
                  </a:lnTo>
                  <a:lnTo>
                    <a:pt x="668" y="494"/>
                  </a:lnTo>
                  <a:lnTo>
                    <a:pt x="673" y="461"/>
                  </a:lnTo>
                  <a:lnTo>
                    <a:pt x="676" y="458"/>
                  </a:lnTo>
                  <a:lnTo>
                    <a:pt x="702" y="432"/>
                  </a:lnTo>
                  <a:lnTo>
                    <a:pt x="717" y="408"/>
                  </a:lnTo>
                  <a:lnTo>
                    <a:pt x="740" y="395"/>
                  </a:lnTo>
                  <a:lnTo>
                    <a:pt x="757" y="390"/>
                  </a:lnTo>
                  <a:lnTo>
                    <a:pt x="764" y="381"/>
                  </a:lnTo>
                  <a:lnTo>
                    <a:pt x="757" y="364"/>
                  </a:lnTo>
                  <a:lnTo>
                    <a:pt x="755" y="353"/>
                  </a:lnTo>
                  <a:lnTo>
                    <a:pt x="769" y="351"/>
                  </a:lnTo>
                  <a:lnTo>
                    <a:pt x="783" y="351"/>
                  </a:lnTo>
                  <a:lnTo>
                    <a:pt x="790" y="341"/>
                  </a:lnTo>
                  <a:lnTo>
                    <a:pt x="793" y="316"/>
                  </a:lnTo>
                  <a:lnTo>
                    <a:pt x="793" y="290"/>
                  </a:lnTo>
                  <a:lnTo>
                    <a:pt x="803" y="273"/>
                  </a:lnTo>
                  <a:lnTo>
                    <a:pt x="812" y="260"/>
                  </a:lnTo>
                  <a:lnTo>
                    <a:pt x="854" y="224"/>
                  </a:lnTo>
                  <a:lnTo>
                    <a:pt x="861" y="191"/>
                  </a:lnTo>
                  <a:lnTo>
                    <a:pt x="876" y="172"/>
                  </a:lnTo>
                  <a:lnTo>
                    <a:pt x="894" y="167"/>
                  </a:lnTo>
                  <a:lnTo>
                    <a:pt x="915" y="163"/>
                  </a:lnTo>
                  <a:lnTo>
                    <a:pt x="953" y="138"/>
                  </a:lnTo>
                  <a:lnTo>
                    <a:pt x="957" y="142"/>
                  </a:lnTo>
                  <a:lnTo>
                    <a:pt x="957" y="147"/>
                  </a:lnTo>
                  <a:lnTo>
                    <a:pt x="953" y="150"/>
                  </a:lnTo>
                  <a:lnTo>
                    <a:pt x="930" y="171"/>
                  </a:lnTo>
                  <a:lnTo>
                    <a:pt x="930" y="180"/>
                  </a:lnTo>
                  <a:lnTo>
                    <a:pt x="935" y="182"/>
                  </a:lnTo>
                  <a:lnTo>
                    <a:pt x="950" y="175"/>
                  </a:lnTo>
                  <a:lnTo>
                    <a:pt x="980" y="147"/>
                  </a:lnTo>
                  <a:lnTo>
                    <a:pt x="997" y="143"/>
                  </a:lnTo>
                  <a:lnTo>
                    <a:pt x="1008" y="135"/>
                  </a:lnTo>
                  <a:lnTo>
                    <a:pt x="1005" y="126"/>
                  </a:lnTo>
                  <a:lnTo>
                    <a:pt x="1000" y="125"/>
                  </a:lnTo>
                  <a:lnTo>
                    <a:pt x="980" y="125"/>
                  </a:lnTo>
                  <a:lnTo>
                    <a:pt x="968" y="121"/>
                  </a:lnTo>
                  <a:lnTo>
                    <a:pt x="970" y="109"/>
                  </a:lnTo>
                  <a:lnTo>
                    <a:pt x="968" y="101"/>
                  </a:lnTo>
                  <a:lnTo>
                    <a:pt x="963" y="98"/>
                  </a:lnTo>
                  <a:lnTo>
                    <a:pt x="961" y="73"/>
                  </a:lnTo>
                  <a:lnTo>
                    <a:pt x="991" y="67"/>
                  </a:lnTo>
                  <a:lnTo>
                    <a:pt x="996" y="46"/>
                  </a:lnTo>
                  <a:lnTo>
                    <a:pt x="965" y="48"/>
                  </a:lnTo>
                  <a:lnTo>
                    <a:pt x="986" y="28"/>
                  </a:lnTo>
                  <a:lnTo>
                    <a:pt x="970" y="16"/>
                  </a:lnTo>
                  <a:lnTo>
                    <a:pt x="449" y="244"/>
                  </a:lnTo>
                  <a:lnTo>
                    <a:pt x="69" y="4"/>
                  </a:lnTo>
                </a:path>
              </a:pathLst>
            </a:custGeom>
            <a:solidFill>
              <a:srgbClr val="C0C0C0"/>
            </a:solidFill>
            <a:ln w="12600">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47" name="Freeform 55"/>
            <p:cNvSpPr>
              <a:spLocks noChangeArrowheads="1"/>
            </p:cNvSpPr>
            <p:nvPr/>
          </p:nvSpPr>
          <p:spPr bwMode="auto">
            <a:xfrm>
              <a:off x="1354" y="2618"/>
              <a:ext cx="751" cy="1391"/>
            </a:xfrm>
            <a:custGeom>
              <a:avLst/>
              <a:gdLst>
                <a:gd name="T0" fmla="*/ 85 w 755"/>
                <a:gd name="T1" fmla="*/ 41 h 1463"/>
                <a:gd name="T2" fmla="*/ 111 w 755"/>
                <a:gd name="T3" fmla="*/ 17 h 1463"/>
                <a:gd name="T4" fmla="*/ 157 w 755"/>
                <a:gd name="T5" fmla="*/ 0 h 1463"/>
                <a:gd name="T6" fmla="*/ 177 w 755"/>
                <a:gd name="T7" fmla="*/ 20 h 1463"/>
                <a:gd name="T8" fmla="*/ 233 w 755"/>
                <a:gd name="T9" fmla="*/ 25 h 1463"/>
                <a:gd name="T10" fmla="*/ 328 w 755"/>
                <a:gd name="T11" fmla="*/ 38 h 1463"/>
                <a:gd name="T12" fmla="*/ 365 w 755"/>
                <a:gd name="T13" fmla="*/ 66 h 1463"/>
                <a:gd name="T14" fmla="*/ 403 w 755"/>
                <a:gd name="T15" fmla="*/ 116 h 1463"/>
                <a:gd name="T16" fmla="*/ 468 w 755"/>
                <a:gd name="T17" fmla="*/ 130 h 1463"/>
                <a:gd name="T18" fmla="*/ 497 w 755"/>
                <a:gd name="T19" fmla="*/ 195 h 1463"/>
                <a:gd name="T20" fmla="*/ 524 w 755"/>
                <a:gd name="T21" fmla="*/ 228 h 1463"/>
                <a:gd name="T22" fmla="*/ 583 w 755"/>
                <a:gd name="T23" fmla="*/ 247 h 1463"/>
                <a:gd name="T24" fmla="*/ 702 w 755"/>
                <a:gd name="T25" fmla="*/ 287 h 1463"/>
                <a:gd name="T26" fmla="*/ 754 w 755"/>
                <a:gd name="T27" fmla="*/ 353 h 1463"/>
                <a:gd name="T28" fmla="*/ 714 w 755"/>
                <a:gd name="T29" fmla="*/ 421 h 1463"/>
                <a:gd name="T30" fmla="*/ 685 w 755"/>
                <a:gd name="T31" fmla="*/ 471 h 1463"/>
                <a:gd name="T32" fmla="*/ 667 w 755"/>
                <a:gd name="T33" fmla="*/ 527 h 1463"/>
                <a:gd name="T34" fmla="*/ 661 w 755"/>
                <a:gd name="T35" fmla="*/ 589 h 1463"/>
                <a:gd name="T36" fmla="*/ 599 w 755"/>
                <a:gd name="T37" fmla="*/ 651 h 1463"/>
                <a:gd name="T38" fmla="*/ 551 w 755"/>
                <a:gd name="T39" fmla="*/ 703 h 1463"/>
                <a:gd name="T40" fmla="*/ 530 w 755"/>
                <a:gd name="T41" fmla="*/ 761 h 1463"/>
                <a:gd name="T42" fmla="*/ 500 w 755"/>
                <a:gd name="T43" fmla="*/ 810 h 1463"/>
                <a:gd name="T44" fmla="*/ 454 w 755"/>
                <a:gd name="T45" fmla="*/ 835 h 1463"/>
                <a:gd name="T46" fmla="*/ 434 w 755"/>
                <a:gd name="T47" fmla="*/ 872 h 1463"/>
                <a:gd name="T48" fmla="*/ 388 w 755"/>
                <a:gd name="T49" fmla="*/ 929 h 1463"/>
                <a:gd name="T50" fmla="*/ 347 w 755"/>
                <a:gd name="T51" fmla="*/ 969 h 1463"/>
                <a:gd name="T52" fmla="*/ 309 w 755"/>
                <a:gd name="T53" fmla="*/ 981 h 1463"/>
                <a:gd name="T54" fmla="*/ 330 w 755"/>
                <a:gd name="T55" fmla="*/ 1001 h 1463"/>
                <a:gd name="T56" fmla="*/ 314 w 755"/>
                <a:gd name="T57" fmla="*/ 1048 h 1463"/>
                <a:gd name="T58" fmla="*/ 306 w 755"/>
                <a:gd name="T59" fmla="*/ 1089 h 1463"/>
                <a:gd name="T60" fmla="*/ 295 w 755"/>
                <a:gd name="T61" fmla="*/ 1139 h 1463"/>
                <a:gd name="T62" fmla="*/ 278 w 755"/>
                <a:gd name="T63" fmla="*/ 1204 h 1463"/>
                <a:gd name="T64" fmla="*/ 336 w 755"/>
                <a:gd name="T65" fmla="*/ 1261 h 1463"/>
                <a:gd name="T66" fmla="*/ 277 w 755"/>
                <a:gd name="T67" fmla="*/ 1262 h 1463"/>
                <a:gd name="T68" fmla="*/ 230 w 755"/>
                <a:gd name="T69" fmla="*/ 1237 h 1463"/>
                <a:gd name="T70" fmla="*/ 189 w 755"/>
                <a:gd name="T71" fmla="*/ 1165 h 1463"/>
                <a:gd name="T72" fmla="*/ 186 w 755"/>
                <a:gd name="T73" fmla="*/ 1125 h 1463"/>
                <a:gd name="T74" fmla="*/ 171 w 755"/>
                <a:gd name="T75" fmla="*/ 1053 h 1463"/>
                <a:gd name="T76" fmla="*/ 167 w 755"/>
                <a:gd name="T77" fmla="*/ 954 h 1463"/>
                <a:gd name="T78" fmla="*/ 167 w 755"/>
                <a:gd name="T79" fmla="*/ 897 h 1463"/>
                <a:gd name="T80" fmla="*/ 178 w 755"/>
                <a:gd name="T81" fmla="*/ 810 h 1463"/>
                <a:gd name="T82" fmla="*/ 182 w 755"/>
                <a:gd name="T83" fmla="*/ 697 h 1463"/>
                <a:gd name="T84" fmla="*/ 182 w 755"/>
                <a:gd name="T85" fmla="*/ 590 h 1463"/>
                <a:gd name="T86" fmla="*/ 154 w 755"/>
                <a:gd name="T87" fmla="*/ 527 h 1463"/>
                <a:gd name="T88" fmla="*/ 91 w 755"/>
                <a:gd name="T89" fmla="*/ 474 h 1463"/>
                <a:gd name="T90" fmla="*/ 45 w 755"/>
                <a:gd name="T91" fmla="*/ 393 h 1463"/>
                <a:gd name="T92" fmla="*/ 0 w 755"/>
                <a:gd name="T93" fmla="*/ 315 h 1463"/>
                <a:gd name="T94" fmla="*/ 27 w 755"/>
                <a:gd name="T95" fmla="*/ 268 h 1463"/>
                <a:gd name="T96" fmla="*/ 19 w 755"/>
                <a:gd name="T97" fmla="*/ 233 h 1463"/>
                <a:gd name="T98" fmla="*/ 22 w 755"/>
                <a:gd name="T99" fmla="*/ 195 h 1463"/>
                <a:gd name="T100" fmla="*/ 49 w 755"/>
                <a:gd name="T101" fmla="*/ 154 h 1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5" h="1463">
                  <a:moveTo>
                    <a:pt x="70" y="76"/>
                  </a:moveTo>
                  <a:lnTo>
                    <a:pt x="76" y="57"/>
                  </a:lnTo>
                  <a:lnTo>
                    <a:pt x="85" y="47"/>
                  </a:lnTo>
                  <a:lnTo>
                    <a:pt x="101" y="35"/>
                  </a:lnTo>
                  <a:lnTo>
                    <a:pt x="106" y="27"/>
                  </a:lnTo>
                  <a:lnTo>
                    <a:pt x="111" y="20"/>
                  </a:lnTo>
                  <a:lnTo>
                    <a:pt x="124" y="14"/>
                  </a:lnTo>
                  <a:lnTo>
                    <a:pt x="143" y="11"/>
                  </a:lnTo>
                  <a:lnTo>
                    <a:pt x="157" y="0"/>
                  </a:lnTo>
                  <a:lnTo>
                    <a:pt x="169" y="2"/>
                  </a:lnTo>
                  <a:lnTo>
                    <a:pt x="159" y="28"/>
                  </a:lnTo>
                  <a:lnTo>
                    <a:pt x="177" y="23"/>
                  </a:lnTo>
                  <a:lnTo>
                    <a:pt x="197" y="17"/>
                  </a:lnTo>
                  <a:lnTo>
                    <a:pt x="214" y="17"/>
                  </a:lnTo>
                  <a:lnTo>
                    <a:pt x="233" y="28"/>
                  </a:lnTo>
                  <a:lnTo>
                    <a:pt x="251" y="51"/>
                  </a:lnTo>
                  <a:lnTo>
                    <a:pt x="299" y="39"/>
                  </a:lnTo>
                  <a:lnTo>
                    <a:pt x="328" y="44"/>
                  </a:lnTo>
                  <a:lnTo>
                    <a:pt x="343" y="55"/>
                  </a:lnTo>
                  <a:lnTo>
                    <a:pt x="358" y="69"/>
                  </a:lnTo>
                  <a:lnTo>
                    <a:pt x="365" y="75"/>
                  </a:lnTo>
                  <a:lnTo>
                    <a:pt x="375" y="99"/>
                  </a:lnTo>
                  <a:lnTo>
                    <a:pt x="387" y="117"/>
                  </a:lnTo>
                  <a:lnTo>
                    <a:pt x="403" y="134"/>
                  </a:lnTo>
                  <a:lnTo>
                    <a:pt x="417" y="145"/>
                  </a:lnTo>
                  <a:lnTo>
                    <a:pt x="446" y="143"/>
                  </a:lnTo>
                  <a:lnTo>
                    <a:pt x="468" y="150"/>
                  </a:lnTo>
                  <a:lnTo>
                    <a:pt x="491" y="171"/>
                  </a:lnTo>
                  <a:lnTo>
                    <a:pt x="499" y="197"/>
                  </a:lnTo>
                  <a:lnTo>
                    <a:pt x="497" y="225"/>
                  </a:lnTo>
                  <a:lnTo>
                    <a:pt x="500" y="244"/>
                  </a:lnTo>
                  <a:lnTo>
                    <a:pt x="484" y="284"/>
                  </a:lnTo>
                  <a:lnTo>
                    <a:pt x="524" y="263"/>
                  </a:lnTo>
                  <a:lnTo>
                    <a:pt x="545" y="263"/>
                  </a:lnTo>
                  <a:lnTo>
                    <a:pt x="563" y="269"/>
                  </a:lnTo>
                  <a:lnTo>
                    <a:pt x="583" y="285"/>
                  </a:lnTo>
                  <a:lnTo>
                    <a:pt x="614" y="312"/>
                  </a:lnTo>
                  <a:lnTo>
                    <a:pt x="670" y="317"/>
                  </a:lnTo>
                  <a:lnTo>
                    <a:pt x="702" y="331"/>
                  </a:lnTo>
                  <a:lnTo>
                    <a:pt x="731" y="350"/>
                  </a:lnTo>
                  <a:lnTo>
                    <a:pt x="754" y="378"/>
                  </a:lnTo>
                  <a:lnTo>
                    <a:pt x="754" y="407"/>
                  </a:lnTo>
                  <a:lnTo>
                    <a:pt x="746" y="435"/>
                  </a:lnTo>
                  <a:lnTo>
                    <a:pt x="736" y="460"/>
                  </a:lnTo>
                  <a:lnTo>
                    <a:pt x="714" y="485"/>
                  </a:lnTo>
                  <a:lnTo>
                    <a:pt x="702" y="501"/>
                  </a:lnTo>
                  <a:lnTo>
                    <a:pt x="702" y="534"/>
                  </a:lnTo>
                  <a:lnTo>
                    <a:pt x="685" y="543"/>
                  </a:lnTo>
                  <a:lnTo>
                    <a:pt x="680" y="583"/>
                  </a:lnTo>
                  <a:lnTo>
                    <a:pt x="672" y="594"/>
                  </a:lnTo>
                  <a:lnTo>
                    <a:pt x="667" y="608"/>
                  </a:lnTo>
                  <a:lnTo>
                    <a:pt x="659" y="627"/>
                  </a:lnTo>
                  <a:lnTo>
                    <a:pt x="657" y="648"/>
                  </a:lnTo>
                  <a:lnTo>
                    <a:pt x="661" y="680"/>
                  </a:lnTo>
                  <a:lnTo>
                    <a:pt x="654" y="710"/>
                  </a:lnTo>
                  <a:lnTo>
                    <a:pt x="628" y="737"/>
                  </a:lnTo>
                  <a:lnTo>
                    <a:pt x="599" y="751"/>
                  </a:lnTo>
                  <a:lnTo>
                    <a:pt x="579" y="765"/>
                  </a:lnTo>
                  <a:lnTo>
                    <a:pt x="560" y="786"/>
                  </a:lnTo>
                  <a:lnTo>
                    <a:pt x="551" y="811"/>
                  </a:lnTo>
                  <a:lnTo>
                    <a:pt x="553" y="849"/>
                  </a:lnTo>
                  <a:lnTo>
                    <a:pt x="546" y="862"/>
                  </a:lnTo>
                  <a:lnTo>
                    <a:pt x="530" y="878"/>
                  </a:lnTo>
                  <a:lnTo>
                    <a:pt x="521" y="895"/>
                  </a:lnTo>
                  <a:lnTo>
                    <a:pt x="517" y="918"/>
                  </a:lnTo>
                  <a:lnTo>
                    <a:pt x="500" y="934"/>
                  </a:lnTo>
                  <a:lnTo>
                    <a:pt x="486" y="962"/>
                  </a:lnTo>
                  <a:lnTo>
                    <a:pt x="472" y="967"/>
                  </a:lnTo>
                  <a:lnTo>
                    <a:pt x="454" y="964"/>
                  </a:lnTo>
                  <a:lnTo>
                    <a:pt x="432" y="967"/>
                  </a:lnTo>
                  <a:lnTo>
                    <a:pt x="411" y="975"/>
                  </a:lnTo>
                  <a:lnTo>
                    <a:pt x="434" y="1007"/>
                  </a:lnTo>
                  <a:lnTo>
                    <a:pt x="431" y="1027"/>
                  </a:lnTo>
                  <a:lnTo>
                    <a:pt x="419" y="1042"/>
                  </a:lnTo>
                  <a:lnTo>
                    <a:pt x="388" y="1071"/>
                  </a:lnTo>
                  <a:lnTo>
                    <a:pt x="361" y="1079"/>
                  </a:lnTo>
                  <a:lnTo>
                    <a:pt x="351" y="1096"/>
                  </a:lnTo>
                  <a:lnTo>
                    <a:pt x="347" y="1118"/>
                  </a:lnTo>
                  <a:lnTo>
                    <a:pt x="339" y="1125"/>
                  </a:lnTo>
                  <a:lnTo>
                    <a:pt x="315" y="1123"/>
                  </a:lnTo>
                  <a:lnTo>
                    <a:pt x="309" y="1132"/>
                  </a:lnTo>
                  <a:lnTo>
                    <a:pt x="309" y="1146"/>
                  </a:lnTo>
                  <a:lnTo>
                    <a:pt x="329" y="1151"/>
                  </a:lnTo>
                  <a:lnTo>
                    <a:pt x="330" y="1155"/>
                  </a:lnTo>
                  <a:lnTo>
                    <a:pt x="321" y="1174"/>
                  </a:lnTo>
                  <a:lnTo>
                    <a:pt x="320" y="1196"/>
                  </a:lnTo>
                  <a:lnTo>
                    <a:pt x="314" y="1209"/>
                  </a:lnTo>
                  <a:lnTo>
                    <a:pt x="302" y="1223"/>
                  </a:lnTo>
                  <a:lnTo>
                    <a:pt x="300" y="1240"/>
                  </a:lnTo>
                  <a:lnTo>
                    <a:pt x="306" y="1256"/>
                  </a:lnTo>
                  <a:lnTo>
                    <a:pt x="320" y="1271"/>
                  </a:lnTo>
                  <a:lnTo>
                    <a:pt x="316" y="1294"/>
                  </a:lnTo>
                  <a:lnTo>
                    <a:pt x="295" y="1313"/>
                  </a:lnTo>
                  <a:lnTo>
                    <a:pt x="291" y="1329"/>
                  </a:lnTo>
                  <a:lnTo>
                    <a:pt x="279" y="1351"/>
                  </a:lnTo>
                  <a:lnTo>
                    <a:pt x="278" y="1390"/>
                  </a:lnTo>
                  <a:lnTo>
                    <a:pt x="284" y="1410"/>
                  </a:lnTo>
                  <a:lnTo>
                    <a:pt x="315" y="1438"/>
                  </a:lnTo>
                  <a:lnTo>
                    <a:pt x="336" y="1454"/>
                  </a:lnTo>
                  <a:lnTo>
                    <a:pt x="333" y="1458"/>
                  </a:lnTo>
                  <a:lnTo>
                    <a:pt x="306" y="1462"/>
                  </a:lnTo>
                  <a:lnTo>
                    <a:pt x="277" y="1455"/>
                  </a:lnTo>
                  <a:lnTo>
                    <a:pt x="254" y="1449"/>
                  </a:lnTo>
                  <a:lnTo>
                    <a:pt x="230" y="1442"/>
                  </a:lnTo>
                  <a:lnTo>
                    <a:pt x="230" y="1426"/>
                  </a:lnTo>
                  <a:lnTo>
                    <a:pt x="227" y="1406"/>
                  </a:lnTo>
                  <a:lnTo>
                    <a:pt x="198" y="1369"/>
                  </a:lnTo>
                  <a:lnTo>
                    <a:pt x="189" y="1344"/>
                  </a:lnTo>
                  <a:lnTo>
                    <a:pt x="184" y="1325"/>
                  </a:lnTo>
                  <a:lnTo>
                    <a:pt x="184" y="1310"/>
                  </a:lnTo>
                  <a:lnTo>
                    <a:pt x="186" y="1297"/>
                  </a:lnTo>
                  <a:lnTo>
                    <a:pt x="184" y="1279"/>
                  </a:lnTo>
                  <a:lnTo>
                    <a:pt x="177" y="1221"/>
                  </a:lnTo>
                  <a:lnTo>
                    <a:pt x="171" y="1214"/>
                  </a:lnTo>
                  <a:lnTo>
                    <a:pt x="170" y="1171"/>
                  </a:lnTo>
                  <a:lnTo>
                    <a:pt x="166" y="1135"/>
                  </a:lnTo>
                  <a:lnTo>
                    <a:pt x="167" y="1101"/>
                  </a:lnTo>
                  <a:lnTo>
                    <a:pt x="178" y="1057"/>
                  </a:lnTo>
                  <a:lnTo>
                    <a:pt x="162" y="1061"/>
                  </a:lnTo>
                  <a:lnTo>
                    <a:pt x="167" y="1035"/>
                  </a:lnTo>
                  <a:lnTo>
                    <a:pt x="166" y="997"/>
                  </a:lnTo>
                  <a:lnTo>
                    <a:pt x="166" y="970"/>
                  </a:lnTo>
                  <a:lnTo>
                    <a:pt x="178" y="934"/>
                  </a:lnTo>
                  <a:lnTo>
                    <a:pt x="186" y="914"/>
                  </a:lnTo>
                  <a:lnTo>
                    <a:pt x="195" y="887"/>
                  </a:lnTo>
                  <a:lnTo>
                    <a:pt x="182" y="804"/>
                  </a:lnTo>
                  <a:lnTo>
                    <a:pt x="182" y="750"/>
                  </a:lnTo>
                  <a:lnTo>
                    <a:pt x="184" y="725"/>
                  </a:lnTo>
                  <a:lnTo>
                    <a:pt x="182" y="681"/>
                  </a:lnTo>
                  <a:lnTo>
                    <a:pt x="182" y="663"/>
                  </a:lnTo>
                  <a:lnTo>
                    <a:pt x="177" y="634"/>
                  </a:lnTo>
                  <a:lnTo>
                    <a:pt x="154" y="608"/>
                  </a:lnTo>
                  <a:lnTo>
                    <a:pt x="133" y="592"/>
                  </a:lnTo>
                  <a:lnTo>
                    <a:pt x="112" y="574"/>
                  </a:lnTo>
                  <a:lnTo>
                    <a:pt x="91" y="546"/>
                  </a:lnTo>
                  <a:lnTo>
                    <a:pt x="81" y="522"/>
                  </a:lnTo>
                  <a:lnTo>
                    <a:pt x="69" y="491"/>
                  </a:lnTo>
                  <a:lnTo>
                    <a:pt x="45" y="453"/>
                  </a:lnTo>
                  <a:lnTo>
                    <a:pt x="36" y="414"/>
                  </a:lnTo>
                  <a:lnTo>
                    <a:pt x="14" y="376"/>
                  </a:lnTo>
                  <a:lnTo>
                    <a:pt x="0" y="363"/>
                  </a:lnTo>
                  <a:lnTo>
                    <a:pt x="4" y="346"/>
                  </a:lnTo>
                  <a:lnTo>
                    <a:pt x="22" y="327"/>
                  </a:lnTo>
                  <a:lnTo>
                    <a:pt x="27" y="309"/>
                  </a:lnTo>
                  <a:lnTo>
                    <a:pt x="13" y="305"/>
                  </a:lnTo>
                  <a:lnTo>
                    <a:pt x="7" y="294"/>
                  </a:lnTo>
                  <a:lnTo>
                    <a:pt x="19" y="269"/>
                  </a:lnTo>
                  <a:lnTo>
                    <a:pt x="14" y="233"/>
                  </a:lnTo>
                  <a:lnTo>
                    <a:pt x="16" y="228"/>
                  </a:lnTo>
                  <a:lnTo>
                    <a:pt x="22" y="225"/>
                  </a:lnTo>
                  <a:lnTo>
                    <a:pt x="31" y="231"/>
                  </a:lnTo>
                  <a:lnTo>
                    <a:pt x="41" y="216"/>
                  </a:lnTo>
                  <a:lnTo>
                    <a:pt x="49" y="177"/>
                  </a:lnTo>
                  <a:lnTo>
                    <a:pt x="62" y="141"/>
                  </a:lnTo>
                  <a:lnTo>
                    <a:pt x="70" y="76"/>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48" name="Freeform 56"/>
            <p:cNvSpPr>
              <a:spLocks noChangeArrowheads="1"/>
            </p:cNvSpPr>
            <p:nvPr/>
          </p:nvSpPr>
          <p:spPr bwMode="auto">
            <a:xfrm>
              <a:off x="1260" y="1182"/>
              <a:ext cx="77" cy="97"/>
            </a:xfrm>
            <a:custGeom>
              <a:avLst/>
              <a:gdLst>
                <a:gd name="T0" fmla="*/ 69 w 81"/>
                <a:gd name="T1" fmla="*/ 67 h 106"/>
                <a:gd name="T2" fmla="*/ 55 w 81"/>
                <a:gd name="T3" fmla="*/ 71 h 106"/>
                <a:gd name="T4" fmla="*/ 51 w 81"/>
                <a:gd name="T5" fmla="*/ 80 h 106"/>
                <a:gd name="T6" fmla="*/ 41 w 81"/>
                <a:gd name="T7" fmla="*/ 91 h 106"/>
                <a:gd name="T8" fmla="*/ 31 w 81"/>
                <a:gd name="T9" fmla="*/ 79 h 106"/>
                <a:gd name="T10" fmla="*/ 10 w 81"/>
                <a:gd name="T11" fmla="*/ 67 h 106"/>
                <a:gd name="T12" fmla="*/ 0 w 81"/>
                <a:gd name="T13" fmla="*/ 50 h 106"/>
                <a:gd name="T14" fmla="*/ 1 w 81"/>
                <a:gd name="T15" fmla="*/ 36 h 106"/>
                <a:gd name="T16" fmla="*/ 24 w 81"/>
                <a:gd name="T17" fmla="*/ 31 h 106"/>
                <a:gd name="T18" fmla="*/ 20 w 81"/>
                <a:gd name="T19" fmla="*/ 29 h 106"/>
                <a:gd name="T20" fmla="*/ 13 w 81"/>
                <a:gd name="T21" fmla="*/ 19 h 106"/>
                <a:gd name="T22" fmla="*/ 20 w 81"/>
                <a:gd name="T23" fmla="*/ 13 h 106"/>
                <a:gd name="T24" fmla="*/ 41 w 81"/>
                <a:gd name="T25" fmla="*/ 5 h 106"/>
                <a:gd name="T26" fmla="*/ 64 w 81"/>
                <a:gd name="T27" fmla="*/ 0 h 106"/>
                <a:gd name="T28" fmla="*/ 80 w 81"/>
                <a:gd name="T29" fmla="*/ 10 h 106"/>
                <a:gd name="T30" fmla="*/ 80 w 81"/>
                <a:gd name="T31" fmla="*/ 28 h 106"/>
                <a:gd name="T32" fmla="*/ 69 w 81"/>
                <a:gd name="T33" fmla="*/ 41 h 106"/>
                <a:gd name="T34" fmla="*/ 80 w 81"/>
                <a:gd name="T35" fmla="*/ 49 h 106"/>
                <a:gd name="T36" fmla="*/ 71 w 81"/>
                <a:gd name="T37" fmla="*/ 65 h 106"/>
                <a:gd name="T38" fmla="*/ 69 w 81"/>
                <a:gd name="T39"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106">
                  <a:moveTo>
                    <a:pt x="69" y="77"/>
                  </a:moveTo>
                  <a:lnTo>
                    <a:pt x="55" y="83"/>
                  </a:lnTo>
                  <a:lnTo>
                    <a:pt x="51" y="92"/>
                  </a:lnTo>
                  <a:lnTo>
                    <a:pt x="41" y="105"/>
                  </a:lnTo>
                  <a:lnTo>
                    <a:pt x="31" y="91"/>
                  </a:lnTo>
                  <a:lnTo>
                    <a:pt x="10" y="77"/>
                  </a:lnTo>
                  <a:lnTo>
                    <a:pt x="0" y="58"/>
                  </a:lnTo>
                  <a:lnTo>
                    <a:pt x="1" y="42"/>
                  </a:lnTo>
                  <a:lnTo>
                    <a:pt x="24" y="37"/>
                  </a:lnTo>
                  <a:lnTo>
                    <a:pt x="20" y="33"/>
                  </a:lnTo>
                  <a:lnTo>
                    <a:pt x="13" y="22"/>
                  </a:lnTo>
                  <a:lnTo>
                    <a:pt x="20" y="16"/>
                  </a:lnTo>
                  <a:lnTo>
                    <a:pt x="41" y="5"/>
                  </a:lnTo>
                  <a:lnTo>
                    <a:pt x="64" y="0"/>
                  </a:lnTo>
                  <a:lnTo>
                    <a:pt x="80" y="13"/>
                  </a:lnTo>
                  <a:lnTo>
                    <a:pt x="80" y="31"/>
                  </a:lnTo>
                  <a:lnTo>
                    <a:pt x="69" y="47"/>
                  </a:lnTo>
                  <a:lnTo>
                    <a:pt x="80" y="56"/>
                  </a:lnTo>
                  <a:lnTo>
                    <a:pt x="71" y="75"/>
                  </a:lnTo>
                  <a:lnTo>
                    <a:pt x="69" y="77"/>
                  </a:lnTo>
                </a:path>
              </a:pathLst>
            </a:custGeom>
            <a:solidFill>
              <a:srgbClr val="C0C0C0"/>
            </a:solidFill>
            <a:ln w="12600">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49" name="Freeform 57"/>
            <p:cNvSpPr>
              <a:spLocks noChangeArrowheads="1"/>
            </p:cNvSpPr>
            <p:nvPr/>
          </p:nvSpPr>
          <p:spPr bwMode="auto">
            <a:xfrm>
              <a:off x="689" y="1686"/>
              <a:ext cx="22" cy="26"/>
            </a:xfrm>
            <a:custGeom>
              <a:avLst/>
              <a:gdLst>
                <a:gd name="T0" fmla="*/ 22 w 26"/>
                <a:gd name="T1" fmla="*/ 9 h 32"/>
                <a:gd name="T2" fmla="*/ 16 w 26"/>
                <a:gd name="T3" fmla="*/ 0 h 32"/>
                <a:gd name="T4" fmla="*/ 5 w 26"/>
                <a:gd name="T5" fmla="*/ 0 h 32"/>
                <a:gd name="T6" fmla="*/ 0 w 26"/>
                <a:gd name="T7" fmla="*/ 21 h 32"/>
                <a:gd name="T8" fmla="*/ 7 w 26"/>
                <a:gd name="T9" fmla="*/ 25 h 32"/>
                <a:gd name="T10" fmla="*/ 21 w 26"/>
                <a:gd name="T11" fmla="*/ 25 h 32"/>
                <a:gd name="T12" fmla="*/ 25 w 26"/>
                <a:gd name="T13" fmla="*/ 22 h 32"/>
                <a:gd name="T14" fmla="*/ 25 w 26"/>
                <a:gd name="T15" fmla="*/ 11 h 32"/>
                <a:gd name="T16" fmla="*/ 22 w 26"/>
                <a:gd name="T17"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2">
                  <a:moveTo>
                    <a:pt x="22" y="12"/>
                  </a:moveTo>
                  <a:lnTo>
                    <a:pt x="16" y="0"/>
                  </a:lnTo>
                  <a:lnTo>
                    <a:pt x="5" y="0"/>
                  </a:lnTo>
                  <a:lnTo>
                    <a:pt x="0" y="24"/>
                  </a:lnTo>
                  <a:lnTo>
                    <a:pt x="7" y="31"/>
                  </a:lnTo>
                  <a:lnTo>
                    <a:pt x="21" y="31"/>
                  </a:lnTo>
                  <a:lnTo>
                    <a:pt x="25" y="27"/>
                  </a:lnTo>
                  <a:lnTo>
                    <a:pt x="25" y="14"/>
                  </a:lnTo>
                  <a:lnTo>
                    <a:pt x="22" y="12"/>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50" name="Freeform 58"/>
            <p:cNvSpPr>
              <a:spLocks noChangeArrowheads="1"/>
            </p:cNvSpPr>
            <p:nvPr/>
          </p:nvSpPr>
          <p:spPr bwMode="auto">
            <a:xfrm>
              <a:off x="1576" y="1352"/>
              <a:ext cx="30" cy="29"/>
            </a:xfrm>
            <a:custGeom>
              <a:avLst/>
              <a:gdLst>
                <a:gd name="T0" fmla="*/ 33 w 34"/>
                <a:gd name="T1" fmla="*/ 8 h 35"/>
                <a:gd name="T2" fmla="*/ 23 w 34"/>
                <a:gd name="T3" fmla="*/ 8 h 35"/>
                <a:gd name="T4" fmla="*/ 19 w 34"/>
                <a:gd name="T5" fmla="*/ 0 h 35"/>
                <a:gd name="T6" fmla="*/ 3 w 34"/>
                <a:gd name="T7" fmla="*/ 7 h 35"/>
                <a:gd name="T8" fmla="*/ 0 w 34"/>
                <a:gd name="T9" fmla="*/ 19 h 35"/>
                <a:gd name="T10" fmla="*/ 8 w 34"/>
                <a:gd name="T11" fmla="*/ 28 h 35"/>
                <a:gd name="T12" fmla="*/ 15 w 34"/>
                <a:gd name="T13" fmla="*/ 25 h 35"/>
                <a:gd name="T14" fmla="*/ 31 w 34"/>
                <a:gd name="T15" fmla="*/ 23 h 35"/>
                <a:gd name="T16" fmla="*/ 33 w 34"/>
                <a:gd name="T17" fmla="*/ 12 h 35"/>
                <a:gd name="T18" fmla="*/ 33 w 34"/>
                <a:gd name="T19"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33" y="11"/>
                  </a:moveTo>
                  <a:lnTo>
                    <a:pt x="23" y="8"/>
                  </a:lnTo>
                  <a:lnTo>
                    <a:pt x="19" y="0"/>
                  </a:lnTo>
                  <a:lnTo>
                    <a:pt x="3" y="7"/>
                  </a:lnTo>
                  <a:lnTo>
                    <a:pt x="0" y="22"/>
                  </a:lnTo>
                  <a:lnTo>
                    <a:pt x="8" y="34"/>
                  </a:lnTo>
                  <a:lnTo>
                    <a:pt x="15" y="30"/>
                  </a:lnTo>
                  <a:lnTo>
                    <a:pt x="31" y="27"/>
                  </a:lnTo>
                  <a:lnTo>
                    <a:pt x="33" y="15"/>
                  </a:lnTo>
                  <a:lnTo>
                    <a:pt x="33" y="11"/>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51" name="Freeform 59"/>
            <p:cNvSpPr>
              <a:spLocks noChangeArrowheads="1"/>
            </p:cNvSpPr>
            <p:nvPr/>
          </p:nvSpPr>
          <p:spPr bwMode="auto">
            <a:xfrm>
              <a:off x="1267" y="1105"/>
              <a:ext cx="75" cy="58"/>
            </a:xfrm>
            <a:custGeom>
              <a:avLst/>
              <a:gdLst>
                <a:gd name="T0" fmla="*/ 0 w 79"/>
                <a:gd name="T1" fmla="*/ 35 h 65"/>
                <a:gd name="T2" fmla="*/ 12 w 79"/>
                <a:gd name="T3" fmla="*/ 17 h 65"/>
                <a:gd name="T4" fmla="*/ 24 w 79"/>
                <a:gd name="T5" fmla="*/ 19 h 65"/>
                <a:gd name="T6" fmla="*/ 43 w 79"/>
                <a:gd name="T7" fmla="*/ 8 h 65"/>
                <a:gd name="T8" fmla="*/ 67 w 79"/>
                <a:gd name="T9" fmla="*/ 0 h 65"/>
                <a:gd name="T10" fmla="*/ 73 w 79"/>
                <a:gd name="T11" fmla="*/ 8 h 65"/>
                <a:gd name="T12" fmla="*/ 78 w 79"/>
                <a:gd name="T13" fmla="*/ 31 h 65"/>
                <a:gd name="T14" fmla="*/ 73 w 79"/>
                <a:gd name="T15" fmla="*/ 46 h 65"/>
                <a:gd name="T16" fmla="*/ 51 w 79"/>
                <a:gd name="T17" fmla="*/ 55 h 65"/>
                <a:gd name="T18" fmla="*/ 27 w 79"/>
                <a:gd name="T19" fmla="*/ 55 h 65"/>
                <a:gd name="T20" fmla="*/ 12 w 79"/>
                <a:gd name="T21" fmla="*/ 32 h 65"/>
                <a:gd name="T22" fmla="*/ 0 w 79"/>
                <a:gd name="T23" fmla="*/ 3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65">
                  <a:moveTo>
                    <a:pt x="0" y="41"/>
                  </a:moveTo>
                  <a:lnTo>
                    <a:pt x="12" y="20"/>
                  </a:lnTo>
                  <a:lnTo>
                    <a:pt x="24" y="22"/>
                  </a:lnTo>
                  <a:lnTo>
                    <a:pt x="43" y="8"/>
                  </a:lnTo>
                  <a:lnTo>
                    <a:pt x="67" y="0"/>
                  </a:lnTo>
                  <a:lnTo>
                    <a:pt x="73" y="8"/>
                  </a:lnTo>
                  <a:lnTo>
                    <a:pt x="78" y="37"/>
                  </a:lnTo>
                  <a:lnTo>
                    <a:pt x="73" y="52"/>
                  </a:lnTo>
                  <a:lnTo>
                    <a:pt x="51" y="64"/>
                  </a:lnTo>
                  <a:lnTo>
                    <a:pt x="27" y="64"/>
                  </a:lnTo>
                  <a:lnTo>
                    <a:pt x="12" y="38"/>
                  </a:lnTo>
                  <a:lnTo>
                    <a:pt x="0" y="41"/>
                  </a:lnTo>
                </a:path>
              </a:pathLst>
            </a:custGeom>
            <a:solidFill>
              <a:srgbClr val="C0C0C0"/>
            </a:solidFill>
            <a:ln w="12600">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52" name="Freeform 60"/>
            <p:cNvSpPr>
              <a:spLocks noChangeArrowheads="1"/>
            </p:cNvSpPr>
            <p:nvPr/>
          </p:nvSpPr>
          <p:spPr bwMode="auto">
            <a:xfrm>
              <a:off x="1488" y="2471"/>
              <a:ext cx="92" cy="45"/>
            </a:xfrm>
            <a:custGeom>
              <a:avLst/>
              <a:gdLst>
                <a:gd name="T0" fmla="*/ 10 w 96"/>
                <a:gd name="T1" fmla="*/ 2 h 52"/>
                <a:gd name="T2" fmla="*/ 18 w 96"/>
                <a:gd name="T3" fmla="*/ 0 h 52"/>
                <a:gd name="T4" fmla="*/ 30 w 96"/>
                <a:gd name="T5" fmla="*/ 8 h 52"/>
                <a:gd name="T6" fmla="*/ 54 w 96"/>
                <a:gd name="T7" fmla="*/ 2 h 52"/>
                <a:gd name="T8" fmla="*/ 72 w 96"/>
                <a:gd name="T9" fmla="*/ 6 h 52"/>
                <a:gd name="T10" fmla="*/ 80 w 96"/>
                <a:gd name="T11" fmla="*/ 22 h 52"/>
                <a:gd name="T12" fmla="*/ 95 w 96"/>
                <a:gd name="T13" fmla="*/ 28 h 52"/>
                <a:gd name="T14" fmla="*/ 92 w 96"/>
                <a:gd name="T15" fmla="*/ 35 h 52"/>
                <a:gd name="T16" fmla="*/ 55 w 96"/>
                <a:gd name="T17" fmla="*/ 36 h 52"/>
                <a:gd name="T18" fmla="*/ 47 w 96"/>
                <a:gd name="T19" fmla="*/ 41 h 52"/>
                <a:gd name="T20" fmla="*/ 37 w 96"/>
                <a:gd name="T21" fmla="*/ 42 h 52"/>
                <a:gd name="T22" fmla="*/ 30 w 96"/>
                <a:gd name="T23" fmla="*/ 36 h 52"/>
                <a:gd name="T24" fmla="*/ 0 w 96"/>
                <a:gd name="T25" fmla="*/ 33 h 52"/>
                <a:gd name="T26" fmla="*/ 0 w 96"/>
                <a:gd name="T27" fmla="*/ 23 h 52"/>
                <a:gd name="T28" fmla="*/ 10 w 96"/>
                <a:gd name="T29" fmla="*/ 20 h 52"/>
                <a:gd name="T30" fmla="*/ 10 w 96"/>
                <a:gd name="T31"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 h="52">
                  <a:moveTo>
                    <a:pt x="10" y="2"/>
                  </a:moveTo>
                  <a:lnTo>
                    <a:pt x="18" y="0"/>
                  </a:lnTo>
                  <a:lnTo>
                    <a:pt x="30" y="8"/>
                  </a:lnTo>
                  <a:lnTo>
                    <a:pt x="54" y="2"/>
                  </a:lnTo>
                  <a:lnTo>
                    <a:pt x="72" y="6"/>
                  </a:lnTo>
                  <a:lnTo>
                    <a:pt x="80" y="25"/>
                  </a:lnTo>
                  <a:lnTo>
                    <a:pt x="95" y="34"/>
                  </a:lnTo>
                  <a:lnTo>
                    <a:pt x="92" y="41"/>
                  </a:lnTo>
                  <a:lnTo>
                    <a:pt x="55" y="42"/>
                  </a:lnTo>
                  <a:lnTo>
                    <a:pt x="47" y="50"/>
                  </a:lnTo>
                  <a:lnTo>
                    <a:pt x="37" y="51"/>
                  </a:lnTo>
                  <a:lnTo>
                    <a:pt x="30" y="42"/>
                  </a:lnTo>
                  <a:lnTo>
                    <a:pt x="0" y="39"/>
                  </a:lnTo>
                  <a:lnTo>
                    <a:pt x="0" y="27"/>
                  </a:lnTo>
                  <a:lnTo>
                    <a:pt x="10" y="23"/>
                  </a:lnTo>
                  <a:lnTo>
                    <a:pt x="10" y="2"/>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53" name="Freeform 61"/>
            <p:cNvSpPr>
              <a:spLocks noChangeArrowheads="1"/>
            </p:cNvSpPr>
            <p:nvPr/>
          </p:nvSpPr>
          <p:spPr bwMode="auto">
            <a:xfrm>
              <a:off x="1357" y="982"/>
              <a:ext cx="22" cy="20"/>
            </a:xfrm>
            <a:custGeom>
              <a:avLst/>
              <a:gdLst>
                <a:gd name="T0" fmla="*/ 0 w 26"/>
                <a:gd name="T1" fmla="*/ 11 h 25"/>
                <a:gd name="T2" fmla="*/ 3 w 26"/>
                <a:gd name="T3" fmla="*/ 3 h 25"/>
                <a:gd name="T4" fmla="*/ 18 w 26"/>
                <a:gd name="T5" fmla="*/ 0 h 25"/>
                <a:gd name="T6" fmla="*/ 21 w 26"/>
                <a:gd name="T7" fmla="*/ 3 h 25"/>
                <a:gd name="T8" fmla="*/ 25 w 26"/>
                <a:gd name="T9" fmla="*/ 12 h 25"/>
                <a:gd name="T10" fmla="*/ 15 w 26"/>
                <a:gd name="T11" fmla="*/ 21 h 25"/>
                <a:gd name="T12" fmla="*/ 6 w 26"/>
                <a:gd name="T13" fmla="*/ 21 h 25"/>
                <a:gd name="T14" fmla="*/ 0 w 26"/>
                <a:gd name="T15" fmla="*/ 11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25">
                  <a:moveTo>
                    <a:pt x="0" y="11"/>
                  </a:moveTo>
                  <a:lnTo>
                    <a:pt x="3" y="3"/>
                  </a:lnTo>
                  <a:lnTo>
                    <a:pt x="18" y="0"/>
                  </a:lnTo>
                  <a:lnTo>
                    <a:pt x="21" y="3"/>
                  </a:lnTo>
                  <a:lnTo>
                    <a:pt x="25" y="15"/>
                  </a:lnTo>
                  <a:lnTo>
                    <a:pt x="15" y="24"/>
                  </a:lnTo>
                  <a:lnTo>
                    <a:pt x="6" y="24"/>
                  </a:lnTo>
                  <a:lnTo>
                    <a:pt x="0" y="11"/>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54" name="Freeform 62"/>
            <p:cNvSpPr>
              <a:spLocks noChangeArrowheads="1"/>
            </p:cNvSpPr>
            <p:nvPr/>
          </p:nvSpPr>
          <p:spPr bwMode="auto">
            <a:xfrm>
              <a:off x="1358" y="1026"/>
              <a:ext cx="37" cy="31"/>
            </a:xfrm>
            <a:custGeom>
              <a:avLst/>
              <a:gdLst>
                <a:gd name="T0" fmla="*/ 0 w 41"/>
                <a:gd name="T1" fmla="*/ 9 h 37"/>
                <a:gd name="T2" fmla="*/ 0 w 41"/>
                <a:gd name="T3" fmla="*/ 0 h 37"/>
                <a:gd name="T4" fmla="*/ 14 w 41"/>
                <a:gd name="T5" fmla="*/ 0 h 37"/>
                <a:gd name="T6" fmla="*/ 37 w 41"/>
                <a:gd name="T7" fmla="*/ 9 h 37"/>
                <a:gd name="T8" fmla="*/ 40 w 41"/>
                <a:gd name="T9" fmla="*/ 14 h 37"/>
                <a:gd name="T10" fmla="*/ 40 w 41"/>
                <a:gd name="T11" fmla="*/ 16 h 37"/>
                <a:gd name="T12" fmla="*/ 33 w 41"/>
                <a:gd name="T13" fmla="*/ 26 h 37"/>
                <a:gd name="T14" fmla="*/ 13 w 41"/>
                <a:gd name="T15" fmla="*/ 30 h 37"/>
                <a:gd name="T16" fmla="*/ 12 w 41"/>
                <a:gd name="T17" fmla="*/ 24 h 37"/>
                <a:gd name="T18" fmla="*/ 10 w 41"/>
                <a:gd name="T19" fmla="*/ 16 h 37"/>
                <a:gd name="T20" fmla="*/ 5 w 41"/>
                <a:gd name="T21" fmla="*/ 12 h 37"/>
                <a:gd name="T22" fmla="*/ 0 w 41"/>
                <a:gd name="T23" fmla="*/ 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37">
                  <a:moveTo>
                    <a:pt x="0" y="12"/>
                  </a:moveTo>
                  <a:lnTo>
                    <a:pt x="0" y="0"/>
                  </a:lnTo>
                  <a:lnTo>
                    <a:pt x="14" y="0"/>
                  </a:lnTo>
                  <a:lnTo>
                    <a:pt x="37" y="12"/>
                  </a:lnTo>
                  <a:lnTo>
                    <a:pt x="40" y="17"/>
                  </a:lnTo>
                  <a:lnTo>
                    <a:pt x="40" y="19"/>
                  </a:lnTo>
                  <a:lnTo>
                    <a:pt x="33" y="32"/>
                  </a:lnTo>
                  <a:lnTo>
                    <a:pt x="13" y="36"/>
                  </a:lnTo>
                  <a:lnTo>
                    <a:pt x="12" y="27"/>
                  </a:lnTo>
                  <a:lnTo>
                    <a:pt x="10" y="19"/>
                  </a:lnTo>
                  <a:lnTo>
                    <a:pt x="5" y="15"/>
                  </a:lnTo>
                  <a:lnTo>
                    <a:pt x="0" y="12"/>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55" name="Freeform 63"/>
            <p:cNvSpPr>
              <a:spLocks noChangeArrowheads="1"/>
            </p:cNvSpPr>
            <p:nvPr/>
          </p:nvSpPr>
          <p:spPr bwMode="auto">
            <a:xfrm>
              <a:off x="1413" y="2495"/>
              <a:ext cx="38" cy="24"/>
            </a:xfrm>
            <a:custGeom>
              <a:avLst/>
              <a:gdLst>
                <a:gd name="T0" fmla="*/ 0 w 42"/>
                <a:gd name="T1" fmla="*/ 11 h 30"/>
                <a:gd name="T2" fmla="*/ 7 w 42"/>
                <a:gd name="T3" fmla="*/ 0 h 30"/>
                <a:gd name="T4" fmla="*/ 14 w 42"/>
                <a:gd name="T5" fmla="*/ 1 h 30"/>
                <a:gd name="T6" fmla="*/ 36 w 42"/>
                <a:gd name="T7" fmla="*/ 7 h 30"/>
                <a:gd name="T8" fmla="*/ 39 w 42"/>
                <a:gd name="T9" fmla="*/ 9 h 30"/>
                <a:gd name="T10" fmla="*/ 41 w 42"/>
                <a:gd name="T11" fmla="*/ 20 h 30"/>
                <a:gd name="T12" fmla="*/ 31 w 42"/>
                <a:gd name="T13" fmla="*/ 23 h 30"/>
                <a:gd name="T14" fmla="*/ 20 w 42"/>
                <a:gd name="T15" fmla="*/ 17 h 30"/>
                <a:gd name="T16" fmla="*/ 4 w 42"/>
                <a:gd name="T17" fmla="*/ 18 h 30"/>
                <a:gd name="T18" fmla="*/ 0 w 42"/>
                <a:gd name="T19" fmla="*/ 1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30">
                  <a:moveTo>
                    <a:pt x="0" y="14"/>
                  </a:moveTo>
                  <a:lnTo>
                    <a:pt x="7" y="0"/>
                  </a:lnTo>
                  <a:lnTo>
                    <a:pt x="14" y="1"/>
                  </a:lnTo>
                  <a:lnTo>
                    <a:pt x="36" y="9"/>
                  </a:lnTo>
                  <a:lnTo>
                    <a:pt x="39" y="12"/>
                  </a:lnTo>
                  <a:lnTo>
                    <a:pt x="41" y="25"/>
                  </a:lnTo>
                  <a:lnTo>
                    <a:pt x="31" y="29"/>
                  </a:lnTo>
                  <a:lnTo>
                    <a:pt x="20" y="20"/>
                  </a:lnTo>
                  <a:lnTo>
                    <a:pt x="4" y="21"/>
                  </a:lnTo>
                  <a:lnTo>
                    <a:pt x="0" y="14"/>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56" name="Freeform 64"/>
            <p:cNvSpPr>
              <a:spLocks noChangeArrowheads="1"/>
            </p:cNvSpPr>
            <p:nvPr/>
          </p:nvSpPr>
          <p:spPr bwMode="auto">
            <a:xfrm>
              <a:off x="1416" y="2371"/>
              <a:ext cx="20" cy="24"/>
            </a:xfrm>
            <a:custGeom>
              <a:avLst/>
              <a:gdLst>
                <a:gd name="T0" fmla="*/ 0 w 24"/>
                <a:gd name="T1" fmla="*/ 7 h 30"/>
                <a:gd name="T2" fmla="*/ 8 w 24"/>
                <a:gd name="T3" fmla="*/ 0 h 30"/>
                <a:gd name="T4" fmla="*/ 11 w 24"/>
                <a:gd name="T5" fmla="*/ 0 h 30"/>
                <a:gd name="T6" fmla="*/ 19 w 24"/>
                <a:gd name="T7" fmla="*/ 13 h 30"/>
                <a:gd name="T8" fmla="*/ 23 w 24"/>
                <a:gd name="T9" fmla="*/ 23 h 30"/>
                <a:gd name="T10" fmla="*/ 14 w 24"/>
                <a:gd name="T11" fmla="*/ 23 h 30"/>
                <a:gd name="T12" fmla="*/ 4 w 24"/>
                <a:gd name="T13" fmla="*/ 20 h 30"/>
                <a:gd name="T14" fmla="*/ 0 w 24"/>
                <a:gd name="T15" fmla="*/ 7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0">
                  <a:moveTo>
                    <a:pt x="0" y="9"/>
                  </a:moveTo>
                  <a:lnTo>
                    <a:pt x="8" y="0"/>
                  </a:lnTo>
                  <a:lnTo>
                    <a:pt x="11" y="0"/>
                  </a:lnTo>
                  <a:lnTo>
                    <a:pt x="19" y="16"/>
                  </a:lnTo>
                  <a:lnTo>
                    <a:pt x="23" y="29"/>
                  </a:lnTo>
                  <a:lnTo>
                    <a:pt x="14" y="29"/>
                  </a:lnTo>
                  <a:lnTo>
                    <a:pt x="4" y="25"/>
                  </a:lnTo>
                  <a:lnTo>
                    <a:pt x="0" y="9"/>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57" name="Freeform 65"/>
            <p:cNvSpPr>
              <a:spLocks noChangeArrowheads="1"/>
            </p:cNvSpPr>
            <p:nvPr/>
          </p:nvSpPr>
          <p:spPr bwMode="auto">
            <a:xfrm>
              <a:off x="1446" y="2340"/>
              <a:ext cx="8" cy="13"/>
            </a:xfrm>
            <a:custGeom>
              <a:avLst/>
              <a:gdLst>
                <a:gd name="T0" fmla="*/ 0 w 12"/>
                <a:gd name="T1" fmla="*/ 9 h 18"/>
                <a:gd name="T2" fmla="*/ 0 w 12"/>
                <a:gd name="T3" fmla="*/ 0 h 18"/>
                <a:gd name="T4" fmla="*/ 11 w 12"/>
                <a:gd name="T5" fmla="*/ 0 h 18"/>
                <a:gd name="T6" fmla="*/ 11 w 12"/>
                <a:gd name="T7" fmla="*/ 9 h 18"/>
                <a:gd name="T8" fmla="*/ 8 w 12"/>
                <a:gd name="T9" fmla="*/ 14 h 18"/>
                <a:gd name="T10" fmla="*/ 3 w 12"/>
                <a:gd name="T11" fmla="*/ 14 h 18"/>
                <a:gd name="T12" fmla="*/ 0 w 12"/>
                <a:gd name="T13" fmla="*/ 9 h 18"/>
              </a:gdLst>
              <a:ahLst/>
              <a:cxnLst>
                <a:cxn ang="0">
                  <a:pos x="T0" y="T1"/>
                </a:cxn>
                <a:cxn ang="0">
                  <a:pos x="T2" y="T3"/>
                </a:cxn>
                <a:cxn ang="0">
                  <a:pos x="T4" y="T5"/>
                </a:cxn>
                <a:cxn ang="0">
                  <a:pos x="T6" y="T7"/>
                </a:cxn>
                <a:cxn ang="0">
                  <a:pos x="T8" y="T9"/>
                </a:cxn>
                <a:cxn ang="0">
                  <a:pos x="T10" y="T11"/>
                </a:cxn>
                <a:cxn ang="0">
                  <a:pos x="T12" y="T13"/>
                </a:cxn>
              </a:cxnLst>
              <a:rect l="0" t="0" r="r" b="b"/>
              <a:pathLst>
                <a:path w="12" h="18">
                  <a:moveTo>
                    <a:pt x="0" y="12"/>
                  </a:moveTo>
                  <a:lnTo>
                    <a:pt x="0" y="0"/>
                  </a:lnTo>
                  <a:lnTo>
                    <a:pt x="11" y="0"/>
                  </a:lnTo>
                  <a:lnTo>
                    <a:pt x="11" y="12"/>
                  </a:lnTo>
                  <a:lnTo>
                    <a:pt x="8" y="17"/>
                  </a:lnTo>
                  <a:lnTo>
                    <a:pt x="3" y="17"/>
                  </a:lnTo>
                  <a:lnTo>
                    <a:pt x="0" y="12"/>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58" name="Freeform 66"/>
            <p:cNvSpPr>
              <a:spLocks noChangeArrowheads="1"/>
            </p:cNvSpPr>
            <p:nvPr/>
          </p:nvSpPr>
          <p:spPr bwMode="auto">
            <a:xfrm>
              <a:off x="1454" y="2394"/>
              <a:ext cx="7" cy="13"/>
            </a:xfrm>
            <a:custGeom>
              <a:avLst/>
              <a:gdLst>
                <a:gd name="T0" fmla="*/ 0 w 11"/>
                <a:gd name="T1" fmla="*/ 12 h 17"/>
                <a:gd name="T2" fmla="*/ 7 w 11"/>
                <a:gd name="T3" fmla="*/ 0 h 17"/>
                <a:gd name="T4" fmla="*/ 7 w 11"/>
                <a:gd name="T5" fmla="*/ 4 h 17"/>
                <a:gd name="T6" fmla="*/ 10 w 11"/>
                <a:gd name="T7" fmla="*/ 16 h 17"/>
                <a:gd name="T8" fmla="*/ 7 w 11"/>
                <a:gd name="T9" fmla="*/ 16 h 17"/>
                <a:gd name="T10" fmla="*/ 0 w 11"/>
                <a:gd name="T11" fmla="*/ 12 h 17"/>
              </a:gdLst>
              <a:ahLst/>
              <a:cxnLst>
                <a:cxn ang="0">
                  <a:pos x="T0" y="T1"/>
                </a:cxn>
                <a:cxn ang="0">
                  <a:pos x="T2" y="T3"/>
                </a:cxn>
                <a:cxn ang="0">
                  <a:pos x="T4" y="T5"/>
                </a:cxn>
                <a:cxn ang="0">
                  <a:pos x="T6" y="T7"/>
                </a:cxn>
                <a:cxn ang="0">
                  <a:pos x="T8" y="T9"/>
                </a:cxn>
                <a:cxn ang="0">
                  <a:pos x="T10" y="T11"/>
                </a:cxn>
              </a:cxnLst>
              <a:rect l="0" t="0" r="r" b="b"/>
              <a:pathLst>
                <a:path w="11" h="17">
                  <a:moveTo>
                    <a:pt x="0" y="12"/>
                  </a:moveTo>
                  <a:lnTo>
                    <a:pt x="7" y="0"/>
                  </a:lnTo>
                  <a:lnTo>
                    <a:pt x="7" y="4"/>
                  </a:lnTo>
                  <a:lnTo>
                    <a:pt x="10" y="16"/>
                  </a:lnTo>
                  <a:lnTo>
                    <a:pt x="7" y="16"/>
                  </a:lnTo>
                  <a:lnTo>
                    <a:pt x="0" y="12"/>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59" name="Freeform 67"/>
            <p:cNvSpPr>
              <a:spLocks noChangeArrowheads="1"/>
            </p:cNvSpPr>
            <p:nvPr/>
          </p:nvSpPr>
          <p:spPr bwMode="auto">
            <a:xfrm>
              <a:off x="1461" y="2371"/>
              <a:ext cx="27" cy="28"/>
            </a:xfrm>
            <a:custGeom>
              <a:avLst/>
              <a:gdLst>
                <a:gd name="T0" fmla="*/ 0 w 31"/>
                <a:gd name="T1" fmla="*/ 8 h 34"/>
                <a:gd name="T2" fmla="*/ 3 w 31"/>
                <a:gd name="T3" fmla="*/ 0 h 34"/>
                <a:gd name="T4" fmla="*/ 11 w 31"/>
                <a:gd name="T5" fmla="*/ 0 h 34"/>
                <a:gd name="T6" fmla="*/ 30 w 31"/>
                <a:gd name="T7" fmla="*/ 13 h 34"/>
                <a:gd name="T8" fmla="*/ 30 w 31"/>
                <a:gd name="T9" fmla="*/ 22 h 34"/>
                <a:gd name="T10" fmla="*/ 26 w 31"/>
                <a:gd name="T11" fmla="*/ 27 h 34"/>
                <a:gd name="T12" fmla="*/ 18 w 31"/>
                <a:gd name="T13" fmla="*/ 27 h 34"/>
                <a:gd name="T14" fmla="*/ 11 w 31"/>
                <a:gd name="T15" fmla="*/ 24 h 34"/>
                <a:gd name="T16" fmla="*/ 8 w 31"/>
                <a:gd name="T17" fmla="*/ 18 h 34"/>
                <a:gd name="T18" fmla="*/ 0 w 31"/>
                <a:gd name="T19" fmla="*/ 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4">
                  <a:moveTo>
                    <a:pt x="0" y="9"/>
                  </a:moveTo>
                  <a:lnTo>
                    <a:pt x="3" y="0"/>
                  </a:lnTo>
                  <a:lnTo>
                    <a:pt x="11" y="0"/>
                  </a:lnTo>
                  <a:lnTo>
                    <a:pt x="30" y="16"/>
                  </a:lnTo>
                  <a:lnTo>
                    <a:pt x="30" y="25"/>
                  </a:lnTo>
                  <a:lnTo>
                    <a:pt x="26" y="33"/>
                  </a:lnTo>
                  <a:lnTo>
                    <a:pt x="18" y="33"/>
                  </a:lnTo>
                  <a:lnTo>
                    <a:pt x="11" y="29"/>
                  </a:lnTo>
                  <a:lnTo>
                    <a:pt x="8" y="21"/>
                  </a:lnTo>
                  <a:lnTo>
                    <a:pt x="0" y="9"/>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60" name="Freeform 68"/>
            <p:cNvSpPr>
              <a:spLocks noChangeArrowheads="1"/>
            </p:cNvSpPr>
            <p:nvPr/>
          </p:nvSpPr>
          <p:spPr bwMode="auto">
            <a:xfrm>
              <a:off x="1479" y="2414"/>
              <a:ext cx="9" cy="8"/>
            </a:xfrm>
            <a:custGeom>
              <a:avLst/>
              <a:gdLst>
                <a:gd name="T0" fmla="*/ 0 w 13"/>
                <a:gd name="T1" fmla="*/ 7 h 12"/>
                <a:gd name="T2" fmla="*/ 0 w 13"/>
                <a:gd name="T3" fmla="*/ 0 h 12"/>
                <a:gd name="T4" fmla="*/ 12 w 13"/>
                <a:gd name="T5" fmla="*/ 0 h 12"/>
                <a:gd name="T6" fmla="*/ 12 w 13"/>
                <a:gd name="T7" fmla="*/ 3 h 12"/>
                <a:gd name="T8" fmla="*/ 4 w 13"/>
                <a:gd name="T9" fmla="*/ 11 h 12"/>
                <a:gd name="T10" fmla="*/ 0 w 13"/>
                <a:gd name="T11" fmla="*/ 7 h 12"/>
              </a:gdLst>
              <a:ahLst/>
              <a:cxnLst>
                <a:cxn ang="0">
                  <a:pos x="T0" y="T1"/>
                </a:cxn>
                <a:cxn ang="0">
                  <a:pos x="T2" y="T3"/>
                </a:cxn>
                <a:cxn ang="0">
                  <a:pos x="T4" y="T5"/>
                </a:cxn>
                <a:cxn ang="0">
                  <a:pos x="T6" y="T7"/>
                </a:cxn>
                <a:cxn ang="0">
                  <a:pos x="T8" y="T9"/>
                </a:cxn>
                <a:cxn ang="0">
                  <a:pos x="T10" y="T11"/>
                </a:cxn>
              </a:cxnLst>
              <a:rect l="0" t="0" r="r" b="b"/>
              <a:pathLst>
                <a:path w="13" h="12">
                  <a:moveTo>
                    <a:pt x="0" y="7"/>
                  </a:moveTo>
                  <a:lnTo>
                    <a:pt x="0" y="0"/>
                  </a:lnTo>
                  <a:lnTo>
                    <a:pt x="12" y="0"/>
                  </a:lnTo>
                  <a:lnTo>
                    <a:pt x="12" y="3"/>
                  </a:lnTo>
                  <a:lnTo>
                    <a:pt x="4" y="11"/>
                  </a:lnTo>
                  <a:lnTo>
                    <a:pt x="0" y="7"/>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61" name="Freeform 69"/>
            <p:cNvSpPr>
              <a:spLocks noChangeArrowheads="1"/>
            </p:cNvSpPr>
            <p:nvPr/>
          </p:nvSpPr>
          <p:spPr bwMode="auto">
            <a:xfrm>
              <a:off x="1483" y="1666"/>
              <a:ext cx="22" cy="19"/>
            </a:xfrm>
            <a:custGeom>
              <a:avLst/>
              <a:gdLst>
                <a:gd name="T0" fmla="*/ 0 w 26"/>
                <a:gd name="T1" fmla="*/ 13 h 25"/>
                <a:gd name="T2" fmla="*/ 3 w 26"/>
                <a:gd name="T3" fmla="*/ 6 h 25"/>
                <a:gd name="T4" fmla="*/ 14 w 26"/>
                <a:gd name="T5" fmla="*/ 0 h 25"/>
                <a:gd name="T6" fmla="*/ 18 w 26"/>
                <a:gd name="T7" fmla="*/ 0 h 25"/>
                <a:gd name="T8" fmla="*/ 21 w 26"/>
                <a:gd name="T9" fmla="*/ 3 h 25"/>
                <a:gd name="T10" fmla="*/ 25 w 26"/>
                <a:gd name="T11" fmla="*/ 8 h 25"/>
                <a:gd name="T12" fmla="*/ 21 w 26"/>
                <a:gd name="T13" fmla="*/ 8 h 25"/>
                <a:gd name="T14" fmla="*/ 18 w 26"/>
                <a:gd name="T15" fmla="*/ 13 h 25"/>
                <a:gd name="T16" fmla="*/ 8 w 26"/>
                <a:gd name="T17" fmla="*/ 18 h 25"/>
                <a:gd name="T18" fmla="*/ 0 w 26"/>
                <a:gd name="T19"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5">
                  <a:moveTo>
                    <a:pt x="0" y="16"/>
                  </a:moveTo>
                  <a:lnTo>
                    <a:pt x="3" y="8"/>
                  </a:lnTo>
                  <a:lnTo>
                    <a:pt x="14" y="0"/>
                  </a:lnTo>
                  <a:lnTo>
                    <a:pt x="18" y="0"/>
                  </a:lnTo>
                  <a:lnTo>
                    <a:pt x="21" y="3"/>
                  </a:lnTo>
                  <a:lnTo>
                    <a:pt x="25" y="11"/>
                  </a:lnTo>
                  <a:lnTo>
                    <a:pt x="21" y="11"/>
                  </a:lnTo>
                  <a:lnTo>
                    <a:pt x="18" y="16"/>
                  </a:lnTo>
                  <a:lnTo>
                    <a:pt x="8" y="24"/>
                  </a:lnTo>
                  <a:lnTo>
                    <a:pt x="0" y="16"/>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62" name="Freeform 70"/>
            <p:cNvSpPr>
              <a:spLocks noChangeArrowheads="1"/>
            </p:cNvSpPr>
            <p:nvPr/>
          </p:nvSpPr>
          <p:spPr bwMode="auto">
            <a:xfrm>
              <a:off x="1491" y="2440"/>
              <a:ext cx="14" cy="10"/>
            </a:xfrm>
            <a:custGeom>
              <a:avLst/>
              <a:gdLst>
                <a:gd name="T0" fmla="*/ 0 w 18"/>
                <a:gd name="T1" fmla="*/ 7 h 15"/>
                <a:gd name="T2" fmla="*/ 3 w 18"/>
                <a:gd name="T3" fmla="*/ 0 h 15"/>
                <a:gd name="T4" fmla="*/ 17 w 18"/>
                <a:gd name="T5" fmla="*/ 0 h 15"/>
                <a:gd name="T6" fmla="*/ 17 w 18"/>
                <a:gd name="T7" fmla="*/ 7 h 15"/>
                <a:gd name="T8" fmla="*/ 14 w 18"/>
                <a:gd name="T9" fmla="*/ 11 h 15"/>
                <a:gd name="T10" fmla="*/ 6 w 18"/>
                <a:gd name="T11" fmla="*/ 11 h 15"/>
                <a:gd name="T12" fmla="*/ 0 w 18"/>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8" h="15">
                  <a:moveTo>
                    <a:pt x="0" y="9"/>
                  </a:moveTo>
                  <a:lnTo>
                    <a:pt x="3" y="0"/>
                  </a:lnTo>
                  <a:lnTo>
                    <a:pt x="17" y="0"/>
                  </a:lnTo>
                  <a:lnTo>
                    <a:pt x="17" y="9"/>
                  </a:lnTo>
                  <a:lnTo>
                    <a:pt x="14" y="14"/>
                  </a:lnTo>
                  <a:lnTo>
                    <a:pt x="6" y="14"/>
                  </a:lnTo>
                  <a:lnTo>
                    <a:pt x="0" y="9"/>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63" name="Freeform 71"/>
            <p:cNvSpPr>
              <a:spLocks noChangeArrowheads="1"/>
            </p:cNvSpPr>
            <p:nvPr/>
          </p:nvSpPr>
          <p:spPr bwMode="auto">
            <a:xfrm>
              <a:off x="1449" y="1492"/>
              <a:ext cx="25" cy="29"/>
            </a:xfrm>
            <a:custGeom>
              <a:avLst/>
              <a:gdLst>
                <a:gd name="T0" fmla="*/ 0 w 29"/>
                <a:gd name="T1" fmla="*/ 23 h 35"/>
                <a:gd name="T2" fmla="*/ 6 w 29"/>
                <a:gd name="T3" fmla="*/ 5 h 35"/>
                <a:gd name="T4" fmla="*/ 13 w 29"/>
                <a:gd name="T5" fmla="*/ 2 h 35"/>
                <a:gd name="T6" fmla="*/ 13 w 29"/>
                <a:gd name="T7" fmla="*/ 0 h 35"/>
                <a:gd name="T8" fmla="*/ 28 w 29"/>
                <a:gd name="T9" fmla="*/ 8 h 35"/>
                <a:gd name="T10" fmla="*/ 26 w 29"/>
                <a:gd name="T11" fmla="*/ 20 h 35"/>
                <a:gd name="T12" fmla="*/ 17 w 29"/>
                <a:gd name="T13" fmla="*/ 26 h 35"/>
                <a:gd name="T14" fmla="*/ 1 w 29"/>
                <a:gd name="T15" fmla="*/ 28 h 35"/>
                <a:gd name="T16" fmla="*/ 0 w 29"/>
                <a:gd name="T17" fmla="*/ 2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5">
                  <a:moveTo>
                    <a:pt x="0" y="27"/>
                  </a:moveTo>
                  <a:lnTo>
                    <a:pt x="6" y="5"/>
                  </a:lnTo>
                  <a:lnTo>
                    <a:pt x="13" y="2"/>
                  </a:lnTo>
                  <a:lnTo>
                    <a:pt x="13" y="0"/>
                  </a:lnTo>
                  <a:lnTo>
                    <a:pt x="28" y="10"/>
                  </a:lnTo>
                  <a:lnTo>
                    <a:pt x="26" y="23"/>
                  </a:lnTo>
                  <a:lnTo>
                    <a:pt x="17" y="32"/>
                  </a:lnTo>
                  <a:lnTo>
                    <a:pt x="1" y="34"/>
                  </a:lnTo>
                  <a:lnTo>
                    <a:pt x="0" y="27"/>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64" name="Freeform 72"/>
            <p:cNvSpPr>
              <a:spLocks noChangeArrowheads="1"/>
            </p:cNvSpPr>
            <p:nvPr/>
          </p:nvSpPr>
          <p:spPr bwMode="auto">
            <a:xfrm>
              <a:off x="1502" y="2410"/>
              <a:ext cx="15" cy="16"/>
            </a:xfrm>
            <a:custGeom>
              <a:avLst/>
              <a:gdLst>
                <a:gd name="T0" fmla="*/ 0 w 19"/>
                <a:gd name="T1" fmla="*/ 10 h 21"/>
                <a:gd name="T2" fmla="*/ 0 w 19"/>
                <a:gd name="T3" fmla="*/ 0 h 21"/>
                <a:gd name="T4" fmla="*/ 14 w 19"/>
                <a:gd name="T5" fmla="*/ 0 h 21"/>
                <a:gd name="T6" fmla="*/ 18 w 19"/>
                <a:gd name="T7" fmla="*/ 10 h 21"/>
                <a:gd name="T8" fmla="*/ 10 w 19"/>
                <a:gd name="T9" fmla="*/ 17 h 21"/>
                <a:gd name="T10" fmla="*/ 6 w 19"/>
                <a:gd name="T11" fmla="*/ 17 h 21"/>
                <a:gd name="T12" fmla="*/ 0 w 19"/>
                <a:gd name="T13" fmla="*/ 10 h 21"/>
              </a:gdLst>
              <a:ahLst/>
              <a:cxnLst>
                <a:cxn ang="0">
                  <a:pos x="T0" y="T1"/>
                </a:cxn>
                <a:cxn ang="0">
                  <a:pos x="T2" y="T3"/>
                </a:cxn>
                <a:cxn ang="0">
                  <a:pos x="T4" y="T5"/>
                </a:cxn>
                <a:cxn ang="0">
                  <a:pos x="T6" y="T7"/>
                </a:cxn>
                <a:cxn ang="0">
                  <a:pos x="T8" y="T9"/>
                </a:cxn>
                <a:cxn ang="0">
                  <a:pos x="T10" y="T11"/>
                </a:cxn>
                <a:cxn ang="0">
                  <a:pos x="T12" y="T13"/>
                </a:cxn>
              </a:cxnLst>
              <a:rect l="0" t="0" r="r" b="b"/>
              <a:pathLst>
                <a:path w="19" h="21">
                  <a:moveTo>
                    <a:pt x="0" y="12"/>
                  </a:moveTo>
                  <a:lnTo>
                    <a:pt x="0" y="0"/>
                  </a:lnTo>
                  <a:lnTo>
                    <a:pt x="14" y="0"/>
                  </a:lnTo>
                  <a:lnTo>
                    <a:pt x="18" y="12"/>
                  </a:lnTo>
                  <a:lnTo>
                    <a:pt x="10" y="20"/>
                  </a:lnTo>
                  <a:lnTo>
                    <a:pt x="6" y="20"/>
                  </a:lnTo>
                  <a:lnTo>
                    <a:pt x="0" y="12"/>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65" name="Freeform 73"/>
            <p:cNvSpPr>
              <a:spLocks noChangeArrowheads="1"/>
            </p:cNvSpPr>
            <p:nvPr/>
          </p:nvSpPr>
          <p:spPr bwMode="auto">
            <a:xfrm>
              <a:off x="1523" y="2425"/>
              <a:ext cx="21" cy="12"/>
            </a:xfrm>
            <a:custGeom>
              <a:avLst/>
              <a:gdLst>
                <a:gd name="T0" fmla="*/ 0 w 25"/>
                <a:gd name="T1" fmla="*/ 8 h 17"/>
                <a:gd name="T2" fmla="*/ 5 w 25"/>
                <a:gd name="T3" fmla="*/ 0 h 17"/>
                <a:gd name="T4" fmla="*/ 12 w 25"/>
                <a:gd name="T5" fmla="*/ 0 h 17"/>
                <a:gd name="T6" fmla="*/ 24 w 25"/>
                <a:gd name="T7" fmla="*/ 8 h 17"/>
                <a:gd name="T8" fmla="*/ 24 w 25"/>
                <a:gd name="T9" fmla="*/ 13 h 17"/>
                <a:gd name="T10" fmla="*/ 5 w 25"/>
                <a:gd name="T11" fmla="*/ 13 h 17"/>
                <a:gd name="T12" fmla="*/ 0 w 25"/>
                <a:gd name="T13" fmla="*/ 8 h 17"/>
              </a:gdLst>
              <a:ahLst/>
              <a:cxnLst>
                <a:cxn ang="0">
                  <a:pos x="T0" y="T1"/>
                </a:cxn>
                <a:cxn ang="0">
                  <a:pos x="T2" y="T3"/>
                </a:cxn>
                <a:cxn ang="0">
                  <a:pos x="T4" y="T5"/>
                </a:cxn>
                <a:cxn ang="0">
                  <a:pos x="T6" y="T7"/>
                </a:cxn>
                <a:cxn ang="0">
                  <a:pos x="T8" y="T9"/>
                </a:cxn>
                <a:cxn ang="0">
                  <a:pos x="T10" y="T11"/>
                </a:cxn>
                <a:cxn ang="0">
                  <a:pos x="T12" y="T13"/>
                </a:cxn>
              </a:cxnLst>
              <a:rect l="0" t="0" r="r" b="b"/>
              <a:pathLst>
                <a:path w="25" h="17">
                  <a:moveTo>
                    <a:pt x="0" y="8"/>
                  </a:moveTo>
                  <a:lnTo>
                    <a:pt x="5" y="0"/>
                  </a:lnTo>
                  <a:lnTo>
                    <a:pt x="12" y="0"/>
                  </a:lnTo>
                  <a:lnTo>
                    <a:pt x="24" y="8"/>
                  </a:lnTo>
                  <a:lnTo>
                    <a:pt x="24" y="16"/>
                  </a:lnTo>
                  <a:lnTo>
                    <a:pt x="5" y="16"/>
                  </a:lnTo>
                  <a:lnTo>
                    <a:pt x="0" y="8"/>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66" name="Freeform 74"/>
            <p:cNvSpPr>
              <a:spLocks noChangeArrowheads="1"/>
            </p:cNvSpPr>
            <p:nvPr/>
          </p:nvSpPr>
          <p:spPr bwMode="auto">
            <a:xfrm>
              <a:off x="1532" y="1474"/>
              <a:ext cx="11" cy="8"/>
            </a:xfrm>
            <a:custGeom>
              <a:avLst/>
              <a:gdLst>
                <a:gd name="T0" fmla="*/ 0 w 15"/>
                <a:gd name="T1" fmla="*/ 4 h 13"/>
                <a:gd name="T2" fmla="*/ 3 w 15"/>
                <a:gd name="T3" fmla="*/ 0 h 13"/>
                <a:gd name="T4" fmla="*/ 12 w 15"/>
                <a:gd name="T5" fmla="*/ 2 h 13"/>
                <a:gd name="T6" fmla="*/ 14 w 15"/>
                <a:gd name="T7" fmla="*/ 4 h 13"/>
                <a:gd name="T8" fmla="*/ 10 w 15"/>
                <a:gd name="T9" fmla="*/ 9 h 13"/>
                <a:gd name="T10" fmla="*/ 3 w 15"/>
                <a:gd name="T11" fmla="*/ 9 h 13"/>
                <a:gd name="T12" fmla="*/ 0 w 15"/>
                <a:gd name="T13" fmla="*/ 4 h 13"/>
              </a:gdLst>
              <a:ahLst/>
              <a:cxnLst>
                <a:cxn ang="0">
                  <a:pos x="T0" y="T1"/>
                </a:cxn>
                <a:cxn ang="0">
                  <a:pos x="T2" y="T3"/>
                </a:cxn>
                <a:cxn ang="0">
                  <a:pos x="T4" y="T5"/>
                </a:cxn>
                <a:cxn ang="0">
                  <a:pos x="T6" y="T7"/>
                </a:cxn>
                <a:cxn ang="0">
                  <a:pos x="T8" y="T9"/>
                </a:cxn>
                <a:cxn ang="0">
                  <a:pos x="T10" y="T11"/>
                </a:cxn>
                <a:cxn ang="0">
                  <a:pos x="T12" y="T13"/>
                </a:cxn>
              </a:cxnLst>
              <a:rect l="0" t="0" r="r" b="b"/>
              <a:pathLst>
                <a:path w="15" h="13">
                  <a:moveTo>
                    <a:pt x="0" y="4"/>
                  </a:moveTo>
                  <a:lnTo>
                    <a:pt x="3" y="0"/>
                  </a:lnTo>
                  <a:lnTo>
                    <a:pt x="12" y="2"/>
                  </a:lnTo>
                  <a:lnTo>
                    <a:pt x="14" y="4"/>
                  </a:lnTo>
                  <a:lnTo>
                    <a:pt x="10" y="12"/>
                  </a:lnTo>
                  <a:lnTo>
                    <a:pt x="3" y="12"/>
                  </a:lnTo>
                  <a:lnTo>
                    <a:pt x="0" y="4"/>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67" name="Freeform 75"/>
            <p:cNvSpPr>
              <a:spLocks noChangeArrowheads="1"/>
            </p:cNvSpPr>
            <p:nvPr/>
          </p:nvSpPr>
          <p:spPr bwMode="auto">
            <a:xfrm>
              <a:off x="1678" y="2610"/>
              <a:ext cx="4" cy="2"/>
            </a:xfrm>
            <a:custGeom>
              <a:avLst/>
              <a:gdLst>
                <a:gd name="T0" fmla="*/ 0 w 8"/>
                <a:gd name="T1" fmla="*/ 0 h 6"/>
                <a:gd name="T2" fmla="*/ 5 w 8"/>
                <a:gd name="T3" fmla="*/ 1 h 6"/>
                <a:gd name="T4" fmla="*/ 7 w 8"/>
                <a:gd name="T5" fmla="*/ 2 h 6"/>
                <a:gd name="T6" fmla="*/ 5 w 8"/>
                <a:gd name="T7" fmla="*/ 4 h 6"/>
                <a:gd name="T8" fmla="*/ 3 w 8"/>
                <a:gd name="T9" fmla="*/ 5 h 6"/>
                <a:gd name="T10" fmla="*/ 0 w 8"/>
                <a:gd name="T11" fmla="*/ 4 h 6"/>
                <a:gd name="T12" fmla="*/ 0 w 8"/>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8" h="6">
                  <a:moveTo>
                    <a:pt x="0" y="0"/>
                  </a:moveTo>
                  <a:lnTo>
                    <a:pt x="5" y="1"/>
                  </a:lnTo>
                  <a:lnTo>
                    <a:pt x="7" y="2"/>
                  </a:lnTo>
                  <a:lnTo>
                    <a:pt x="5" y="4"/>
                  </a:lnTo>
                  <a:lnTo>
                    <a:pt x="3" y="5"/>
                  </a:lnTo>
                  <a:lnTo>
                    <a:pt x="0" y="4"/>
                  </a:lnTo>
                  <a:lnTo>
                    <a:pt x="0" y="0"/>
                  </a:lnTo>
                </a:path>
              </a:pathLst>
            </a:cu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68" name="Freeform 76"/>
            <p:cNvSpPr>
              <a:spLocks noChangeArrowheads="1"/>
            </p:cNvSpPr>
            <p:nvPr/>
          </p:nvSpPr>
          <p:spPr bwMode="auto">
            <a:xfrm>
              <a:off x="1690" y="2586"/>
              <a:ext cx="4" cy="8"/>
            </a:xfrm>
            <a:custGeom>
              <a:avLst/>
              <a:gdLst>
                <a:gd name="T0" fmla="*/ 0 w 8"/>
                <a:gd name="T1" fmla="*/ 7 h 12"/>
                <a:gd name="T2" fmla="*/ 3 w 8"/>
                <a:gd name="T3" fmla="*/ 0 h 12"/>
                <a:gd name="T4" fmla="*/ 7 w 8"/>
                <a:gd name="T5" fmla="*/ 4 h 12"/>
                <a:gd name="T6" fmla="*/ 7 w 8"/>
                <a:gd name="T7" fmla="*/ 7 h 12"/>
                <a:gd name="T8" fmla="*/ 4 w 8"/>
                <a:gd name="T9" fmla="*/ 9 h 12"/>
                <a:gd name="T10" fmla="*/ 0 w 8"/>
                <a:gd name="T11" fmla="*/ 11 h 12"/>
                <a:gd name="T12" fmla="*/ 0 w 8"/>
                <a:gd name="T13" fmla="*/ 7 h 12"/>
              </a:gdLst>
              <a:ahLst/>
              <a:cxnLst>
                <a:cxn ang="0">
                  <a:pos x="T0" y="T1"/>
                </a:cxn>
                <a:cxn ang="0">
                  <a:pos x="T2" y="T3"/>
                </a:cxn>
                <a:cxn ang="0">
                  <a:pos x="T4" y="T5"/>
                </a:cxn>
                <a:cxn ang="0">
                  <a:pos x="T6" y="T7"/>
                </a:cxn>
                <a:cxn ang="0">
                  <a:pos x="T8" y="T9"/>
                </a:cxn>
                <a:cxn ang="0">
                  <a:pos x="T10" y="T11"/>
                </a:cxn>
                <a:cxn ang="0">
                  <a:pos x="T12" y="T13"/>
                </a:cxn>
              </a:cxnLst>
              <a:rect l="0" t="0" r="r" b="b"/>
              <a:pathLst>
                <a:path w="8" h="12">
                  <a:moveTo>
                    <a:pt x="0" y="7"/>
                  </a:moveTo>
                  <a:lnTo>
                    <a:pt x="3" y="0"/>
                  </a:lnTo>
                  <a:lnTo>
                    <a:pt x="7" y="4"/>
                  </a:lnTo>
                  <a:lnTo>
                    <a:pt x="7" y="7"/>
                  </a:lnTo>
                  <a:lnTo>
                    <a:pt x="4" y="9"/>
                  </a:lnTo>
                  <a:lnTo>
                    <a:pt x="0" y="11"/>
                  </a:lnTo>
                  <a:lnTo>
                    <a:pt x="0" y="7"/>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69" name="Freeform 77"/>
            <p:cNvSpPr>
              <a:spLocks noChangeArrowheads="1"/>
            </p:cNvSpPr>
            <p:nvPr/>
          </p:nvSpPr>
          <p:spPr bwMode="auto">
            <a:xfrm>
              <a:off x="2081" y="2666"/>
              <a:ext cx="14" cy="17"/>
            </a:xfrm>
            <a:custGeom>
              <a:avLst/>
              <a:gdLst>
                <a:gd name="T0" fmla="*/ 0 w 18"/>
                <a:gd name="T1" fmla="*/ 14 h 22"/>
                <a:gd name="T2" fmla="*/ 5 w 18"/>
                <a:gd name="T3" fmla="*/ 0 h 22"/>
                <a:gd name="T4" fmla="*/ 9 w 18"/>
                <a:gd name="T5" fmla="*/ 0 h 22"/>
                <a:gd name="T6" fmla="*/ 17 w 18"/>
                <a:gd name="T7" fmla="*/ 4 h 22"/>
                <a:gd name="T8" fmla="*/ 12 w 18"/>
                <a:gd name="T9" fmla="*/ 8 h 22"/>
                <a:gd name="T10" fmla="*/ 5 w 18"/>
                <a:gd name="T11" fmla="*/ 18 h 22"/>
                <a:gd name="T12" fmla="*/ 0 w 18"/>
                <a:gd name="T13" fmla="*/ 14 h 22"/>
              </a:gdLst>
              <a:ahLst/>
              <a:cxnLst>
                <a:cxn ang="0">
                  <a:pos x="T0" y="T1"/>
                </a:cxn>
                <a:cxn ang="0">
                  <a:pos x="T2" y="T3"/>
                </a:cxn>
                <a:cxn ang="0">
                  <a:pos x="T4" y="T5"/>
                </a:cxn>
                <a:cxn ang="0">
                  <a:pos x="T6" y="T7"/>
                </a:cxn>
                <a:cxn ang="0">
                  <a:pos x="T8" y="T9"/>
                </a:cxn>
                <a:cxn ang="0">
                  <a:pos x="T10" y="T11"/>
                </a:cxn>
                <a:cxn ang="0">
                  <a:pos x="T12" y="T13"/>
                </a:cxn>
              </a:cxnLst>
              <a:rect l="0" t="0" r="r" b="b"/>
              <a:pathLst>
                <a:path w="18" h="22">
                  <a:moveTo>
                    <a:pt x="0" y="17"/>
                  </a:moveTo>
                  <a:lnTo>
                    <a:pt x="5" y="0"/>
                  </a:lnTo>
                  <a:lnTo>
                    <a:pt x="9" y="0"/>
                  </a:lnTo>
                  <a:lnTo>
                    <a:pt x="17" y="4"/>
                  </a:lnTo>
                  <a:lnTo>
                    <a:pt x="12" y="8"/>
                  </a:lnTo>
                  <a:lnTo>
                    <a:pt x="5" y="21"/>
                  </a:lnTo>
                  <a:lnTo>
                    <a:pt x="0" y="17"/>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70" name="Freeform 78"/>
            <p:cNvSpPr>
              <a:spLocks noChangeArrowheads="1"/>
            </p:cNvSpPr>
            <p:nvPr/>
          </p:nvSpPr>
          <p:spPr bwMode="auto">
            <a:xfrm>
              <a:off x="2182" y="3252"/>
              <a:ext cx="11" cy="16"/>
            </a:xfrm>
            <a:custGeom>
              <a:avLst/>
              <a:gdLst>
                <a:gd name="T0" fmla="*/ 0 w 15"/>
                <a:gd name="T1" fmla="*/ 10 h 21"/>
                <a:gd name="T2" fmla="*/ 0 w 15"/>
                <a:gd name="T3" fmla="*/ 0 h 21"/>
                <a:gd name="T4" fmla="*/ 6 w 15"/>
                <a:gd name="T5" fmla="*/ 0 h 21"/>
                <a:gd name="T6" fmla="*/ 11 w 15"/>
                <a:gd name="T7" fmla="*/ 3 h 21"/>
                <a:gd name="T8" fmla="*/ 14 w 15"/>
                <a:gd name="T9" fmla="*/ 10 h 21"/>
                <a:gd name="T10" fmla="*/ 6 w 15"/>
                <a:gd name="T11" fmla="*/ 17 h 21"/>
                <a:gd name="T12" fmla="*/ 0 w 15"/>
                <a:gd name="T13" fmla="*/ 10 h 21"/>
              </a:gdLst>
              <a:ahLst/>
              <a:cxnLst>
                <a:cxn ang="0">
                  <a:pos x="T0" y="T1"/>
                </a:cxn>
                <a:cxn ang="0">
                  <a:pos x="T2" y="T3"/>
                </a:cxn>
                <a:cxn ang="0">
                  <a:pos x="T4" y="T5"/>
                </a:cxn>
                <a:cxn ang="0">
                  <a:pos x="T6" y="T7"/>
                </a:cxn>
                <a:cxn ang="0">
                  <a:pos x="T8" y="T9"/>
                </a:cxn>
                <a:cxn ang="0">
                  <a:pos x="T10" y="T11"/>
                </a:cxn>
                <a:cxn ang="0">
                  <a:pos x="T12" y="T13"/>
                </a:cxn>
              </a:cxnLst>
              <a:rect l="0" t="0" r="r" b="b"/>
              <a:pathLst>
                <a:path w="15" h="21">
                  <a:moveTo>
                    <a:pt x="0" y="11"/>
                  </a:moveTo>
                  <a:lnTo>
                    <a:pt x="0" y="0"/>
                  </a:lnTo>
                  <a:lnTo>
                    <a:pt x="6" y="0"/>
                  </a:lnTo>
                  <a:lnTo>
                    <a:pt x="11" y="3"/>
                  </a:lnTo>
                  <a:lnTo>
                    <a:pt x="14" y="11"/>
                  </a:lnTo>
                  <a:lnTo>
                    <a:pt x="6" y="20"/>
                  </a:lnTo>
                  <a:lnTo>
                    <a:pt x="0" y="11"/>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71" name="Freeform 79"/>
            <p:cNvSpPr>
              <a:spLocks noChangeArrowheads="1"/>
            </p:cNvSpPr>
            <p:nvPr/>
          </p:nvSpPr>
          <p:spPr bwMode="auto">
            <a:xfrm>
              <a:off x="2204" y="3239"/>
              <a:ext cx="15" cy="10"/>
            </a:xfrm>
            <a:custGeom>
              <a:avLst/>
              <a:gdLst>
                <a:gd name="T0" fmla="*/ 0 w 19"/>
                <a:gd name="T1" fmla="*/ 9 h 14"/>
                <a:gd name="T2" fmla="*/ 8 w 19"/>
                <a:gd name="T3" fmla="*/ 0 h 14"/>
                <a:gd name="T4" fmla="*/ 15 w 19"/>
                <a:gd name="T5" fmla="*/ 0 h 14"/>
                <a:gd name="T6" fmla="*/ 18 w 19"/>
                <a:gd name="T7" fmla="*/ 3 h 14"/>
                <a:gd name="T8" fmla="*/ 18 w 19"/>
                <a:gd name="T9" fmla="*/ 13 h 14"/>
                <a:gd name="T10" fmla="*/ 11 w 19"/>
                <a:gd name="T11" fmla="*/ 13 h 14"/>
                <a:gd name="T12" fmla="*/ 0 w 19"/>
                <a:gd name="T13" fmla="*/ 9 h 14"/>
              </a:gdLst>
              <a:ahLst/>
              <a:cxnLst>
                <a:cxn ang="0">
                  <a:pos x="T0" y="T1"/>
                </a:cxn>
                <a:cxn ang="0">
                  <a:pos x="T2" y="T3"/>
                </a:cxn>
                <a:cxn ang="0">
                  <a:pos x="T4" y="T5"/>
                </a:cxn>
                <a:cxn ang="0">
                  <a:pos x="T6" y="T7"/>
                </a:cxn>
                <a:cxn ang="0">
                  <a:pos x="T8" y="T9"/>
                </a:cxn>
                <a:cxn ang="0">
                  <a:pos x="T10" y="T11"/>
                </a:cxn>
                <a:cxn ang="0">
                  <a:pos x="T12" y="T13"/>
                </a:cxn>
              </a:cxnLst>
              <a:rect l="0" t="0" r="r" b="b"/>
              <a:pathLst>
                <a:path w="19" h="14">
                  <a:moveTo>
                    <a:pt x="0" y="9"/>
                  </a:moveTo>
                  <a:lnTo>
                    <a:pt x="8" y="0"/>
                  </a:lnTo>
                  <a:lnTo>
                    <a:pt x="15" y="0"/>
                  </a:lnTo>
                  <a:lnTo>
                    <a:pt x="18" y="3"/>
                  </a:lnTo>
                  <a:lnTo>
                    <a:pt x="18" y="13"/>
                  </a:lnTo>
                  <a:lnTo>
                    <a:pt x="11" y="13"/>
                  </a:lnTo>
                  <a:lnTo>
                    <a:pt x="0" y="9"/>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72" name="Freeform 80"/>
            <p:cNvSpPr>
              <a:spLocks noChangeArrowheads="1"/>
            </p:cNvSpPr>
            <p:nvPr/>
          </p:nvSpPr>
          <p:spPr bwMode="auto">
            <a:xfrm>
              <a:off x="2241" y="2518"/>
              <a:ext cx="12" cy="14"/>
            </a:xfrm>
            <a:custGeom>
              <a:avLst/>
              <a:gdLst>
                <a:gd name="T0" fmla="*/ 0 w 16"/>
                <a:gd name="T1" fmla="*/ 14 h 18"/>
                <a:gd name="T2" fmla="*/ 0 w 16"/>
                <a:gd name="T3" fmla="*/ 4 h 18"/>
                <a:gd name="T4" fmla="*/ 9 w 16"/>
                <a:gd name="T5" fmla="*/ 0 h 18"/>
                <a:gd name="T6" fmla="*/ 15 w 16"/>
                <a:gd name="T7" fmla="*/ 9 h 18"/>
                <a:gd name="T8" fmla="*/ 11 w 16"/>
                <a:gd name="T9" fmla="*/ 17 h 18"/>
                <a:gd name="T10" fmla="*/ 3 w 16"/>
                <a:gd name="T11" fmla="*/ 17 h 18"/>
                <a:gd name="T12" fmla="*/ 0 w 16"/>
                <a:gd name="T13" fmla="*/ 14 h 18"/>
              </a:gdLst>
              <a:ahLst/>
              <a:cxnLst>
                <a:cxn ang="0">
                  <a:pos x="T0" y="T1"/>
                </a:cxn>
                <a:cxn ang="0">
                  <a:pos x="T2" y="T3"/>
                </a:cxn>
                <a:cxn ang="0">
                  <a:pos x="T4" y="T5"/>
                </a:cxn>
                <a:cxn ang="0">
                  <a:pos x="T6" y="T7"/>
                </a:cxn>
                <a:cxn ang="0">
                  <a:pos x="T8" y="T9"/>
                </a:cxn>
                <a:cxn ang="0">
                  <a:pos x="T10" y="T11"/>
                </a:cxn>
                <a:cxn ang="0">
                  <a:pos x="T12" y="T13"/>
                </a:cxn>
              </a:cxnLst>
              <a:rect l="0" t="0" r="r" b="b"/>
              <a:pathLst>
                <a:path w="16" h="18">
                  <a:moveTo>
                    <a:pt x="0" y="14"/>
                  </a:moveTo>
                  <a:lnTo>
                    <a:pt x="0" y="4"/>
                  </a:lnTo>
                  <a:lnTo>
                    <a:pt x="9" y="0"/>
                  </a:lnTo>
                  <a:lnTo>
                    <a:pt x="15" y="9"/>
                  </a:lnTo>
                  <a:lnTo>
                    <a:pt x="11" y="17"/>
                  </a:lnTo>
                  <a:lnTo>
                    <a:pt x="3" y="17"/>
                  </a:lnTo>
                  <a:lnTo>
                    <a:pt x="0" y="14"/>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73" name="Freeform 81"/>
            <p:cNvSpPr>
              <a:spLocks noChangeArrowheads="1"/>
            </p:cNvSpPr>
            <p:nvPr/>
          </p:nvSpPr>
          <p:spPr bwMode="auto">
            <a:xfrm>
              <a:off x="2259" y="2557"/>
              <a:ext cx="13" cy="15"/>
            </a:xfrm>
            <a:custGeom>
              <a:avLst/>
              <a:gdLst>
                <a:gd name="T0" fmla="*/ 1 w 17"/>
                <a:gd name="T1" fmla="*/ 10 h 20"/>
                <a:gd name="T2" fmla="*/ 3 w 17"/>
                <a:gd name="T3" fmla="*/ 2 h 20"/>
                <a:gd name="T4" fmla="*/ 10 w 17"/>
                <a:gd name="T5" fmla="*/ 0 h 20"/>
                <a:gd name="T6" fmla="*/ 16 w 17"/>
                <a:gd name="T7" fmla="*/ 10 h 20"/>
                <a:gd name="T8" fmla="*/ 12 w 17"/>
                <a:gd name="T9" fmla="*/ 16 h 20"/>
                <a:gd name="T10" fmla="*/ 0 w 17"/>
                <a:gd name="T11" fmla="*/ 16 h 20"/>
                <a:gd name="T12" fmla="*/ 1 w 17"/>
                <a:gd name="T13" fmla="*/ 10 h 20"/>
              </a:gdLst>
              <a:ahLst/>
              <a:cxnLst>
                <a:cxn ang="0">
                  <a:pos x="T0" y="T1"/>
                </a:cxn>
                <a:cxn ang="0">
                  <a:pos x="T2" y="T3"/>
                </a:cxn>
                <a:cxn ang="0">
                  <a:pos x="T4" y="T5"/>
                </a:cxn>
                <a:cxn ang="0">
                  <a:pos x="T6" y="T7"/>
                </a:cxn>
                <a:cxn ang="0">
                  <a:pos x="T8" y="T9"/>
                </a:cxn>
                <a:cxn ang="0">
                  <a:pos x="T10" y="T11"/>
                </a:cxn>
                <a:cxn ang="0">
                  <a:pos x="T12" y="T13"/>
                </a:cxn>
              </a:cxnLst>
              <a:rect l="0" t="0" r="r" b="b"/>
              <a:pathLst>
                <a:path w="17" h="20">
                  <a:moveTo>
                    <a:pt x="1" y="13"/>
                  </a:moveTo>
                  <a:lnTo>
                    <a:pt x="3" y="2"/>
                  </a:lnTo>
                  <a:lnTo>
                    <a:pt x="10" y="0"/>
                  </a:lnTo>
                  <a:lnTo>
                    <a:pt x="16" y="13"/>
                  </a:lnTo>
                  <a:lnTo>
                    <a:pt x="12" y="19"/>
                  </a:lnTo>
                  <a:lnTo>
                    <a:pt x="0" y="19"/>
                  </a:lnTo>
                  <a:lnTo>
                    <a:pt x="1" y="13"/>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74" name="Freeform 82"/>
            <p:cNvSpPr>
              <a:spLocks noChangeArrowheads="1"/>
            </p:cNvSpPr>
            <p:nvPr/>
          </p:nvSpPr>
          <p:spPr bwMode="auto">
            <a:xfrm>
              <a:off x="2268" y="2523"/>
              <a:ext cx="10" cy="16"/>
            </a:xfrm>
            <a:custGeom>
              <a:avLst/>
              <a:gdLst>
                <a:gd name="T0" fmla="*/ 2 w 14"/>
                <a:gd name="T1" fmla="*/ 17 h 21"/>
                <a:gd name="T2" fmla="*/ 0 w 14"/>
                <a:gd name="T3" fmla="*/ 1 h 21"/>
                <a:gd name="T4" fmla="*/ 10 w 14"/>
                <a:gd name="T5" fmla="*/ 0 h 21"/>
                <a:gd name="T6" fmla="*/ 13 w 14"/>
                <a:gd name="T7" fmla="*/ 10 h 21"/>
                <a:gd name="T8" fmla="*/ 6 w 14"/>
                <a:gd name="T9" fmla="*/ 17 h 21"/>
                <a:gd name="T10" fmla="*/ 2 w 14"/>
                <a:gd name="T11" fmla="*/ 17 h 21"/>
              </a:gdLst>
              <a:ahLst/>
              <a:cxnLst>
                <a:cxn ang="0">
                  <a:pos x="T0" y="T1"/>
                </a:cxn>
                <a:cxn ang="0">
                  <a:pos x="T2" y="T3"/>
                </a:cxn>
                <a:cxn ang="0">
                  <a:pos x="T4" y="T5"/>
                </a:cxn>
                <a:cxn ang="0">
                  <a:pos x="T6" y="T7"/>
                </a:cxn>
                <a:cxn ang="0">
                  <a:pos x="T8" y="T9"/>
                </a:cxn>
                <a:cxn ang="0">
                  <a:pos x="T10" y="T11"/>
                </a:cxn>
              </a:cxnLst>
              <a:rect l="0" t="0" r="r" b="b"/>
              <a:pathLst>
                <a:path w="14" h="21">
                  <a:moveTo>
                    <a:pt x="2" y="20"/>
                  </a:moveTo>
                  <a:lnTo>
                    <a:pt x="0" y="1"/>
                  </a:lnTo>
                  <a:lnTo>
                    <a:pt x="10" y="0"/>
                  </a:lnTo>
                  <a:lnTo>
                    <a:pt x="13" y="12"/>
                  </a:lnTo>
                  <a:lnTo>
                    <a:pt x="6" y="20"/>
                  </a:lnTo>
                  <a:lnTo>
                    <a:pt x="2" y="20"/>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75" name="Freeform 83"/>
            <p:cNvSpPr>
              <a:spLocks noChangeArrowheads="1"/>
            </p:cNvSpPr>
            <p:nvPr/>
          </p:nvSpPr>
          <p:spPr bwMode="auto">
            <a:xfrm>
              <a:off x="2285" y="2557"/>
              <a:ext cx="12" cy="17"/>
            </a:xfrm>
            <a:custGeom>
              <a:avLst/>
              <a:gdLst>
                <a:gd name="T0" fmla="*/ 0 w 16"/>
                <a:gd name="T1" fmla="*/ 8 h 22"/>
                <a:gd name="T2" fmla="*/ 0 w 16"/>
                <a:gd name="T3" fmla="*/ 4 h 22"/>
                <a:gd name="T4" fmla="*/ 8 w 16"/>
                <a:gd name="T5" fmla="*/ 0 h 22"/>
                <a:gd name="T6" fmla="*/ 11 w 16"/>
                <a:gd name="T7" fmla="*/ 4 h 22"/>
                <a:gd name="T8" fmla="*/ 15 w 16"/>
                <a:gd name="T9" fmla="*/ 15 h 22"/>
                <a:gd name="T10" fmla="*/ 11 w 16"/>
                <a:gd name="T11" fmla="*/ 18 h 22"/>
                <a:gd name="T12" fmla="*/ 8 w 16"/>
                <a:gd name="T13" fmla="*/ 18 h 22"/>
                <a:gd name="T14" fmla="*/ 0 w 16"/>
                <a:gd name="T15" fmla="*/ 8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2">
                  <a:moveTo>
                    <a:pt x="0" y="8"/>
                  </a:moveTo>
                  <a:lnTo>
                    <a:pt x="0" y="4"/>
                  </a:lnTo>
                  <a:lnTo>
                    <a:pt x="8" y="0"/>
                  </a:lnTo>
                  <a:lnTo>
                    <a:pt x="11" y="4"/>
                  </a:lnTo>
                  <a:lnTo>
                    <a:pt x="15" y="18"/>
                  </a:lnTo>
                  <a:lnTo>
                    <a:pt x="11" y="21"/>
                  </a:lnTo>
                  <a:lnTo>
                    <a:pt x="8" y="21"/>
                  </a:lnTo>
                  <a:lnTo>
                    <a:pt x="0" y="8"/>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76" name="Freeform 84"/>
            <p:cNvSpPr>
              <a:spLocks noChangeArrowheads="1"/>
            </p:cNvSpPr>
            <p:nvPr/>
          </p:nvSpPr>
          <p:spPr bwMode="auto">
            <a:xfrm>
              <a:off x="2293" y="2532"/>
              <a:ext cx="23" cy="18"/>
            </a:xfrm>
            <a:custGeom>
              <a:avLst/>
              <a:gdLst>
                <a:gd name="T0" fmla="*/ 0 w 27"/>
                <a:gd name="T1" fmla="*/ 13 h 23"/>
                <a:gd name="T2" fmla="*/ 3 w 27"/>
                <a:gd name="T3" fmla="*/ 3 h 23"/>
                <a:gd name="T4" fmla="*/ 15 w 27"/>
                <a:gd name="T5" fmla="*/ 0 h 23"/>
                <a:gd name="T6" fmla="*/ 26 w 27"/>
                <a:gd name="T7" fmla="*/ 11 h 23"/>
                <a:gd name="T8" fmla="*/ 25 w 27"/>
                <a:gd name="T9" fmla="*/ 13 h 23"/>
                <a:gd name="T10" fmla="*/ 12 w 27"/>
                <a:gd name="T11" fmla="*/ 19 h 23"/>
                <a:gd name="T12" fmla="*/ 3 w 27"/>
                <a:gd name="T13" fmla="*/ 17 h 23"/>
                <a:gd name="T14" fmla="*/ 0 w 27"/>
                <a:gd name="T15" fmla="*/ 1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3">
                  <a:moveTo>
                    <a:pt x="0" y="16"/>
                  </a:moveTo>
                  <a:lnTo>
                    <a:pt x="3" y="3"/>
                  </a:lnTo>
                  <a:lnTo>
                    <a:pt x="15" y="0"/>
                  </a:lnTo>
                  <a:lnTo>
                    <a:pt x="26" y="11"/>
                  </a:lnTo>
                  <a:lnTo>
                    <a:pt x="25" y="16"/>
                  </a:lnTo>
                  <a:lnTo>
                    <a:pt x="12" y="22"/>
                  </a:lnTo>
                  <a:lnTo>
                    <a:pt x="3" y="20"/>
                  </a:lnTo>
                  <a:lnTo>
                    <a:pt x="0" y="16"/>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77" name="Freeform 85"/>
            <p:cNvSpPr>
              <a:spLocks noChangeArrowheads="1"/>
            </p:cNvSpPr>
            <p:nvPr/>
          </p:nvSpPr>
          <p:spPr bwMode="auto">
            <a:xfrm>
              <a:off x="2344" y="1381"/>
              <a:ext cx="138" cy="110"/>
            </a:xfrm>
            <a:custGeom>
              <a:avLst/>
              <a:gdLst>
                <a:gd name="T0" fmla="*/ 7 w 142"/>
                <a:gd name="T1" fmla="*/ 64 h 119"/>
                <a:gd name="T2" fmla="*/ 24 w 142"/>
                <a:gd name="T3" fmla="*/ 53 h 119"/>
                <a:gd name="T4" fmla="*/ 22 w 142"/>
                <a:gd name="T5" fmla="*/ 50 h 119"/>
                <a:gd name="T6" fmla="*/ 2 w 142"/>
                <a:gd name="T7" fmla="*/ 53 h 119"/>
                <a:gd name="T8" fmla="*/ 0 w 142"/>
                <a:gd name="T9" fmla="*/ 44 h 119"/>
                <a:gd name="T10" fmla="*/ 12 w 142"/>
                <a:gd name="T11" fmla="*/ 24 h 119"/>
                <a:gd name="T12" fmla="*/ 16 w 142"/>
                <a:gd name="T13" fmla="*/ 7 h 119"/>
                <a:gd name="T14" fmla="*/ 27 w 142"/>
                <a:gd name="T15" fmla="*/ 0 h 119"/>
                <a:gd name="T16" fmla="*/ 45 w 142"/>
                <a:gd name="T17" fmla="*/ 11 h 119"/>
                <a:gd name="T18" fmla="*/ 70 w 142"/>
                <a:gd name="T19" fmla="*/ 23 h 119"/>
                <a:gd name="T20" fmla="*/ 108 w 142"/>
                <a:gd name="T21" fmla="*/ 17 h 119"/>
                <a:gd name="T22" fmla="*/ 126 w 142"/>
                <a:gd name="T23" fmla="*/ 21 h 119"/>
                <a:gd name="T24" fmla="*/ 123 w 142"/>
                <a:gd name="T25" fmla="*/ 32 h 119"/>
                <a:gd name="T26" fmla="*/ 141 w 142"/>
                <a:gd name="T27" fmla="*/ 52 h 119"/>
                <a:gd name="T28" fmla="*/ 138 w 142"/>
                <a:gd name="T29" fmla="*/ 75 h 119"/>
                <a:gd name="T30" fmla="*/ 132 w 142"/>
                <a:gd name="T31" fmla="*/ 82 h 119"/>
                <a:gd name="T32" fmla="*/ 100 w 142"/>
                <a:gd name="T33" fmla="*/ 97 h 119"/>
                <a:gd name="T34" fmla="*/ 38 w 142"/>
                <a:gd name="T35" fmla="*/ 103 h 119"/>
                <a:gd name="T36" fmla="*/ 17 w 142"/>
                <a:gd name="T37" fmla="*/ 97 h 119"/>
                <a:gd name="T38" fmla="*/ 15 w 142"/>
                <a:gd name="T39" fmla="*/ 89 h 119"/>
                <a:gd name="T40" fmla="*/ 24 w 142"/>
                <a:gd name="T41" fmla="*/ 84 h 119"/>
                <a:gd name="T42" fmla="*/ 34 w 142"/>
                <a:gd name="T43" fmla="*/ 77 h 119"/>
                <a:gd name="T44" fmla="*/ 12 w 142"/>
                <a:gd name="T45" fmla="*/ 75 h 119"/>
                <a:gd name="T46" fmla="*/ 6 w 142"/>
                <a:gd name="T47" fmla="*/ 70 h 119"/>
                <a:gd name="T48" fmla="*/ 7 w 142"/>
                <a:gd name="T49" fmla="*/ 6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2" h="119">
                  <a:moveTo>
                    <a:pt x="7" y="73"/>
                  </a:moveTo>
                  <a:lnTo>
                    <a:pt x="24" y="59"/>
                  </a:lnTo>
                  <a:lnTo>
                    <a:pt x="22" y="56"/>
                  </a:lnTo>
                  <a:lnTo>
                    <a:pt x="2" y="59"/>
                  </a:lnTo>
                  <a:lnTo>
                    <a:pt x="0" y="50"/>
                  </a:lnTo>
                  <a:lnTo>
                    <a:pt x="12" y="27"/>
                  </a:lnTo>
                  <a:lnTo>
                    <a:pt x="16" y="7"/>
                  </a:lnTo>
                  <a:lnTo>
                    <a:pt x="27" y="0"/>
                  </a:lnTo>
                  <a:lnTo>
                    <a:pt x="45" y="12"/>
                  </a:lnTo>
                  <a:lnTo>
                    <a:pt x="70" y="26"/>
                  </a:lnTo>
                  <a:lnTo>
                    <a:pt x="108" y="20"/>
                  </a:lnTo>
                  <a:lnTo>
                    <a:pt x="126" y="24"/>
                  </a:lnTo>
                  <a:lnTo>
                    <a:pt x="123" y="36"/>
                  </a:lnTo>
                  <a:lnTo>
                    <a:pt x="141" y="58"/>
                  </a:lnTo>
                  <a:lnTo>
                    <a:pt x="138" y="85"/>
                  </a:lnTo>
                  <a:lnTo>
                    <a:pt x="132" y="94"/>
                  </a:lnTo>
                  <a:lnTo>
                    <a:pt x="100" y="110"/>
                  </a:lnTo>
                  <a:lnTo>
                    <a:pt x="38" y="118"/>
                  </a:lnTo>
                  <a:lnTo>
                    <a:pt x="17" y="110"/>
                  </a:lnTo>
                  <a:lnTo>
                    <a:pt x="15" y="101"/>
                  </a:lnTo>
                  <a:lnTo>
                    <a:pt x="24" y="96"/>
                  </a:lnTo>
                  <a:lnTo>
                    <a:pt x="34" y="88"/>
                  </a:lnTo>
                  <a:lnTo>
                    <a:pt x="12" y="85"/>
                  </a:lnTo>
                  <a:lnTo>
                    <a:pt x="6" y="79"/>
                  </a:lnTo>
                  <a:lnTo>
                    <a:pt x="7" y="73"/>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78" name="Freeform 86"/>
            <p:cNvSpPr>
              <a:spLocks noChangeArrowheads="1"/>
            </p:cNvSpPr>
            <p:nvPr/>
          </p:nvSpPr>
          <p:spPr bwMode="auto">
            <a:xfrm>
              <a:off x="2579" y="1610"/>
              <a:ext cx="125" cy="219"/>
            </a:xfrm>
            <a:custGeom>
              <a:avLst/>
              <a:gdLst>
                <a:gd name="T0" fmla="*/ 76 w 129"/>
                <a:gd name="T1" fmla="*/ 188 h 233"/>
                <a:gd name="T2" fmla="*/ 58 w 129"/>
                <a:gd name="T3" fmla="*/ 191 h 233"/>
                <a:gd name="T4" fmla="*/ 39 w 129"/>
                <a:gd name="T5" fmla="*/ 193 h 233"/>
                <a:gd name="T6" fmla="*/ 10 w 129"/>
                <a:gd name="T7" fmla="*/ 203 h 233"/>
                <a:gd name="T8" fmla="*/ 0 w 129"/>
                <a:gd name="T9" fmla="*/ 199 h 233"/>
                <a:gd name="T10" fmla="*/ 14 w 129"/>
                <a:gd name="T11" fmla="*/ 187 h 233"/>
                <a:gd name="T12" fmla="*/ 37 w 129"/>
                <a:gd name="T13" fmla="*/ 171 h 233"/>
                <a:gd name="T14" fmla="*/ 17 w 129"/>
                <a:gd name="T15" fmla="*/ 148 h 233"/>
                <a:gd name="T16" fmla="*/ 25 w 129"/>
                <a:gd name="T17" fmla="*/ 129 h 233"/>
                <a:gd name="T18" fmla="*/ 46 w 129"/>
                <a:gd name="T19" fmla="*/ 122 h 233"/>
                <a:gd name="T20" fmla="*/ 62 w 129"/>
                <a:gd name="T21" fmla="*/ 103 h 233"/>
                <a:gd name="T22" fmla="*/ 54 w 129"/>
                <a:gd name="T23" fmla="*/ 91 h 233"/>
                <a:gd name="T24" fmla="*/ 33 w 129"/>
                <a:gd name="T25" fmla="*/ 75 h 233"/>
                <a:gd name="T26" fmla="*/ 17 w 129"/>
                <a:gd name="T27" fmla="*/ 78 h 233"/>
                <a:gd name="T28" fmla="*/ 14 w 129"/>
                <a:gd name="T29" fmla="*/ 72 h 233"/>
                <a:gd name="T30" fmla="*/ 14 w 129"/>
                <a:gd name="T31" fmla="*/ 69 h 233"/>
                <a:gd name="T32" fmla="*/ 28 w 129"/>
                <a:gd name="T33" fmla="*/ 47 h 233"/>
                <a:gd name="T34" fmla="*/ 28 w 129"/>
                <a:gd name="T35" fmla="*/ 18 h 233"/>
                <a:gd name="T36" fmla="*/ 43 w 129"/>
                <a:gd name="T37" fmla="*/ 0 h 233"/>
                <a:gd name="T38" fmla="*/ 52 w 129"/>
                <a:gd name="T39" fmla="*/ 0 h 233"/>
                <a:gd name="T40" fmla="*/ 58 w 129"/>
                <a:gd name="T41" fmla="*/ 15 h 233"/>
                <a:gd name="T42" fmla="*/ 77 w 129"/>
                <a:gd name="T43" fmla="*/ 18 h 233"/>
                <a:gd name="T44" fmla="*/ 82 w 129"/>
                <a:gd name="T45" fmla="*/ 29 h 233"/>
                <a:gd name="T46" fmla="*/ 74 w 129"/>
                <a:gd name="T47" fmla="*/ 48 h 233"/>
                <a:gd name="T48" fmla="*/ 85 w 129"/>
                <a:gd name="T49" fmla="*/ 53 h 233"/>
                <a:gd name="T50" fmla="*/ 103 w 129"/>
                <a:gd name="T51" fmla="*/ 78 h 233"/>
                <a:gd name="T52" fmla="*/ 106 w 129"/>
                <a:gd name="T53" fmla="*/ 108 h 233"/>
                <a:gd name="T54" fmla="*/ 116 w 129"/>
                <a:gd name="T55" fmla="*/ 114 h 233"/>
                <a:gd name="T56" fmla="*/ 128 w 129"/>
                <a:gd name="T57" fmla="*/ 122 h 233"/>
                <a:gd name="T58" fmla="*/ 122 w 129"/>
                <a:gd name="T59" fmla="*/ 137 h 233"/>
                <a:gd name="T60" fmla="*/ 109 w 129"/>
                <a:gd name="T61" fmla="*/ 156 h 233"/>
                <a:gd name="T62" fmla="*/ 112 w 129"/>
                <a:gd name="T63" fmla="*/ 182 h 233"/>
                <a:gd name="T64" fmla="*/ 109 w 129"/>
                <a:gd name="T65" fmla="*/ 187 h 233"/>
                <a:gd name="T66" fmla="*/ 95 w 129"/>
                <a:gd name="T67" fmla="*/ 183 h 233"/>
                <a:gd name="T68" fmla="*/ 77 w 129"/>
                <a:gd name="T69" fmla="*/ 185 h 233"/>
                <a:gd name="T70" fmla="*/ 76 w 129"/>
                <a:gd name="T71" fmla="*/ 188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9" h="233">
                  <a:moveTo>
                    <a:pt x="76" y="214"/>
                  </a:moveTo>
                  <a:lnTo>
                    <a:pt x="58" y="218"/>
                  </a:lnTo>
                  <a:lnTo>
                    <a:pt x="39" y="220"/>
                  </a:lnTo>
                  <a:lnTo>
                    <a:pt x="10" y="232"/>
                  </a:lnTo>
                  <a:lnTo>
                    <a:pt x="0" y="227"/>
                  </a:lnTo>
                  <a:lnTo>
                    <a:pt x="14" y="213"/>
                  </a:lnTo>
                  <a:lnTo>
                    <a:pt x="37" y="195"/>
                  </a:lnTo>
                  <a:lnTo>
                    <a:pt x="17" y="169"/>
                  </a:lnTo>
                  <a:lnTo>
                    <a:pt x="25" y="147"/>
                  </a:lnTo>
                  <a:lnTo>
                    <a:pt x="46" y="139"/>
                  </a:lnTo>
                  <a:lnTo>
                    <a:pt x="62" y="118"/>
                  </a:lnTo>
                  <a:lnTo>
                    <a:pt x="54" y="103"/>
                  </a:lnTo>
                  <a:lnTo>
                    <a:pt x="33" y="86"/>
                  </a:lnTo>
                  <a:lnTo>
                    <a:pt x="17" y="90"/>
                  </a:lnTo>
                  <a:lnTo>
                    <a:pt x="14" y="82"/>
                  </a:lnTo>
                  <a:lnTo>
                    <a:pt x="14" y="78"/>
                  </a:lnTo>
                  <a:lnTo>
                    <a:pt x="28" y="53"/>
                  </a:lnTo>
                  <a:lnTo>
                    <a:pt x="28" y="21"/>
                  </a:lnTo>
                  <a:lnTo>
                    <a:pt x="43" y="0"/>
                  </a:lnTo>
                  <a:lnTo>
                    <a:pt x="52" y="0"/>
                  </a:lnTo>
                  <a:lnTo>
                    <a:pt x="58" y="18"/>
                  </a:lnTo>
                  <a:lnTo>
                    <a:pt x="77" y="21"/>
                  </a:lnTo>
                  <a:lnTo>
                    <a:pt x="82" y="32"/>
                  </a:lnTo>
                  <a:lnTo>
                    <a:pt x="74" y="54"/>
                  </a:lnTo>
                  <a:lnTo>
                    <a:pt x="85" y="60"/>
                  </a:lnTo>
                  <a:lnTo>
                    <a:pt x="103" y="90"/>
                  </a:lnTo>
                  <a:lnTo>
                    <a:pt x="106" y="123"/>
                  </a:lnTo>
                  <a:lnTo>
                    <a:pt x="116" y="130"/>
                  </a:lnTo>
                  <a:lnTo>
                    <a:pt x="128" y="139"/>
                  </a:lnTo>
                  <a:lnTo>
                    <a:pt x="122" y="156"/>
                  </a:lnTo>
                  <a:lnTo>
                    <a:pt x="109" y="178"/>
                  </a:lnTo>
                  <a:lnTo>
                    <a:pt x="112" y="208"/>
                  </a:lnTo>
                  <a:lnTo>
                    <a:pt x="109" y="213"/>
                  </a:lnTo>
                  <a:lnTo>
                    <a:pt x="95" y="209"/>
                  </a:lnTo>
                  <a:lnTo>
                    <a:pt x="77" y="211"/>
                  </a:lnTo>
                  <a:lnTo>
                    <a:pt x="76" y="214"/>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79" name="Freeform 87"/>
            <p:cNvSpPr>
              <a:spLocks noChangeArrowheads="1"/>
            </p:cNvSpPr>
            <p:nvPr/>
          </p:nvSpPr>
          <p:spPr bwMode="auto">
            <a:xfrm>
              <a:off x="2526" y="1702"/>
              <a:ext cx="49" cy="70"/>
            </a:xfrm>
            <a:custGeom>
              <a:avLst/>
              <a:gdLst>
                <a:gd name="T0" fmla="*/ 0 w 53"/>
                <a:gd name="T1" fmla="*/ 52 h 78"/>
                <a:gd name="T2" fmla="*/ 8 w 53"/>
                <a:gd name="T3" fmla="*/ 39 h 78"/>
                <a:gd name="T4" fmla="*/ 3 w 53"/>
                <a:gd name="T5" fmla="*/ 26 h 78"/>
                <a:gd name="T6" fmla="*/ 17 w 53"/>
                <a:gd name="T7" fmla="*/ 18 h 78"/>
                <a:gd name="T8" fmla="*/ 19 w 53"/>
                <a:gd name="T9" fmla="*/ 4 h 78"/>
                <a:gd name="T10" fmla="*/ 39 w 53"/>
                <a:gd name="T11" fmla="*/ 0 h 78"/>
                <a:gd name="T12" fmla="*/ 52 w 53"/>
                <a:gd name="T13" fmla="*/ 7 h 78"/>
                <a:gd name="T14" fmla="*/ 44 w 53"/>
                <a:gd name="T15" fmla="*/ 25 h 78"/>
                <a:gd name="T16" fmla="*/ 47 w 53"/>
                <a:gd name="T17" fmla="*/ 44 h 78"/>
                <a:gd name="T18" fmla="*/ 36 w 53"/>
                <a:gd name="T19" fmla="*/ 64 h 78"/>
                <a:gd name="T20" fmla="*/ 21 w 53"/>
                <a:gd name="T21" fmla="*/ 65 h 78"/>
                <a:gd name="T22" fmla="*/ 0 w 53"/>
                <a:gd name="T23" fmla="*/ 5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78">
                  <a:moveTo>
                    <a:pt x="0" y="61"/>
                  </a:moveTo>
                  <a:lnTo>
                    <a:pt x="8" y="45"/>
                  </a:lnTo>
                  <a:lnTo>
                    <a:pt x="3" y="29"/>
                  </a:lnTo>
                  <a:lnTo>
                    <a:pt x="17" y="21"/>
                  </a:lnTo>
                  <a:lnTo>
                    <a:pt x="19" y="4"/>
                  </a:lnTo>
                  <a:lnTo>
                    <a:pt x="39" y="0"/>
                  </a:lnTo>
                  <a:lnTo>
                    <a:pt x="52" y="7"/>
                  </a:lnTo>
                  <a:lnTo>
                    <a:pt x="44" y="28"/>
                  </a:lnTo>
                  <a:lnTo>
                    <a:pt x="47" y="52"/>
                  </a:lnTo>
                  <a:lnTo>
                    <a:pt x="36" y="75"/>
                  </a:lnTo>
                  <a:lnTo>
                    <a:pt x="21" y="77"/>
                  </a:lnTo>
                  <a:lnTo>
                    <a:pt x="0" y="61"/>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80" name="Freeform 88"/>
            <p:cNvSpPr>
              <a:spLocks noChangeArrowheads="1"/>
            </p:cNvSpPr>
            <p:nvPr/>
          </p:nvSpPr>
          <p:spPr bwMode="auto">
            <a:xfrm>
              <a:off x="2568" y="1613"/>
              <a:ext cx="17" cy="14"/>
            </a:xfrm>
            <a:custGeom>
              <a:avLst/>
              <a:gdLst>
                <a:gd name="T0" fmla="*/ 0 w 21"/>
                <a:gd name="T1" fmla="*/ 9 h 19"/>
                <a:gd name="T2" fmla="*/ 14 w 21"/>
                <a:gd name="T3" fmla="*/ 0 h 19"/>
                <a:gd name="T4" fmla="*/ 20 w 21"/>
                <a:gd name="T5" fmla="*/ 5 h 19"/>
                <a:gd name="T6" fmla="*/ 20 w 21"/>
                <a:gd name="T7" fmla="*/ 9 h 19"/>
                <a:gd name="T8" fmla="*/ 13 w 21"/>
                <a:gd name="T9" fmla="*/ 15 h 19"/>
                <a:gd name="T10" fmla="*/ 2 w 21"/>
                <a:gd name="T11" fmla="*/ 13 h 19"/>
                <a:gd name="T12" fmla="*/ 0 w 21"/>
                <a:gd name="T13" fmla="*/ 9 h 19"/>
              </a:gdLst>
              <a:ahLst/>
              <a:cxnLst>
                <a:cxn ang="0">
                  <a:pos x="T0" y="T1"/>
                </a:cxn>
                <a:cxn ang="0">
                  <a:pos x="T2" y="T3"/>
                </a:cxn>
                <a:cxn ang="0">
                  <a:pos x="T4" y="T5"/>
                </a:cxn>
                <a:cxn ang="0">
                  <a:pos x="T6" y="T7"/>
                </a:cxn>
                <a:cxn ang="0">
                  <a:pos x="T8" y="T9"/>
                </a:cxn>
                <a:cxn ang="0">
                  <a:pos x="T10" y="T11"/>
                </a:cxn>
                <a:cxn ang="0">
                  <a:pos x="T12" y="T13"/>
                </a:cxn>
              </a:cxnLst>
              <a:rect l="0" t="0" r="r" b="b"/>
              <a:pathLst>
                <a:path w="21" h="19">
                  <a:moveTo>
                    <a:pt x="0" y="12"/>
                  </a:moveTo>
                  <a:lnTo>
                    <a:pt x="14" y="0"/>
                  </a:lnTo>
                  <a:lnTo>
                    <a:pt x="20" y="5"/>
                  </a:lnTo>
                  <a:lnTo>
                    <a:pt x="20" y="10"/>
                  </a:lnTo>
                  <a:lnTo>
                    <a:pt x="13" y="18"/>
                  </a:lnTo>
                  <a:lnTo>
                    <a:pt x="2" y="16"/>
                  </a:lnTo>
                  <a:lnTo>
                    <a:pt x="0" y="12"/>
                  </a:lnTo>
                </a:path>
              </a:pathLst>
            </a:cu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81" name="Freeform 89"/>
            <p:cNvSpPr>
              <a:spLocks noChangeArrowheads="1"/>
            </p:cNvSpPr>
            <p:nvPr/>
          </p:nvSpPr>
          <p:spPr bwMode="auto">
            <a:xfrm>
              <a:off x="2581" y="1505"/>
              <a:ext cx="8" cy="16"/>
            </a:xfrm>
            <a:custGeom>
              <a:avLst/>
              <a:gdLst>
                <a:gd name="T0" fmla="*/ 0 w 12"/>
                <a:gd name="T1" fmla="*/ 14 h 21"/>
                <a:gd name="T2" fmla="*/ 4 w 12"/>
                <a:gd name="T3" fmla="*/ 0 h 21"/>
                <a:gd name="T4" fmla="*/ 7 w 12"/>
                <a:gd name="T5" fmla="*/ 0 h 21"/>
                <a:gd name="T6" fmla="*/ 11 w 12"/>
                <a:gd name="T7" fmla="*/ 3 h 21"/>
                <a:gd name="T8" fmla="*/ 11 w 12"/>
                <a:gd name="T9" fmla="*/ 8 h 21"/>
                <a:gd name="T10" fmla="*/ 7 w 12"/>
                <a:gd name="T11" fmla="*/ 17 h 21"/>
                <a:gd name="T12" fmla="*/ 4 w 12"/>
                <a:gd name="T13" fmla="*/ 17 h 21"/>
                <a:gd name="T14" fmla="*/ 0 w 12"/>
                <a:gd name="T15" fmla="*/ 14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1">
                  <a:moveTo>
                    <a:pt x="0" y="17"/>
                  </a:moveTo>
                  <a:lnTo>
                    <a:pt x="4" y="0"/>
                  </a:lnTo>
                  <a:lnTo>
                    <a:pt x="7" y="0"/>
                  </a:lnTo>
                  <a:lnTo>
                    <a:pt x="11" y="3"/>
                  </a:lnTo>
                  <a:lnTo>
                    <a:pt x="11" y="8"/>
                  </a:lnTo>
                  <a:lnTo>
                    <a:pt x="7" y="20"/>
                  </a:lnTo>
                  <a:lnTo>
                    <a:pt x="4" y="20"/>
                  </a:lnTo>
                  <a:lnTo>
                    <a:pt x="0" y="17"/>
                  </a:lnTo>
                </a:path>
              </a:pathLst>
            </a:cu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82" name="Freeform 90"/>
            <p:cNvSpPr>
              <a:spLocks noChangeArrowheads="1"/>
            </p:cNvSpPr>
            <p:nvPr/>
          </p:nvSpPr>
          <p:spPr bwMode="auto">
            <a:xfrm>
              <a:off x="2726" y="2055"/>
              <a:ext cx="12" cy="12"/>
            </a:xfrm>
            <a:custGeom>
              <a:avLst/>
              <a:gdLst>
                <a:gd name="T0" fmla="*/ 0 w 16"/>
                <a:gd name="T1" fmla="*/ 10 h 17"/>
                <a:gd name="T2" fmla="*/ 0 w 16"/>
                <a:gd name="T3" fmla="*/ 3 h 17"/>
                <a:gd name="T4" fmla="*/ 6 w 16"/>
                <a:gd name="T5" fmla="*/ 0 h 17"/>
                <a:gd name="T6" fmla="*/ 15 w 16"/>
                <a:gd name="T7" fmla="*/ 3 h 17"/>
                <a:gd name="T8" fmla="*/ 15 w 16"/>
                <a:gd name="T9" fmla="*/ 8 h 17"/>
                <a:gd name="T10" fmla="*/ 11 w 16"/>
                <a:gd name="T11" fmla="*/ 10 h 17"/>
                <a:gd name="T12" fmla="*/ 3 w 16"/>
                <a:gd name="T13" fmla="*/ 13 h 17"/>
                <a:gd name="T14" fmla="*/ 0 w 16"/>
                <a:gd name="T15" fmla="*/ 1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7">
                  <a:moveTo>
                    <a:pt x="0" y="13"/>
                  </a:moveTo>
                  <a:lnTo>
                    <a:pt x="0" y="3"/>
                  </a:lnTo>
                  <a:lnTo>
                    <a:pt x="6" y="0"/>
                  </a:lnTo>
                  <a:lnTo>
                    <a:pt x="15" y="3"/>
                  </a:lnTo>
                  <a:lnTo>
                    <a:pt x="15" y="8"/>
                  </a:lnTo>
                  <a:lnTo>
                    <a:pt x="11" y="13"/>
                  </a:lnTo>
                  <a:lnTo>
                    <a:pt x="3" y="16"/>
                  </a:lnTo>
                  <a:lnTo>
                    <a:pt x="0" y="13"/>
                  </a:lnTo>
                </a:path>
              </a:pathLst>
            </a:cu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83" name="Freeform 91"/>
            <p:cNvSpPr>
              <a:spLocks noChangeArrowheads="1"/>
            </p:cNvSpPr>
            <p:nvPr/>
          </p:nvSpPr>
          <p:spPr bwMode="auto">
            <a:xfrm>
              <a:off x="1746" y="3925"/>
              <a:ext cx="27" cy="18"/>
            </a:xfrm>
            <a:custGeom>
              <a:avLst/>
              <a:gdLst>
                <a:gd name="T0" fmla="*/ 30 w 31"/>
                <a:gd name="T1" fmla="*/ 7 h 23"/>
                <a:gd name="T2" fmla="*/ 27 w 31"/>
                <a:gd name="T3" fmla="*/ 11 h 23"/>
                <a:gd name="T4" fmla="*/ 13 w 31"/>
                <a:gd name="T5" fmla="*/ 11 h 23"/>
                <a:gd name="T6" fmla="*/ 11 w 31"/>
                <a:gd name="T7" fmla="*/ 11 h 23"/>
                <a:gd name="T8" fmla="*/ 0 w 31"/>
                <a:gd name="T9" fmla="*/ 19 h 23"/>
                <a:gd name="T10" fmla="*/ 5 w 31"/>
                <a:gd name="T11" fmla="*/ 5 h 23"/>
                <a:gd name="T12" fmla="*/ 8 w 31"/>
                <a:gd name="T13" fmla="*/ 5 h 23"/>
                <a:gd name="T14" fmla="*/ 11 w 31"/>
                <a:gd name="T15" fmla="*/ 0 h 23"/>
                <a:gd name="T16" fmla="*/ 23 w 31"/>
                <a:gd name="T17" fmla="*/ 0 h 23"/>
                <a:gd name="T18" fmla="*/ 30 w 31"/>
                <a:gd name="T19" fmla="*/ 1 h 23"/>
                <a:gd name="T20" fmla="*/ 30 w 31"/>
                <a:gd name="T21"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23">
                  <a:moveTo>
                    <a:pt x="30" y="7"/>
                  </a:moveTo>
                  <a:lnTo>
                    <a:pt x="27" y="13"/>
                  </a:lnTo>
                  <a:lnTo>
                    <a:pt x="13" y="13"/>
                  </a:lnTo>
                  <a:lnTo>
                    <a:pt x="11" y="13"/>
                  </a:lnTo>
                  <a:lnTo>
                    <a:pt x="0" y="22"/>
                  </a:lnTo>
                  <a:lnTo>
                    <a:pt x="5" y="5"/>
                  </a:lnTo>
                  <a:lnTo>
                    <a:pt x="8" y="5"/>
                  </a:lnTo>
                  <a:lnTo>
                    <a:pt x="11" y="0"/>
                  </a:lnTo>
                  <a:lnTo>
                    <a:pt x="23" y="0"/>
                  </a:lnTo>
                  <a:lnTo>
                    <a:pt x="30" y="1"/>
                  </a:lnTo>
                  <a:lnTo>
                    <a:pt x="30" y="7"/>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84" name="Freeform 92"/>
            <p:cNvSpPr>
              <a:spLocks noChangeArrowheads="1"/>
            </p:cNvSpPr>
            <p:nvPr/>
          </p:nvSpPr>
          <p:spPr bwMode="auto">
            <a:xfrm>
              <a:off x="1786" y="3925"/>
              <a:ext cx="22" cy="15"/>
            </a:xfrm>
            <a:custGeom>
              <a:avLst/>
              <a:gdLst>
                <a:gd name="T0" fmla="*/ 3 w 26"/>
                <a:gd name="T1" fmla="*/ 8 h 20"/>
                <a:gd name="T2" fmla="*/ 9 w 26"/>
                <a:gd name="T3" fmla="*/ 0 h 20"/>
                <a:gd name="T4" fmla="*/ 18 w 26"/>
                <a:gd name="T5" fmla="*/ 0 h 20"/>
                <a:gd name="T6" fmla="*/ 24 w 26"/>
                <a:gd name="T7" fmla="*/ 3 h 20"/>
                <a:gd name="T8" fmla="*/ 25 w 26"/>
                <a:gd name="T9" fmla="*/ 8 h 20"/>
                <a:gd name="T10" fmla="*/ 25 w 26"/>
                <a:gd name="T11" fmla="*/ 10 h 20"/>
                <a:gd name="T12" fmla="*/ 17 w 26"/>
                <a:gd name="T13" fmla="*/ 16 h 20"/>
                <a:gd name="T14" fmla="*/ 8 w 26"/>
                <a:gd name="T15" fmla="*/ 14 h 20"/>
                <a:gd name="T16" fmla="*/ 0 w 26"/>
                <a:gd name="T17" fmla="*/ 13 h 20"/>
                <a:gd name="T18" fmla="*/ 0 w 26"/>
                <a:gd name="T19" fmla="*/ 10 h 20"/>
                <a:gd name="T20" fmla="*/ 3 w 26"/>
                <a:gd name="T21"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0">
                  <a:moveTo>
                    <a:pt x="3" y="8"/>
                  </a:moveTo>
                  <a:lnTo>
                    <a:pt x="9" y="0"/>
                  </a:lnTo>
                  <a:lnTo>
                    <a:pt x="18" y="0"/>
                  </a:lnTo>
                  <a:lnTo>
                    <a:pt x="24" y="3"/>
                  </a:lnTo>
                  <a:lnTo>
                    <a:pt x="25" y="8"/>
                  </a:lnTo>
                  <a:lnTo>
                    <a:pt x="25" y="13"/>
                  </a:lnTo>
                  <a:lnTo>
                    <a:pt x="17" y="19"/>
                  </a:lnTo>
                  <a:lnTo>
                    <a:pt x="8" y="17"/>
                  </a:lnTo>
                  <a:lnTo>
                    <a:pt x="0" y="16"/>
                  </a:lnTo>
                  <a:lnTo>
                    <a:pt x="0" y="11"/>
                  </a:lnTo>
                  <a:lnTo>
                    <a:pt x="3" y="8"/>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85" name="Freeform 93"/>
            <p:cNvSpPr>
              <a:spLocks noChangeArrowheads="1"/>
            </p:cNvSpPr>
            <p:nvPr/>
          </p:nvSpPr>
          <p:spPr bwMode="auto">
            <a:xfrm>
              <a:off x="1320" y="2410"/>
              <a:ext cx="161" cy="71"/>
            </a:xfrm>
            <a:custGeom>
              <a:avLst/>
              <a:gdLst>
                <a:gd name="T0" fmla="*/ 158 w 165"/>
                <a:gd name="T1" fmla="*/ 56 h 79"/>
                <a:gd name="T2" fmla="*/ 164 w 165"/>
                <a:gd name="T3" fmla="*/ 53 h 79"/>
                <a:gd name="T4" fmla="*/ 164 w 165"/>
                <a:gd name="T5" fmla="*/ 41 h 79"/>
                <a:gd name="T6" fmla="*/ 163 w 165"/>
                <a:gd name="T7" fmla="*/ 36 h 79"/>
                <a:gd name="T8" fmla="*/ 146 w 165"/>
                <a:gd name="T9" fmla="*/ 32 h 79"/>
                <a:gd name="T10" fmla="*/ 131 w 165"/>
                <a:gd name="T11" fmla="*/ 22 h 79"/>
                <a:gd name="T12" fmla="*/ 121 w 165"/>
                <a:gd name="T13" fmla="*/ 18 h 79"/>
                <a:gd name="T14" fmla="*/ 107 w 165"/>
                <a:gd name="T15" fmla="*/ 9 h 79"/>
                <a:gd name="T16" fmla="*/ 79 w 165"/>
                <a:gd name="T17" fmla="*/ 5 h 79"/>
                <a:gd name="T18" fmla="*/ 54 w 165"/>
                <a:gd name="T19" fmla="*/ 0 h 79"/>
                <a:gd name="T20" fmla="*/ 34 w 165"/>
                <a:gd name="T21" fmla="*/ 2 h 79"/>
                <a:gd name="T22" fmla="*/ 16 w 165"/>
                <a:gd name="T23" fmla="*/ 5 h 79"/>
                <a:gd name="T24" fmla="*/ 2 w 165"/>
                <a:gd name="T25" fmla="*/ 13 h 79"/>
                <a:gd name="T26" fmla="*/ 0 w 165"/>
                <a:gd name="T27" fmla="*/ 28 h 79"/>
                <a:gd name="T28" fmla="*/ 16 w 165"/>
                <a:gd name="T29" fmla="*/ 28 h 79"/>
                <a:gd name="T30" fmla="*/ 28 w 165"/>
                <a:gd name="T31" fmla="*/ 24 h 79"/>
                <a:gd name="T32" fmla="*/ 28 w 165"/>
                <a:gd name="T33" fmla="*/ 16 h 79"/>
                <a:gd name="T34" fmla="*/ 41 w 165"/>
                <a:gd name="T35" fmla="*/ 18 h 79"/>
                <a:gd name="T36" fmla="*/ 90 w 165"/>
                <a:gd name="T37" fmla="*/ 40 h 79"/>
                <a:gd name="T38" fmla="*/ 101 w 165"/>
                <a:gd name="T39" fmla="*/ 49 h 79"/>
                <a:gd name="T40" fmla="*/ 102 w 165"/>
                <a:gd name="T41" fmla="*/ 65 h 79"/>
                <a:gd name="T42" fmla="*/ 113 w 165"/>
                <a:gd name="T43" fmla="*/ 66 h 79"/>
                <a:gd name="T44" fmla="*/ 127 w 165"/>
                <a:gd name="T45" fmla="*/ 63 h 79"/>
                <a:gd name="T46" fmla="*/ 136 w 165"/>
                <a:gd name="T47" fmla="*/ 56 h 79"/>
                <a:gd name="T48" fmla="*/ 152 w 165"/>
                <a:gd name="T49" fmla="*/ 57 h 79"/>
                <a:gd name="T50" fmla="*/ 158 w 165"/>
                <a:gd name="T51" fmla="*/ 5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5" h="79">
                  <a:moveTo>
                    <a:pt x="158" y="65"/>
                  </a:moveTo>
                  <a:lnTo>
                    <a:pt x="164" y="62"/>
                  </a:lnTo>
                  <a:lnTo>
                    <a:pt x="164" y="47"/>
                  </a:lnTo>
                  <a:lnTo>
                    <a:pt x="163" y="42"/>
                  </a:lnTo>
                  <a:lnTo>
                    <a:pt x="146" y="38"/>
                  </a:lnTo>
                  <a:lnTo>
                    <a:pt x="131" y="25"/>
                  </a:lnTo>
                  <a:lnTo>
                    <a:pt x="121" y="21"/>
                  </a:lnTo>
                  <a:lnTo>
                    <a:pt x="107" y="10"/>
                  </a:lnTo>
                  <a:lnTo>
                    <a:pt x="79" y="5"/>
                  </a:lnTo>
                  <a:lnTo>
                    <a:pt x="54" y="0"/>
                  </a:lnTo>
                  <a:lnTo>
                    <a:pt x="34" y="2"/>
                  </a:lnTo>
                  <a:lnTo>
                    <a:pt x="16" y="5"/>
                  </a:lnTo>
                  <a:lnTo>
                    <a:pt x="2" y="16"/>
                  </a:lnTo>
                  <a:lnTo>
                    <a:pt x="0" y="33"/>
                  </a:lnTo>
                  <a:lnTo>
                    <a:pt x="16" y="34"/>
                  </a:lnTo>
                  <a:lnTo>
                    <a:pt x="28" y="27"/>
                  </a:lnTo>
                  <a:lnTo>
                    <a:pt x="28" y="19"/>
                  </a:lnTo>
                  <a:lnTo>
                    <a:pt x="41" y="21"/>
                  </a:lnTo>
                  <a:lnTo>
                    <a:pt x="90" y="46"/>
                  </a:lnTo>
                  <a:lnTo>
                    <a:pt x="101" y="58"/>
                  </a:lnTo>
                  <a:lnTo>
                    <a:pt x="102" y="76"/>
                  </a:lnTo>
                  <a:lnTo>
                    <a:pt x="113" y="78"/>
                  </a:lnTo>
                  <a:lnTo>
                    <a:pt x="127" y="73"/>
                  </a:lnTo>
                  <a:lnTo>
                    <a:pt x="136" y="65"/>
                  </a:lnTo>
                  <a:lnTo>
                    <a:pt x="152" y="66"/>
                  </a:lnTo>
                  <a:lnTo>
                    <a:pt x="158" y="65"/>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86" name="Freeform 94"/>
            <p:cNvSpPr>
              <a:spLocks noChangeArrowheads="1"/>
            </p:cNvSpPr>
            <p:nvPr/>
          </p:nvSpPr>
          <p:spPr bwMode="auto">
            <a:xfrm>
              <a:off x="1549" y="1329"/>
              <a:ext cx="18" cy="16"/>
            </a:xfrm>
            <a:custGeom>
              <a:avLst/>
              <a:gdLst>
                <a:gd name="T0" fmla="*/ 14 w 22"/>
                <a:gd name="T1" fmla="*/ 0 h 21"/>
                <a:gd name="T2" fmla="*/ 21 w 22"/>
                <a:gd name="T3" fmla="*/ 5 h 21"/>
                <a:gd name="T4" fmla="*/ 17 w 22"/>
                <a:gd name="T5" fmla="*/ 10 h 21"/>
                <a:gd name="T6" fmla="*/ 12 w 22"/>
                <a:gd name="T7" fmla="*/ 16 h 21"/>
                <a:gd name="T8" fmla="*/ 0 w 22"/>
                <a:gd name="T9" fmla="*/ 17 h 21"/>
                <a:gd name="T10" fmla="*/ 3 w 22"/>
                <a:gd name="T11" fmla="*/ 0 h 21"/>
                <a:gd name="T12" fmla="*/ 10 w 22"/>
                <a:gd name="T13" fmla="*/ 0 h 21"/>
                <a:gd name="T14" fmla="*/ 14 w 22"/>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14" y="0"/>
                  </a:moveTo>
                  <a:lnTo>
                    <a:pt x="21" y="5"/>
                  </a:lnTo>
                  <a:lnTo>
                    <a:pt x="17" y="12"/>
                  </a:lnTo>
                  <a:lnTo>
                    <a:pt x="12" y="19"/>
                  </a:lnTo>
                  <a:lnTo>
                    <a:pt x="0" y="20"/>
                  </a:lnTo>
                  <a:lnTo>
                    <a:pt x="3" y="0"/>
                  </a:lnTo>
                  <a:lnTo>
                    <a:pt x="10" y="0"/>
                  </a:lnTo>
                  <a:lnTo>
                    <a:pt x="14" y="0"/>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87" name="Freeform 95"/>
            <p:cNvSpPr>
              <a:spLocks noChangeArrowheads="1"/>
            </p:cNvSpPr>
            <p:nvPr/>
          </p:nvSpPr>
          <p:spPr bwMode="auto">
            <a:xfrm>
              <a:off x="1357" y="1186"/>
              <a:ext cx="52" cy="55"/>
            </a:xfrm>
            <a:custGeom>
              <a:avLst/>
              <a:gdLst>
                <a:gd name="T0" fmla="*/ 29 w 56"/>
                <a:gd name="T1" fmla="*/ 0 h 62"/>
                <a:gd name="T2" fmla="*/ 41 w 56"/>
                <a:gd name="T3" fmla="*/ 3 h 62"/>
                <a:gd name="T4" fmla="*/ 46 w 56"/>
                <a:gd name="T5" fmla="*/ 7 h 62"/>
                <a:gd name="T6" fmla="*/ 55 w 56"/>
                <a:gd name="T7" fmla="*/ 20 h 62"/>
                <a:gd name="T8" fmla="*/ 51 w 56"/>
                <a:gd name="T9" fmla="*/ 37 h 62"/>
                <a:gd name="T10" fmla="*/ 25 w 56"/>
                <a:gd name="T11" fmla="*/ 41 h 62"/>
                <a:gd name="T12" fmla="*/ 14 w 56"/>
                <a:gd name="T13" fmla="*/ 52 h 62"/>
                <a:gd name="T14" fmla="*/ 16 w 56"/>
                <a:gd name="T15" fmla="*/ 37 h 62"/>
                <a:gd name="T16" fmla="*/ 0 w 56"/>
                <a:gd name="T17" fmla="*/ 19 h 62"/>
                <a:gd name="T18" fmla="*/ 2 w 56"/>
                <a:gd name="T19" fmla="*/ 3 h 62"/>
                <a:gd name="T20" fmla="*/ 29 w 56"/>
                <a:gd name="T2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62">
                  <a:moveTo>
                    <a:pt x="29" y="0"/>
                  </a:moveTo>
                  <a:lnTo>
                    <a:pt x="41" y="3"/>
                  </a:lnTo>
                  <a:lnTo>
                    <a:pt x="46" y="7"/>
                  </a:lnTo>
                  <a:lnTo>
                    <a:pt x="55" y="23"/>
                  </a:lnTo>
                  <a:lnTo>
                    <a:pt x="51" y="43"/>
                  </a:lnTo>
                  <a:lnTo>
                    <a:pt x="25" y="47"/>
                  </a:lnTo>
                  <a:lnTo>
                    <a:pt x="14" y="61"/>
                  </a:lnTo>
                  <a:lnTo>
                    <a:pt x="16" y="43"/>
                  </a:lnTo>
                  <a:lnTo>
                    <a:pt x="0" y="22"/>
                  </a:lnTo>
                  <a:lnTo>
                    <a:pt x="2" y="3"/>
                  </a:lnTo>
                  <a:lnTo>
                    <a:pt x="29" y="0"/>
                  </a:lnTo>
                </a:path>
              </a:pathLst>
            </a:custGeom>
            <a:solidFill>
              <a:srgbClr val="C0C0C0"/>
            </a:solidFill>
            <a:ln w="12600">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88" name="Freeform 96"/>
            <p:cNvSpPr>
              <a:spLocks noChangeArrowheads="1"/>
            </p:cNvSpPr>
            <p:nvPr/>
          </p:nvSpPr>
          <p:spPr bwMode="auto">
            <a:xfrm>
              <a:off x="1262" y="1019"/>
              <a:ext cx="77" cy="51"/>
            </a:xfrm>
            <a:custGeom>
              <a:avLst/>
              <a:gdLst>
                <a:gd name="T0" fmla="*/ 33 w 81"/>
                <a:gd name="T1" fmla="*/ 46 h 58"/>
                <a:gd name="T2" fmla="*/ 31 w 81"/>
                <a:gd name="T3" fmla="*/ 45 h 58"/>
                <a:gd name="T4" fmla="*/ 29 w 81"/>
                <a:gd name="T5" fmla="*/ 42 h 58"/>
                <a:gd name="T6" fmla="*/ 25 w 81"/>
                <a:gd name="T7" fmla="*/ 42 h 58"/>
                <a:gd name="T8" fmla="*/ 4 w 81"/>
                <a:gd name="T9" fmla="*/ 45 h 58"/>
                <a:gd name="T10" fmla="*/ 0 w 81"/>
                <a:gd name="T11" fmla="*/ 33 h 58"/>
                <a:gd name="T12" fmla="*/ 12 w 81"/>
                <a:gd name="T13" fmla="*/ 30 h 58"/>
                <a:gd name="T14" fmla="*/ 7 w 81"/>
                <a:gd name="T15" fmla="*/ 24 h 58"/>
                <a:gd name="T16" fmla="*/ 13 w 81"/>
                <a:gd name="T17" fmla="*/ 8 h 58"/>
                <a:gd name="T18" fmla="*/ 25 w 81"/>
                <a:gd name="T19" fmla="*/ 0 h 58"/>
                <a:gd name="T20" fmla="*/ 29 w 81"/>
                <a:gd name="T21" fmla="*/ 0 h 58"/>
                <a:gd name="T22" fmla="*/ 50 w 81"/>
                <a:gd name="T23" fmla="*/ 9 h 58"/>
                <a:gd name="T24" fmla="*/ 77 w 81"/>
                <a:gd name="T25" fmla="*/ 12 h 58"/>
                <a:gd name="T26" fmla="*/ 72 w 81"/>
                <a:gd name="T27" fmla="*/ 21 h 58"/>
                <a:gd name="T28" fmla="*/ 72 w 81"/>
                <a:gd name="T29" fmla="*/ 30 h 58"/>
                <a:gd name="T30" fmla="*/ 80 w 81"/>
                <a:gd name="T31" fmla="*/ 41 h 58"/>
                <a:gd name="T32" fmla="*/ 79 w 81"/>
                <a:gd name="T33" fmla="*/ 44 h 58"/>
                <a:gd name="T34" fmla="*/ 43 w 81"/>
                <a:gd name="T35" fmla="*/ 48 h 58"/>
                <a:gd name="T36" fmla="*/ 36 w 81"/>
                <a:gd name="T37" fmla="*/ 47 h 58"/>
                <a:gd name="T38" fmla="*/ 33 w 81"/>
                <a:gd name="T39" fmla="*/ 4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58">
                  <a:moveTo>
                    <a:pt x="33" y="54"/>
                  </a:moveTo>
                  <a:lnTo>
                    <a:pt x="31" y="53"/>
                  </a:lnTo>
                  <a:lnTo>
                    <a:pt x="29" y="49"/>
                  </a:lnTo>
                  <a:lnTo>
                    <a:pt x="25" y="49"/>
                  </a:lnTo>
                  <a:lnTo>
                    <a:pt x="4" y="53"/>
                  </a:lnTo>
                  <a:lnTo>
                    <a:pt x="0" y="39"/>
                  </a:lnTo>
                  <a:lnTo>
                    <a:pt x="12" y="36"/>
                  </a:lnTo>
                  <a:lnTo>
                    <a:pt x="7" y="27"/>
                  </a:lnTo>
                  <a:lnTo>
                    <a:pt x="13" y="8"/>
                  </a:lnTo>
                  <a:lnTo>
                    <a:pt x="25" y="0"/>
                  </a:lnTo>
                  <a:lnTo>
                    <a:pt x="29" y="0"/>
                  </a:lnTo>
                  <a:lnTo>
                    <a:pt x="50" y="12"/>
                  </a:lnTo>
                  <a:lnTo>
                    <a:pt x="77" y="15"/>
                  </a:lnTo>
                  <a:lnTo>
                    <a:pt x="72" y="24"/>
                  </a:lnTo>
                  <a:lnTo>
                    <a:pt x="72" y="36"/>
                  </a:lnTo>
                  <a:lnTo>
                    <a:pt x="80" y="47"/>
                  </a:lnTo>
                  <a:lnTo>
                    <a:pt x="79" y="52"/>
                  </a:lnTo>
                  <a:lnTo>
                    <a:pt x="43" y="57"/>
                  </a:lnTo>
                  <a:lnTo>
                    <a:pt x="36" y="56"/>
                  </a:lnTo>
                  <a:lnTo>
                    <a:pt x="33" y="54"/>
                  </a:lnTo>
                </a:path>
              </a:pathLst>
            </a:custGeom>
            <a:solidFill>
              <a:srgbClr val="C0C0C0"/>
            </a:solidFill>
            <a:ln w="12600">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89" name="Freeform 97"/>
            <p:cNvSpPr>
              <a:spLocks noChangeArrowheads="1"/>
            </p:cNvSpPr>
            <p:nvPr/>
          </p:nvSpPr>
          <p:spPr bwMode="auto">
            <a:xfrm>
              <a:off x="1158" y="1040"/>
              <a:ext cx="59" cy="23"/>
            </a:xfrm>
            <a:custGeom>
              <a:avLst/>
              <a:gdLst>
                <a:gd name="T0" fmla="*/ 25 w 63"/>
                <a:gd name="T1" fmla="*/ 14 h 28"/>
                <a:gd name="T2" fmla="*/ 0 w 63"/>
                <a:gd name="T3" fmla="*/ 13 h 28"/>
                <a:gd name="T4" fmla="*/ 3 w 63"/>
                <a:gd name="T5" fmla="*/ 10 h 28"/>
                <a:gd name="T6" fmla="*/ 36 w 63"/>
                <a:gd name="T7" fmla="*/ 0 h 28"/>
                <a:gd name="T8" fmla="*/ 58 w 63"/>
                <a:gd name="T9" fmla="*/ 6 h 28"/>
                <a:gd name="T10" fmla="*/ 62 w 63"/>
                <a:gd name="T11" fmla="*/ 10 h 28"/>
                <a:gd name="T12" fmla="*/ 62 w 63"/>
                <a:gd name="T13" fmla="*/ 13 h 28"/>
                <a:gd name="T14" fmla="*/ 58 w 63"/>
                <a:gd name="T15" fmla="*/ 24 h 28"/>
                <a:gd name="T16" fmla="*/ 38 w 63"/>
                <a:gd name="T17" fmla="*/ 14 h 28"/>
                <a:gd name="T18" fmla="*/ 25 w 63"/>
                <a:gd name="T19"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28">
                  <a:moveTo>
                    <a:pt x="25" y="16"/>
                  </a:moveTo>
                  <a:lnTo>
                    <a:pt x="0" y="13"/>
                  </a:lnTo>
                  <a:lnTo>
                    <a:pt x="3" y="10"/>
                  </a:lnTo>
                  <a:lnTo>
                    <a:pt x="36" y="0"/>
                  </a:lnTo>
                  <a:lnTo>
                    <a:pt x="58" y="6"/>
                  </a:lnTo>
                  <a:lnTo>
                    <a:pt x="62" y="10"/>
                  </a:lnTo>
                  <a:lnTo>
                    <a:pt x="62" y="13"/>
                  </a:lnTo>
                  <a:lnTo>
                    <a:pt x="58" y="27"/>
                  </a:lnTo>
                  <a:lnTo>
                    <a:pt x="38" y="16"/>
                  </a:lnTo>
                  <a:lnTo>
                    <a:pt x="25" y="16"/>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90" name="Freeform 98"/>
            <p:cNvSpPr>
              <a:spLocks noChangeArrowheads="1"/>
            </p:cNvSpPr>
            <p:nvPr/>
          </p:nvSpPr>
          <p:spPr bwMode="auto">
            <a:xfrm>
              <a:off x="1271" y="1077"/>
              <a:ext cx="24" cy="28"/>
            </a:xfrm>
            <a:custGeom>
              <a:avLst/>
              <a:gdLst>
                <a:gd name="T0" fmla="*/ 3 w 28"/>
                <a:gd name="T1" fmla="*/ 28 h 33"/>
                <a:gd name="T2" fmla="*/ 4 w 28"/>
                <a:gd name="T3" fmla="*/ 21 h 33"/>
                <a:gd name="T4" fmla="*/ 0 w 28"/>
                <a:gd name="T5" fmla="*/ 9 h 33"/>
                <a:gd name="T6" fmla="*/ 2 w 28"/>
                <a:gd name="T7" fmla="*/ 11 h 33"/>
                <a:gd name="T8" fmla="*/ 8 w 28"/>
                <a:gd name="T9" fmla="*/ 0 h 33"/>
                <a:gd name="T10" fmla="*/ 23 w 28"/>
                <a:gd name="T11" fmla="*/ 0 h 33"/>
                <a:gd name="T12" fmla="*/ 24 w 28"/>
                <a:gd name="T13" fmla="*/ 4 h 33"/>
                <a:gd name="T14" fmla="*/ 27 w 28"/>
                <a:gd name="T15" fmla="*/ 25 h 33"/>
                <a:gd name="T16" fmla="*/ 19 w 28"/>
                <a:gd name="T17" fmla="*/ 29 h 33"/>
                <a:gd name="T18" fmla="*/ 4 w 28"/>
                <a:gd name="T19" fmla="*/ 26 h 33"/>
                <a:gd name="T20" fmla="*/ 3 w 28"/>
                <a:gd name="T21"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3">
                  <a:moveTo>
                    <a:pt x="3" y="31"/>
                  </a:moveTo>
                  <a:lnTo>
                    <a:pt x="4" y="24"/>
                  </a:lnTo>
                  <a:lnTo>
                    <a:pt x="0" y="9"/>
                  </a:lnTo>
                  <a:lnTo>
                    <a:pt x="2" y="11"/>
                  </a:lnTo>
                  <a:lnTo>
                    <a:pt x="8" y="0"/>
                  </a:lnTo>
                  <a:lnTo>
                    <a:pt x="23" y="0"/>
                  </a:lnTo>
                  <a:lnTo>
                    <a:pt x="24" y="4"/>
                  </a:lnTo>
                  <a:lnTo>
                    <a:pt x="27" y="28"/>
                  </a:lnTo>
                  <a:lnTo>
                    <a:pt x="19" y="32"/>
                  </a:lnTo>
                  <a:lnTo>
                    <a:pt x="4" y="29"/>
                  </a:lnTo>
                  <a:lnTo>
                    <a:pt x="3" y="31"/>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91" name="Freeform 99"/>
            <p:cNvSpPr>
              <a:spLocks noChangeArrowheads="1"/>
            </p:cNvSpPr>
            <p:nvPr/>
          </p:nvSpPr>
          <p:spPr bwMode="auto">
            <a:xfrm>
              <a:off x="1121" y="1068"/>
              <a:ext cx="25" cy="15"/>
            </a:xfrm>
            <a:custGeom>
              <a:avLst/>
              <a:gdLst>
                <a:gd name="T0" fmla="*/ 21 w 29"/>
                <a:gd name="T1" fmla="*/ 2 h 20"/>
                <a:gd name="T2" fmla="*/ 4 w 29"/>
                <a:gd name="T3" fmla="*/ 0 h 20"/>
                <a:gd name="T4" fmla="*/ 0 w 29"/>
                <a:gd name="T5" fmla="*/ 5 h 20"/>
                <a:gd name="T6" fmla="*/ 4 w 29"/>
                <a:gd name="T7" fmla="*/ 10 h 20"/>
                <a:gd name="T8" fmla="*/ 15 w 29"/>
                <a:gd name="T9" fmla="*/ 16 h 20"/>
                <a:gd name="T10" fmla="*/ 28 w 29"/>
                <a:gd name="T11" fmla="*/ 9 h 20"/>
                <a:gd name="T12" fmla="*/ 21 w 29"/>
                <a:gd name="T13" fmla="*/ 2 h 20"/>
              </a:gdLst>
              <a:ahLst/>
              <a:cxnLst>
                <a:cxn ang="0">
                  <a:pos x="T0" y="T1"/>
                </a:cxn>
                <a:cxn ang="0">
                  <a:pos x="T2" y="T3"/>
                </a:cxn>
                <a:cxn ang="0">
                  <a:pos x="T4" y="T5"/>
                </a:cxn>
                <a:cxn ang="0">
                  <a:pos x="T6" y="T7"/>
                </a:cxn>
                <a:cxn ang="0">
                  <a:pos x="T8" y="T9"/>
                </a:cxn>
                <a:cxn ang="0">
                  <a:pos x="T10" y="T11"/>
                </a:cxn>
                <a:cxn ang="0">
                  <a:pos x="T12" y="T13"/>
                </a:cxn>
              </a:cxnLst>
              <a:rect l="0" t="0" r="r" b="b"/>
              <a:pathLst>
                <a:path w="29" h="20">
                  <a:moveTo>
                    <a:pt x="21" y="2"/>
                  </a:moveTo>
                  <a:lnTo>
                    <a:pt x="4" y="0"/>
                  </a:lnTo>
                  <a:lnTo>
                    <a:pt x="0" y="5"/>
                  </a:lnTo>
                  <a:lnTo>
                    <a:pt x="4" y="13"/>
                  </a:lnTo>
                  <a:lnTo>
                    <a:pt x="15" y="19"/>
                  </a:lnTo>
                  <a:lnTo>
                    <a:pt x="28" y="9"/>
                  </a:lnTo>
                  <a:lnTo>
                    <a:pt x="21" y="2"/>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92" name="Freeform 100"/>
            <p:cNvSpPr>
              <a:spLocks noChangeArrowheads="1"/>
            </p:cNvSpPr>
            <p:nvPr/>
          </p:nvSpPr>
          <p:spPr bwMode="auto">
            <a:xfrm>
              <a:off x="1167" y="1069"/>
              <a:ext cx="31" cy="16"/>
            </a:xfrm>
            <a:custGeom>
              <a:avLst/>
              <a:gdLst>
                <a:gd name="T0" fmla="*/ 0 w 35"/>
                <a:gd name="T1" fmla="*/ 17 h 21"/>
                <a:gd name="T2" fmla="*/ 15 w 35"/>
                <a:gd name="T3" fmla="*/ 10 h 21"/>
                <a:gd name="T4" fmla="*/ 34 w 35"/>
                <a:gd name="T5" fmla="*/ 6 h 21"/>
                <a:gd name="T6" fmla="*/ 23 w 35"/>
                <a:gd name="T7" fmla="*/ 0 h 21"/>
                <a:gd name="T8" fmla="*/ 10 w 35"/>
                <a:gd name="T9" fmla="*/ 5 h 21"/>
                <a:gd name="T10" fmla="*/ 3 w 35"/>
                <a:gd name="T11" fmla="*/ 5 h 21"/>
                <a:gd name="T12" fmla="*/ 0 w 35"/>
                <a:gd name="T13" fmla="*/ 17 h 21"/>
              </a:gdLst>
              <a:ahLst/>
              <a:cxnLst>
                <a:cxn ang="0">
                  <a:pos x="T0" y="T1"/>
                </a:cxn>
                <a:cxn ang="0">
                  <a:pos x="T2" y="T3"/>
                </a:cxn>
                <a:cxn ang="0">
                  <a:pos x="T4" y="T5"/>
                </a:cxn>
                <a:cxn ang="0">
                  <a:pos x="T6" y="T7"/>
                </a:cxn>
                <a:cxn ang="0">
                  <a:pos x="T8" y="T9"/>
                </a:cxn>
                <a:cxn ang="0">
                  <a:pos x="T10" y="T11"/>
                </a:cxn>
                <a:cxn ang="0">
                  <a:pos x="T12" y="T13"/>
                </a:cxn>
              </a:cxnLst>
              <a:rect l="0" t="0" r="r" b="b"/>
              <a:pathLst>
                <a:path w="35" h="21">
                  <a:moveTo>
                    <a:pt x="0" y="20"/>
                  </a:moveTo>
                  <a:lnTo>
                    <a:pt x="15" y="12"/>
                  </a:lnTo>
                  <a:lnTo>
                    <a:pt x="34" y="6"/>
                  </a:lnTo>
                  <a:lnTo>
                    <a:pt x="23" y="0"/>
                  </a:lnTo>
                  <a:lnTo>
                    <a:pt x="10" y="5"/>
                  </a:lnTo>
                  <a:lnTo>
                    <a:pt x="3" y="5"/>
                  </a:lnTo>
                  <a:lnTo>
                    <a:pt x="0" y="20"/>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93" name="Freeform 101"/>
            <p:cNvSpPr>
              <a:spLocks noChangeArrowheads="1"/>
            </p:cNvSpPr>
            <p:nvPr/>
          </p:nvSpPr>
          <p:spPr bwMode="auto">
            <a:xfrm>
              <a:off x="1088" y="1082"/>
              <a:ext cx="177" cy="93"/>
            </a:xfrm>
            <a:custGeom>
              <a:avLst/>
              <a:gdLst>
                <a:gd name="T0" fmla="*/ 1 w 181"/>
                <a:gd name="T1" fmla="*/ 69 h 102"/>
                <a:gd name="T2" fmla="*/ 25 w 181"/>
                <a:gd name="T3" fmla="*/ 87 h 102"/>
                <a:gd name="T4" fmla="*/ 49 w 181"/>
                <a:gd name="T5" fmla="*/ 87 h 102"/>
                <a:gd name="T6" fmla="*/ 70 w 181"/>
                <a:gd name="T7" fmla="*/ 82 h 102"/>
                <a:gd name="T8" fmla="*/ 113 w 181"/>
                <a:gd name="T9" fmla="*/ 69 h 102"/>
                <a:gd name="T10" fmla="*/ 161 w 181"/>
                <a:gd name="T11" fmla="*/ 76 h 102"/>
                <a:gd name="T12" fmla="*/ 169 w 181"/>
                <a:gd name="T13" fmla="*/ 65 h 102"/>
                <a:gd name="T14" fmla="*/ 157 w 181"/>
                <a:gd name="T15" fmla="*/ 52 h 102"/>
                <a:gd name="T16" fmla="*/ 158 w 181"/>
                <a:gd name="T17" fmla="*/ 45 h 102"/>
                <a:gd name="T18" fmla="*/ 180 w 181"/>
                <a:gd name="T19" fmla="*/ 32 h 102"/>
                <a:gd name="T20" fmla="*/ 172 w 181"/>
                <a:gd name="T21" fmla="*/ 17 h 102"/>
                <a:gd name="T22" fmla="*/ 155 w 181"/>
                <a:gd name="T23" fmla="*/ 19 h 102"/>
                <a:gd name="T24" fmla="*/ 149 w 181"/>
                <a:gd name="T25" fmla="*/ 16 h 102"/>
                <a:gd name="T26" fmla="*/ 139 w 181"/>
                <a:gd name="T27" fmla="*/ 0 h 102"/>
                <a:gd name="T28" fmla="*/ 126 w 181"/>
                <a:gd name="T29" fmla="*/ 0 h 102"/>
                <a:gd name="T30" fmla="*/ 114 w 181"/>
                <a:gd name="T31" fmla="*/ 18 h 102"/>
                <a:gd name="T32" fmla="*/ 98 w 181"/>
                <a:gd name="T33" fmla="*/ 28 h 102"/>
                <a:gd name="T34" fmla="*/ 89 w 181"/>
                <a:gd name="T35" fmla="*/ 50 h 102"/>
                <a:gd name="T36" fmla="*/ 81 w 181"/>
                <a:gd name="T37" fmla="*/ 54 h 102"/>
                <a:gd name="T38" fmla="*/ 63 w 181"/>
                <a:gd name="T39" fmla="*/ 50 h 102"/>
                <a:gd name="T40" fmla="*/ 41 w 181"/>
                <a:gd name="T41" fmla="*/ 40 h 102"/>
                <a:gd name="T42" fmla="*/ 17 w 181"/>
                <a:gd name="T43" fmla="*/ 43 h 102"/>
                <a:gd name="T44" fmla="*/ 0 w 181"/>
                <a:gd name="T45" fmla="*/ 62 h 102"/>
                <a:gd name="T46" fmla="*/ 1 w 181"/>
                <a:gd name="T47" fmla="*/ 6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 h="102">
                  <a:moveTo>
                    <a:pt x="1" y="81"/>
                  </a:moveTo>
                  <a:lnTo>
                    <a:pt x="25" y="101"/>
                  </a:lnTo>
                  <a:lnTo>
                    <a:pt x="49" y="101"/>
                  </a:lnTo>
                  <a:lnTo>
                    <a:pt x="70" y="95"/>
                  </a:lnTo>
                  <a:lnTo>
                    <a:pt x="113" y="81"/>
                  </a:lnTo>
                  <a:lnTo>
                    <a:pt x="161" y="88"/>
                  </a:lnTo>
                  <a:lnTo>
                    <a:pt x="169" y="76"/>
                  </a:lnTo>
                  <a:lnTo>
                    <a:pt x="157" y="61"/>
                  </a:lnTo>
                  <a:lnTo>
                    <a:pt x="158" y="51"/>
                  </a:lnTo>
                  <a:lnTo>
                    <a:pt x="180" y="38"/>
                  </a:lnTo>
                  <a:lnTo>
                    <a:pt x="172" y="20"/>
                  </a:lnTo>
                  <a:lnTo>
                    <a:pt x="155" y="22"/>
                  </a:lnTo>
                  <a:lnTo>
                    <a:pt x="149" y="19"/>
                  </a:lnTo>
                  <a:lnTo>
                    <a:pt x="139" y="0"/>
                  </a:lnTo>
                  <a:lnTo>
                    <a:pt x="126" y="0"/>
                  </a:lnTo>
                  <a:lnTo>
                    <a:pt x="114" y="21"/>
                  </a:lnTo>
                  <a:lnTo>
                    <a:pt x="98" y="33"/>
                  </a:lnTo>
                  <a:lnTo>
                    <a:pt x="89" y="59"/>
                  </a:lnTo>
                  <a:lnTo>
                    <a:pt x="81" y="63"/>
                  </a:lnTo>
                  <a:lnTo>
                    <a:pt x="63" y="59"/>
                  </a:lnTo>
                  <a:lnTo>
                    <a:pt x="41" y="46"/>
                  </a:lnTo>
                  <a:lnTo>
                    <a:pt x="17" y="49"/>
                  </a:lnTo>
                  <a:lnTo>
                    <a:pt x="0" y="72"/>
                  </a:lnTo>
                  <a:lnTo>
                    <a:pt x="1" y="81"/>
                  </a:lnTo>
                </a:path>
              </a:pathLst>
            </a:custGeom>
            <a:solidFill>
              <a:srgbClr val="C0C0C0"/>
            </a:solidFill>
            <a:ln w="12600">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94" name="Freeform 102"/>
            <p:cNvSpPr>
              <a:spLocks noChangeArrowheads="1"/>
            </p:cNvSpPr>
            <p:nvPr/>
          </p:nvSpPr>
          <p:spPr bwMode="auto">
            <a:xfrm>
              <a:off x="1006" y="1082"/>
              <a:ext cx="114" cy="55"/>
            </a:xfrm>
            <a:custGeom>
              <a:avLst/>
              <a:gdLst>
                <a:gd name="T0" fmla="*/ 34 w 118"/>
                <a:gd name="T1" fmla="*/ 25 h 62"/>
                <a:gd name="T2" fmla="*/ 26 w 118"/>
                <a:gd name="T3" fmla="*/ 25 h 62"/>
                <a:gd name="T4" fmla="*/ 21 w 118"/>
                <a:gd name="T5" fmla="*/ 31 h 62"/>
                <a:gd name="T6" fmla="*/ 12 w 118"/>
                <a:gd name="T7" fmla="*/ 34 h 62"/>
                <a:gd name="T8" fmla="*/ 0 w 118"/>
                <a:gd name="T9" fmla="*/ 45 h 62"/>
                <a:gd name="T10" fmla="*/ 7 w 118"/>
                <a:gd name="T11" fmla="*/ 52 h 62"/>
                <a:gd name="T12" fmla="*/ 34 w 118"/>
                <a:gd name="T13" fmla="*/ 48 h 62"/>
                <a:gd name="T14" fmla="*/ 37 w 118"/>
                <a:gd name="T15" fmla="*/ 47 h 62"/>
                <a:gd name="T16" fmla="*/ 48 w 118"/>
                <a:gd name="T17" fmla="*/ 38 h 62"/>
                <a:gd name="T18" fmla="*/ 117 w 118"/>
                <a:gd name="T19" fmla="*/ 25 h 62"/>
                <a:gd name="T20" fmla="*/ 105 w 118"/>
                <a:gd name="T21" fmla="*/ 14 h 62"/>
                <a:gd name="T22" fmla="*/ 107 w 118"/>
                <a:gd name="T23" fmla="*/ 7 h 62"/>
                <a:gd name="T24" fmla="*/ 97 w 118"/>
                <a:gd name="T25" fmla="*/ 0 h 62"/>
                <a:gd name="T26" fmla="*/ 61 w 118"/>
                <a:gd name="T27" fmla="*/ 6 h 62"/>
                <a:gd name="T28" fmla="*/ 37 w 118"/>
                <a:gd name="T29" fmla="*/ 17 h 62"/>
                <a:gd name="T30" fmla="*/ 34 w 118"/>
                <a:gd name="T31"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8" h="62">
                  <a:moveTo>
                    <a:pt x="34" y="28"/>
                  </a:moveTo>
                  <a:lnTo>
                    <a:pt x="26" y="28"/>
                  </a:lnTo>
                  <a:lnTo>
                    <a:pt x="21" y="37"/>
                  </a:lnTo>
                  <a:lnTo>
                    <a:pt x="12" y="40"/>
                  </a:lnTo>
                  <a:lnTo>
                    <a:pt x="0" y="52"/>
                  </a:lnTo>
                  <a:lnTo>
                    <a:pt x="7" y="61"/>
                  </a:lnTo>
                  <a:lnTo>
                    <a:pt x="34" y="56"/>
                  </a:lnTo>
                  <a:lnTo>
                    <a:pt x="37" y="54"/>
                  </a:lnTo>
                  <a:lnTo>
                    <a:pt x="48" y="44"/>
                  </a:lnTo>
                  <a:lnTo>
                    <a:pt x="117" y="28"/>
                  </a:lnTo>
                  <a:lnTo>
                    <a:pt x="105" y="17"/>
                  </a:lnTo>
                  <a:lnTo>
                    <a:pt x="107" y="7"/>
                  </a:lnTo>
                  <a:lnTo>
                    <a:pt x="97" y="0"/>
                  </a:lnTo>
                  <a:lnTo>
                    <a:pt x="61" y="6"/>
                  </a:lnTo>
                  <a:lnTo>
                    <a:pt x="37" y="20"/>
                  </a:lnTo>
                  <a:lnTo>
                    <a:pt x="34" y="28"/>
                  </a:lnTo>
                </a:path>
              </a:pathLst>
            </a:custGeom>
            <a:solidFill>
              <a:srgbClr val="C0C0C0"/>
            </a:solidFill>
            <a:ln w="12600">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95" name="Freeform 103"/>
            <p:cNvSpPr>
              <a:spLocks noChangeArrowheads="1"/>
            </p:cNvSpPr>
            <p:nvPr/>
          </p:nvSpPr>
          <p:spPr bwMode="auto">
            <a:xfrm>
              <a:off x="1364" y="892"/>
              <a:ext cx="507" cy="284"/>
            </a:xfrm>
            <a:custGeom>
              <a:avLst/>
              <a:gdLst>
                <a:gd name="T0" fmla="*/ 94 w 511"/>
                <a:gd name="T1" fmla="*/ 51 h 302"/>
                <a:gd name="T2" fmla="*/ 78 w 511"/>
                <a:gd name="T3" fmla="*/ 50 h 302"/>
                <a:gd name="T4" fmla="*/ 34 w 511"/>
                <a:gd name="T5" fmla="*/ 89 h 302"/>
                <a:gd name="T6" fmla="*/ 37 w 511"/>
                <a:gd name="T7" fmla="*/ 113 h 302"/>
                <a:gd name="T8" fmla="*/ 60 w 511"/>
                <a:gd name="T9" fmla="*/ 147 h 302"/>
                <a:gd name="T10" fmla="*/ 105 w 511"/>
                <a:gd name="T11" fmla="*/ 157 h 302"/>
                <a:gd name="T12" fmla="*/ 106 w 511"/>
                <a:gd name="T13" fmla="*/ 133 h 302"/>
                <a:gd name="T14" fmla="*/ 116 w 511"/>
                <a:gd name="T15" fmla="*/ 120 h 302"/>
                <a:gd name="T16" fmla="*/ 140 w 511"/>
                <a:gd name="T17" fmla="*/ 136 h 302"/>
                <a:gd name="T18" fmla="*/ 140 w 511"/>
                <a:gd name="T19" fmla="*/ 147 h 302"/>
                <a:gd name="T20" fmla="*/ 115 w 511"/>
                <a:gd name="T21" fmla="*/ 165 h 302"/>
                <a:gd name="T22" fmla="*/ 87 w 511"/>
                <a:gd name="T23" fmla="*/ 191 h 302"/>
                <a:gd name="T24" fmla="*/ 63 w 511"/>
                <a:gd name="T25" fmla="*/ 201 h 302"/>
                <a:gd name="T26" fmla="*/ 42 w 511"/>
                <a:gd name="T27" fmla="*/ 194 h 302"/>
                <a:gd name="T28" fmla="*/ 0 w 511"/>
                <a:gd name="T29" fmla="*/ 186 h 302"/>
                <a:gd name="T30" fmla="*/ 22 w 511"/>
                <a:gd name="T31" fmla="*/ 198 h 302"/>
                <a:gd name="T32" fmla="*/ 32 w 511"/>
                <a:gd name="T33" fmla="*/ 224 h 302"/>
                <a:gd name="T34" fmla="*/ 48 w 511"/>
                <a:gd name="T35" fmla="*/ 238 h 302"/>
                <a:gd name="T36" fmla="*/ 114 w 511"/>
                <a:gd name="T37" fmla="*/ 253 h 302"/>
                <a:gd name="T38" fmla="*/ 200 w 511"/>
                <a:gd name="T39" fmla="*/ 258 h 302"/>
                <a:gd name="T40" fmla="*/ 197 w 511"/>
                <a:gd name="T41" fmla="*/ 240 h 302"/>
                <a:gd name="T42" fmla="*/ 149 w 511"/>
                <a:gd name="T43" fmla="*/ 237 h 302"/>
                <a:gd name="T44" fmla="*/ 125 w 511"/>
                <a:gd name="T45" fmla="*/ 232 h 302"/>
                <a:gd name="T46" fmla="*/ 161 w 511"/>
                <a:gd name="T47" fmla="*/ 230 h 302"/>
                <a:gd name="T48" fmla="*/ 203 w 511"/>
                <a:gd name="T49" fmla="*/ 235 h 302"/>
                <a:gd name="T50" fmla="*/ 215 w 511"/>
                <a:gd name="T51" fmla="*/ 221 h 302"/>
                <a:gd name="T52" fmla="*/ 212 w 511"/>
                <a:gd name="T53" fmla="*/ 208 h 302"/>
                <a:gd name="T54" fmla="*/ 254 w 511"/>
                <a:gd name="T55" fmla="*/ 206 h 302"/>
                <a:gd name="T56" fmla="*/ 259 w 511"/>
                <a:gd name="T57" fmla="*/ 194 h 302"/>
                <a:gd name="T58" fmla="*/ 244 w 511"/>
                <a:gd name="T59" fmla="*/ 181 h 302"/>
                <a:gd name="T60" fmla="*/ 273 w 511"/>
                <a:gd name="T61" fmla="*/ 171 h 302"/>
                <a:gd name="T62" fmla="*/ 303 w 511"/>
                <a:gd name="T63" fmla="*/ 153 h 302"/>
                <a:gd name="T64" fmla="*/ 319 w 511"/>
                <a:gd name="T65" fmla="*/ 118 h 302"/>
                <a:gd name="T66" fmla="*/ 378 w 511"/>
                <a:gd name="T67" fmla="*/ 101 h 302"/>
                <a:gd name="T68" fmla="*/ 422 w 511"/>
                <a:gd name="T69" fmla="*/ 75 h 302"/>
                <a:gd name="T70" fmla="*/ 459 w 511"/>
                <a:gd name="T71" fmla="*/ 39 h 302"/>
                <a:gd name="T72" fmla="*/ 508 w 511"/>
                <a:gd name="T73" fmla="*/ 30 h 302"/>
                <a:gd name="T74" fmla="*/ 504 w 511"/>
                <a:gd name="T75" fmla="*/ 15 h 302"/>
                <a:gd name="T76" fmla="*/ 437 w 511"/>
                <a:gd name="T77" fmla="*/ 9 h 302"/>
                <a:gd name="T78" fmla="*/ 370 w 511"/>
                <a:gd name="T79" fmla="*/ 0 h 302"/>
                <a:gd name="T80" fmla="*/ 344 w 511"/>
                <a:gd name="T81" fmla="*/ 9 h 302"/>
                <a:gd name="T82" fmla="*/ 307 w 511"/>
                <a:gd name="T83" fmla="*/ 13 h 302"/>
                <a:gd name="T84" fmla="*/ 263 w 511"/>
                <a:gd name="T85" fmla="*/ 9 h 302"/>
                <a:gd name="T86" fmla="*/ 223 w 511"/>
                <a:gd name="T87" fmla="*/ 15 h 302"/>
                <a:gd name="T88" fmla="*/ 179 w 511"/>
                <a:gd name="T89" fmla="*/ 15 h 302"/>
                <a:gd name="T90" fmla="*/ 115 w 511"/>
                <a:gd name="T91" fmla="*/ 30 h 302"/>
                <a:gd name="T92" fmla="*/ 117 w 511"/>
                <a:gd name="T93" fmla="*/ 58 h 302"/>
                <a:gd name="T94" fmla="*/ 138 w 511"/>
                <a:gd name="T95" fmla="*/ 77 h 302"/>
                <a:gd name="T96" fmla="*/ 188 w 511"/>
                <a:gd name="T97" fmla="*/ 93 h 302"/>
                <a:gd name="T98" fmla="*/ 161 w 511"/>
                <a:gd name="T99" fmla="*/ 87 h 302"/>
                <a:gd name="T100" fmla="*/ 109 w 511"/>
                <a:gd name="T101" fmla="*/ 7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1" h="302">
                  <a:moveTo>
                    <a:pt x="109" y="81"/>
                  </a:moveTo>
                  <a:lnTo>
                    <a:pt x="94" y="59"/>
                  </a:lnTo>
                  <a:lnTo>
                    <a:pt x="91" y="59"/>
                  </a:lnTo>
                  <a:lnTo>
                    <a:pt x="78" y="58"/>
                  </a:lnTo>
                  <a:lnTo>
                    <a:pt x="56" y="75"/>
                  </a:lnTo>
                  <a:lnTo>
                    <a:pt x="34" y="103"/>
                  </a:lnTo>
                  <a:lnTo>
                    <a:pt x="32" y="120"/>
                  </a:lnTo>
                  <a:lnTo>
                    <a:pt x="37" y="130"/>
                  </a:lnTo>
                  <a:lnTo>
                    <a:pt x="50" y="145"/>
                  </a:lnTo>
                  <a:lnTo>
                    <a:pt x="60" y="170"/>
                  </a:lnTo>
                  <a:lnTo>
                    <a:pt x="76" y="184"/>
                  </a:lnTo>
                  <a:lnTo>
                    <a:pt x="105" y="181"/>
                  </a:lnTo>
                  <a:lnTo>
                    <a:pt x="114" y="163"/>
                  </a:lnTo>
                  <a:lnTo>
                    <a:pt x="106" y="153"/>
                  </a:lnTo>
                  <a:lnTo>
                    <a:pt x="106" y="145"/>
                  </a:lnTo>
                  <a:lnTo>
                    <a:pt x="116" y="138"/>
                  </a:lnTo>
                  <a:lnTo>
                    <a:pt x="128" y="150"/>
                  </a:lnTo>
                  <a:lnTo>
                    <a:pt x="140" y="157"/>
                  </a:lnTo>
                  <a:lnTo>
                    <a:pt x="144" y="165"/>
                  </a:lnTo>
                  <a:lnTo>
                    <a:pt x="140" y="170"/>
                  </a:lnTo>
                  <a:lnTo>
                    <a:pt x="125" y="172"/>
                  </a:lnTo>
                  <a:lnTo>
                    <a:pt x="115" y="190"/>
                  </a:lnTo>
                  <a:lnTo>
                    <a:pt x="106" y="223"/>
                  </a:lnTo>
                  <a:lnTo>
                    <a:pt x="87" y="220"/>
                  </a:lnTo>
                  <a:lnTo>
                    <a:pt x="70" y="225"/>
                  </a:lnTo>
                  <a:lnTo>
                    <a:pt x="63" y="232"/>
                  </a:lnTo>
                  <a:lnTo>
                    <a:pt x="54" y="222"/>
                  </a:lnTo>
                  <a:lnTo>
                    <a:pt x="42" y="223"/>
                  </a:lnTo>
                  <a:lnTo>
                    <a:pt x="31" y="220"/>
                  </a:lnTo>
                  <a:lnTo>
                    <a:pt x="0" y="214"/>
                  </a:lnTo>
                  <a:lnTo>
                    <a:pt x="3" y="223"/>
                  </a:lnTo>
                  <a:lnTo>
                    <a:pt x="22" y="229"/>
                  </a:lnTo>
                  <a:lnTo>
                    <a:pt x="43" y="247"/>
                  </a:lnTo>
                  <a:lnTo>
                    <a:pt x="32" y="258"/>
                  </a:lnTo>
                  <a:lnTo>
                    <a:pt x="34" y="265"/>
                  </a:lnTo>
                  <a:lnTo>
                    <a:pt x="48" y="275"/>
                  </a:lnTo>
                  <a:lnTo>
                    <a:pt x="91" y="289"/>
                  </a:lnTo>
                  <a:lnTo>
                    <a:pt x="114" y="291"/>
                  </a:lnTo>
                  <a:lnTo>
                    <a:pt x="162" y="301"/>
                  </a:lnTo>
                  <a:lnTo>
                    <a:pt x="200" y="298"/>
                  </a:lnTo>
                  <a:lnTo>
                    <a:pt x="207" y="286"/>
                  </a:lnTo>
                  <a:lnTo>
                    <a:pt x="197" y="277"/>
                  </a:lnTo>
                  <a:lnTo>
                    <a:pt x="174" y="276"/>
                  </a:lnTo>
                  <a:lnTo>
                    <a:pt x="149" y="274"/>
                  </a:lnTo>
                  <a:lnTo>
                    <a:pt x="132" y="267"/>
                  </a:lnTo>
                  <a:lnTo>
                    <a:pt x="125" y="267"/>
                  </a:lnTo>
                  <a:lnTo>
                    <a:pt x="138" y="260"/>
                  </a:lnTo>
                  <a:lnTo>
                    <a:pt x="161" y="265"/>
                  </a:lnTo>
                  <a:lnTo>
                    <a:pt x="171" y="262"/>
                  </a:lnTo>
                  <a:lnTo>
                    <a:pt x="203" y="271"/>
                  </a:lnTo>
                  <a:lnTo>
                    <a:pt x="229" y="267"/>
                  </a:lnTo>
                  <a:lnTo>
                    <a:pt x="215" y="255"/>
                  </a:lnTo>
                  <a:lnTo>
                    <a:pt x="207" y="247"/>
                  </a:lnTo>
                  <a:lnTo>
                    <a:pt x="212" y="240"/>
                  </a:lnTo>
                  <a:lnTo>
                    <a:pt x="237" y="234"/>
                  </a:lnTo>
                  <a:lnTo>
                    <a:pt x="254" y="238"/>
                  </a:lnTo>
                  <a:lnTo>
                    <a:pt x="259" y="235"/>
                  </a:lnTo>
                  <a:lnTo>
                    <a:pt x="259" y="223"/>
                  </a:lnTo>
                  <a:lnTo>
                    <a:pt x="255" y="218"/>
                  </a:lnTo>
                  <a:lnTo>
                    <a:pt x="244" y="209"/>
                  </a:lnTo>
                  <a:lnTo>
                    <a:pt x="253" y="201"/>
                  </a:lnTo>
                  <a:lnTo>
                    <a:pt x="273" y="197"/>
                  </a:lnTo>
                  <a:lnTo>
                    <a:pt x="281" y="194"/>
                  </a:lnTo>
                  <a:lnTo>
                    <a:pt x="303" y="176"/>
                  </a:lnTo>
                  <a:lnTo>
                    <a:pt x="318" y="150"/>
                  </a:lnTo>
                  <a:lnTo>
                    <a:pt x="319" y="136"/>
                  </a:lnTo>
                  <a:lnTo>
                    <a:pt x="344" y="124"/>
                  </a:lnTo>
                  <a:lnTo>
                    <a:pt x="378" y="116"/>
                  </a:lnTo>
                  <a:lnTo>
                    <a:pt x="400" y="99"/>
                  </a:lnTo>
                  <a:lnTo>
                    <a:pt x="422" y="87"/>
                  </a:lnTo>
                  <a:lnTo>
                    <a:pt x="471" y="52"/>
                  </a:lnTo>
                  <a:lnTo>
                    <a:pt x="459" y="45"/>
                  </a:lnTo>
                  <a:lnTo>
                    <a:pt x="496" y="37"/>
                  </a:lnTo>
                  <a:lnTo>
                    <a:pt x="508" y="35"/>
                  </a:lnTo>
                  <a:lnTo>
                    <a:pt x="510" y="24"/>
                  </a:lnTo>
                  <a:lnTo>
                    <a:pt x="504" y="18"/>
                  </a:lnTo>
                  <a:lnTo>
                    <a:pt x="459" y="9"/>
                  </a:lnTo>
                  <a:lnTo>
                    <a:pt x="437" y="9"/>
                  </a:lnTo>
                  <a:lnTo>
                    <a:pt x="403" y="6"/>
                  </a:lnTo>
                  <a:lnTo>
                    <a:pt x="370" y="0"/>
                  </a:lnTo>
                  <a:lnTo>
                    <a:pt x="348" y="9"/>
                  </a:lnTo>
                  <a:lnTo>
                    <a:pt x="344" y="9"/>
                  </a:lnTo>
                  <a:lnTo>
                    <a:pt x="323" y="13"/>
                  </a:lnTo>
                  <a:lnTo>
                    <a:pt x="307" y="16"/>
                  </a:lnTo>
                  <a:lnTo>
                    <a:pt x="285" y="18"/>
                  </a:lnTo>
                  <a:lnTo>
                    <a:pt x="263" y="9"/>
                  </a:lnTo>
                  <a:lnTo>
                    <a:pt x="253" y="9"/>
                  </a:lnTo>
                  <a:lnTo>
                    <a:pt x="223" y="18"/>
                  </a:lnTo>
                  <a:lnTo>
                    <a:pt x="201" y="22"/>
                  </a:lnTo>
                  <a:lnTo>
                    <a:pt x="179" y="18"/>
                  </a:lnTo>
                  <a:lnTo>
                    <a:pt x="133" y="26"/>
                  </a:lnTo>
                  <a:lnTo>
                    <a:pt x="115" y="34"/>
                  </a:lnTo>
                  <a:lnTo>
                    <a:pt x="108" y="45"/>
                  </a:lnTo>
                  <a:lnTo>
                    <a:pt x="117" y="67"/>
                  </a:lnTo>
                  <a:lnTo>
                    <a:pt x="136" y="84"/>
                  </a:lnTo>
                  <a:lnTo>
                    <a:pt x="138" y="89"/>
                  </a:lnTo>
                  <a:lnTo>
                    <a:pt x="181" y="99"/>
                  </a:lnTo>
                  <a:lnTo>
                    <a:pt x="188" y="107"/>
                  </a:lnTo>
                  <a:lnTo>
                    <a:pt x="179" y="114"/>
                  </a:lnTo>
                  <a:lnTo>
                    <a:pt x="161" y="100"/>
                  </a:lnTo>
                  <a:lnTo>
                    <a:pt x="132" y="97"/>
                  </a:lnTo>
                  <a:lnTo>
                    <a:pt x="109" y="81"/>
                  </a:lnTo>
                </a:path>
              </a:pathLst>
            </a:custGeom>
            <a:solidFill>
              <a:srgbClr val="C0C0C0"/>
            </a:solidFill>
            <a:ln w="12600">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96" name="Freeform 104"/>
            <p:cNvSpPr>
              <a:spLocks noChangeArrowheads="1"/>
            </p:cNvSpPr>
            <p:nvPr/>
          </p:nvSpPr>
          <p:spPr bwMode="auto">
            <a:xfrm>
              <a:off x="1696" y="856"/>
              <a:ext cx="824" cy="732"/>
            </a:xfrm>
            <a:custGeom>
              <a:avLst/>
              <a:gdLst>
                <a:gd name="T0" fmla="*/ 16 w 828"/>
                <a:gd name="T1" fmla="*/ 178 h 772"/>
                <a:gd name="T2" fmla="*/ 101 w 828"/>
                <a:gd name="T3" fmla="*/ 158 h 772"/>
                <a:gd name="T4" fmla="*/ 93 w 828"/>
                <a:gd name="T5" fmla="*/ 129 h 772"/>
                <a:gd name="T6" fmla="*/ 129 w 828"/>
                <a:gd name="T7" fmla="*/ 112 h 772"/>
                <a:gd name="T8" fmla="*/ 189 w 828"/>
                <a:gd name="T9" fmla="*/ 80 h 772"/>
                <a:gd name="T10" fmla="*/ 266 w 828"/>
                <a:gd name="T11" fmla="*/ 87 h 772"/>
                <a:gd name="T12" fmla="*/ 349 w 828"/>
                <a:gd name="T13" fmla="*/ 65 h 772"/>
                <a:gd name="T14" fmla="*/ 408 w 828"/>
                <a:gd name="T15" fmla="*/ 66 h 772"/>
                <a:gd name="T16" fmla="*/ 364 w 828"/>
                <a:gd name="T17" fmla="*/ 37 h 772"/>
                <a:gd name="T18" fmla="*/ 387 w 828"/>
                <a:gd name="T19" fmla="*/ 25 h 772"/>
                <a:gd name="T20" fmla="*/ 506 w 828"/>
                <a:gd name="T21" fmla="*/ 3 h 772"/>
                <a:gd name="T22" fmla="*/ 559 w 828"/>
                <a:gd name="T23" fmla="*/ 7 h 772"/>
                <a:gd name="T24" fmla="*/ 591 w 828"/>
                <a:gd name="T25" fmla="*/ 10 h 772"/>
                <a:gd name="T26" fmla="*/ 732 w 828"/>
                <a:gd name="T27" fmla="*/ 14 h 772"/>
                <a:gd name="T28" fmla="*/ 743 w 828"/>
                <a:gd name="T29" fmla="*/ 39 h 772"/>
                <a:gd name="T30" fmla="*/ 696 w 828"/>
                <a:gd name="T31" fmla="*/ 46 h 772"/>
                <a:gd name="T32" fmla="*/ 607 w 828"/>
                <a:gd name="T33" fmla="*/ 48 h 772"/>
                <a:gd name="T34" fmla="*/ 561 w 828"/>
                <a:gd name="T35" fmla="*/ 69 h 772"/>
                <a:gd name="T36" fmla="*/ 600 w 828"/>
                <a:gd name="T37" fmla="*/ 70 h 772"/>
                <a:gd name="T38" fmla="*/ 651 w 828"/>
                <a:gd name="T39" fmla="*/ 80 h 772"/>
                <a:gd name="T40" fmla="*/ 671 w 828"/>
                <a:gd name="T41" fmla="*/ 77 h 772"/>
                <a:gd name="T42" fmla="*/ 682 w 828"/>
                <a:gd name="T43" fmla="*/ 102 h 772"/>
                <a:gd name="T44" fmla="*/ 723 w 828"/>
                <a:gd name="T45" fmla="*/ 72 h 772"/>
                <a:gd name="T46" fmla="*/ 794 w 828"/>
                <a:gd name="T47" fmla="*/ 87 h 772"/>
                <a:gd name="T48" fmla="*/ 823 w 828"/>
                <a:gd name="T49" fmla="*/ 105 h 772"/>
                <a:gd name="T50" fmla="*/ 744 w 828"/>
                <a:gd name="T51" fmla="*/ 151 h 772"/>
                <a:gd name="T52" fmla="*/ 738 w 828"/>
                <a:gd name="T53" fmla="*/ 166 h 772"/>
                <a:gd name="T54" fmla="*/ 690 w 828"/>
                <a:gd name="T55" fmla="*/ 194 h 772"/>
                <a:gd name="T56" fmla="*/ 719 w 828"/>
                <a:gd name="T57" fmla="*/ 191 h 772"/>
                <a:gd name="T58" fmla="*/ 756 w 828"/>
                <a:gd name="T59" fmla="*/ 183 h 772"/>
                <a:gd name="T60" fmla="*/ 711 w 828"/>
                <a:gd name="T61" fmla="*/ 226 h 772"/>
                <a:gd name="T62" fmla="*/ 700 w 828"/>
                <a:gd name="T63" fmla="*/ 302 h 772"/>
                <a:gd name="T64" fmla="*/ 655 w 828"/>
                <a:gd name="T65" fmla="*/ 325 h 772"/>
                <a:gd name="T66" fmla="*/ 646 w 828"/>
                <a:gd name="T67" fmla="*/ 368 h 772"/>
                <a:gd name="T68" fmla="*/ 649 w 828"/>
                <a:gd name="T69" fmla="*/ 399 h 772"/>
                <a:gd name="T70" fmla="*/ 627 w 828"/>
                <a:gd name="T71" fmla="*/ 377 h 772"/>
                <a:gd name="T72" fmla="*/ 594 w 828"/>
                <a:gd name="T73" fmla="*/ 379 h 772"/>
                <a:gd name="T74" fmla="*/ 638 w 828"/>
                <a:gd name="T75" fmla="*/ 407 h 772"/>
                <a:gd name="T76" fmla="*/ 559 w 828"/>
                <a:gd name="T77" fmla="*/ 440 h 772"/>
                <a:gd name="T78" fmla="*/ 486 w 828"/>
                <a:gd name="T79" fmla="*/ 497 h 772"/>
                <a:gd name="T80" fmla="*/ 419 w 828"/>
                <a:gd name="T81" fmla="*/ 522 h 772"/>
                <a:gd name="T82" fmla="*/ 382 w 828"/>
                <a:gd name="T83" fmla="*/ 569 h 772"/>
                <a:gd name="T84" fmla="*/ 360 w 828"/>
                <a:gd name="T85" fmla="*/ 607 h 772"/>
                <a:gd name="T86" fmla="*/ 338 w 828"/>
                <a:gd name="T87" fmla="*/ 650 h 772"/>
                <a:gd name="T88" fmla="*/ 312 w 828"/>
                <a:gd name="T89" fmla="*/ 658 h 772"/>
                <a:gd name="T90" fmla="*/ 264 w 828"/>
                <a:gd name="T91" fmla="*/ 642 h 772"/>
                <a:gd name="T92" fmla="*/ 253 w 828"/>
                <a:gd name="T93" fmla="*/ 607 h 772"/>
                <a:gd name="T94" fmla="*/ 212 w 828"/>
                <a:gd name="T95" fmla="*/ 505 h 772"/>
                <a:gd name="T96" fmla="*/ 245 w 828"/>
                <a:gd name="T97" fmla="*/ 449 h 772"/>
                <a:gd name="T98" fmla="*/ 256 w 828"/>
                <a:gd name="T99" fmla="*/ 417 h 772"/>
                <a:gd name="T100" fmla="*/ 212 w 828"/>
                <a:gd name="T101" fmla="*/ 393 h 772"/>
                <a:gd name="T102" fmla="*/ 249 w 828"/>
                <a:gd name="T103" fmla="*/ 380 h 772"/>
                <a:gd name="T104" fmla="*/ 204 w 828"/>
                <a:gd name="T105" fmla="*/ 384 h 772"/>
                <a:gd name="T106" fmla="*/ 201 w 828"/>
                <a:gd name="T107" fmla="*/ 346 h 772"/>
                <a:gd name="T108" fmla="*/ 172 w 828"/>
                <a:gd name="T109" fmla="*/ 266 h 772"/>
                <a:gd name="T110" fmla="*/ 97 w 828"/>
                <a:gd name="T111" fmla="*/ 251 h 772"/>
                <a:gd name="T112" fmla="*/ 34 w 828"/>
                <a:gd name="T113" fmla="*/ 247 h 772"/>
                <a:gd name="T114" fmla="*/ 23 w 828"/>
                <a:gd name="T115" fmla="*/ 222 h 772"/>
                <a:gd name="T116" fmla="*/ 64 w 828"/>
                <a:gd name="T117" fmla="*/ 215 h 772"/>
                <a:gd name="T118" fmla="*/ 104 w 828"/>
                <a:gd name="T119" fmla="*/ 213 h 772"/>
                <a:gd name="T120" fmla="*/ 93 w 828"/>
                <a:gd name="T121" fmla="*/ 201 h 772"/>
                <a:gd name="T122" fmla="*/ 65 w 828"/>
                <a:gd name="T123" fmla="*/ 207 h 772"/>
                <a:gd name="T124" fmla="*/ 26 w 828"/>
                <a:gd name="T125" fmla="*/ 201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8" h="772">
                  <a:moveTo>
                    <a:pt x="0" y="228"/>
                  </a:moveTo>
                  <a:lnTo>
                    <a:pt x="0" y="220"/>
                  </a:lnTo>
                  <a:lnTo>
                    <a:pt x="16" y="206"/>
                  </a:lnTo>
                  <a:lnTo>
                    <a:pt x="50" y="203"/>
                  </a:lnTo>
                  <a:lnTo>
                    <a:pt x="71" y="186"/>
                  </a:lnTo>
                  <a:lnTo>
                    <a:pt x="101" y="183"/>
                  </a:lnTo>
                  <a:lnTo>
                    <a:pt x="116" y="166"/>
                  </a:lnTo>
                  <a:lnTo>
                    <a:pt x="108" y="158"/>
                  </a:lnTo>
                  <a:lnTo>
                    <a:pt x="93" y="149"/>
                  </a:lnTo>
                  <a:lnTo>
                    <a:pt x="97" y="142"/>
                  </a:lnTo>
                  <a:lnTo>
                    <a:pt x="104" y="137"/>
                  </a:lnTo>
                  <a:lnTo>
                    <a:pt x="129" y="129"/>
                  </a:lnTo>
                  <a:lnTo>
                    <a:pt x="156" y="126"/>
                  </a:lnTo>
                  <a:lnTo>
                    <a:pt x="180" y="107"/>
                  </a:lnTo>
                  <a:lnTo>
                    <a:pt x="189" y="92"/>
                  </a:lnTo>
                  <a:lnTo>
                    <a:pt x="264" y="74"/>
                  </a:lnTo>
                  <a:lnTo>
                    <a:pt x="268" y="78"/>
                  </a:lnTo>
                  <a:lnTo>
                    <a:pt x="266" y="100"/>
                  </a:lnTo>
                  <a:lnTo>
                    <a:pt x="313" y="96"/>
                  </a:lnTo>
                  <a:lnTo>
                    <a:pt x="311" y="81"/>
                  </a:lnTo>
                  <a:lnTo>
                    <a:pt x="349" y="74"/>
                  </a:lnTo>
                  <a:lnTo>
                    <a:pt x="355" y="68"/>
                  </a:lnTo>
                  <a:lnTo>
                    <a:pt x="382" y="96"/>
                  </a:lnTo>
                  <a:lnTo>
                    <a:pt x="408" y="76"/>
                  </a:lnTo>
                  <a:lnTo>
                    <a:pt x="405" y="71"/>
                  </a:lnTo>
                  <a:lnTo>
                    <a:pt x="371" y="51"/>
                  </a:lnTo>
                  <a:lnTo>
                    <a:pt x="364" y="43"/>
                  </a:lnTo>
                  <a:lnTo>
                    <a:pt x="363" y="36"/>
                  </a:lnTo>
                  <a:lnTo>
                    <a:pt x="367" y="31"/>
                  </a:lnTo>
                  <a:lnTo>
                    <a:pt x="387" y="28"/>
                  </a:lnTo>
                  <a:lnTo>
                    <a:pt x="405" y="17"/>
                  </a:lnTo>
                  <a:lnTo>
                    <a:pt x="441" y="14"/>
                  </a:lnTo>
                  <a:lnTo>
                    <a:pt x="506" y="3"/>
                  </a:lnTo>
                  <a:lnTo>
                    <a:pt x="524" y="7"/>
                  </a:lnTo>
                  <a:lnTo>
                    <a:pt x="545" y="5"/>
                  </a:lnTo>
                  <a:lnTo>
                    <a:pt x="559" y="7"/>
                  </a:lnTo>
                  <a:lnTo>
                    <a:pt x="595" y="0"/>
                  </a:lnTo>
                  <a:lnTo>
                    <a:pt x="602" y="5"/>
                  </a:lnTo>
                  <a:lnTo>
                    <a:pt x="591" y="12"/>
                  </a:lnTo>
                  <a:lnTo>
                    <a:pt x="685" y="14"/>
                  </a:lnTo>
                  <a:lnTo>
                    <a:pt x="712" y="12"/>
                  </a:lnTo>
                  <a:lnTo>
                    <a:pt x="732" y="17"/>
                  </a:lnTo>
                  <a:lnTo>
                    <a:pt x="726" y="28"/>
                  </a:lnTo>
                  <a:lnTo>
                    <a:pt x="704" y="42"/>
                  </a:lnTo>
                  <a:lnTo>
                    <a:pt x="743" y="45"/>
                  </a:lnTo>
                  <a:lnTo>
                    <a:pt x="736" y="52"/>
                  </a:lnTo>
                  <a:lnTo>
                    <a:pt x="715" y="56"/>
                  </a:lnTo>
                  <a:lnTo>
                    <a:pt x="696" y="52"/>
                  </a:lnTo>
                  <a:lnTo>
                    <a:pt x="675" y="55"/>
                  </a:lnTo>
                  <a:lnTo>
                    <a:pt x="641" y="50"/>
                  </a:lnTo>
                  <a:lnTo>
                    <a:pt x="607" y="55"/>
                  </a:lnTo>
                  <a:lnTo>
                    <a:pt x="568" y="50"/>
                  </a:lnTo>
                  <a:lnTo>
                    <a:pt x="580" y="71"/>
                  </a:lnTo>
                  <a:lnTo>
                    <a:pt x="561" y="79"/>
                  </a:lnTo>
                  <a:lnTo>
                    <a:pt x="546" y="90"/>
                  </a:lnTo>
                  <a:lnTo>
                    <a:pt x="563" y="91"/>
                  </a:lnTo>
                  <a:lnTo>
                    <a:pt x="600" y="81"/>
                  </a:lnTo>
                  <a:lnTo>
                    <a:pt x="604" y="84"/>
                  </a:lnTo>
                  <a:lnTo>
                    <a:pt x="619" y="81"/>
                  </a:lnTo>
                  <a:lnTo>
                    <a:pt x="651" y="92"/>
                  </a:lnTo>
                  <a:lnTo>
                    <a:pt x="660" y="84"/>
                  </a:lnTo>
                  <a:lnTo>
                    <a:pt x="668" y="84"/>
                  </a:lnTo>
                  <a:lnTo>
                    <a:pt x="671" y="89"/>
                  </a:lnTo>
                  <a:lnTo>
                    <a:pt x="671" y="111"/>
                  </a:lnTo>
                  <a:lnTo>
                    <a:pt x="674" y="117"/>
                  </a:lnTo>
                  <a:lnTo>
                    <a:pt x="682" y="117"/>
                  </a:lnTo>
                  <a:lnTo>
                    <a:pt x="690" y="108"/>
                  </a:lnTo>
                  <a:lnTo>
                    <a:pt x="710" y="87"/>
                  </a:lnTo>
                  <a:lnTo>
                    <a:pt x="723" y="84"/>
                  </a:lnTo>
                  <a:lnTo>
                    <a:pt x="731" y="91"/>
                  </a:lnTo>
                  <a:lnTo>
                    <a:pt x="752" y="96"/>
                  </a:lnTo>
                  <a:lnTo>
                    <a:pt x="794" y="100"/>
                  </a:lnTo>
                  <a:lnTo>
                    <a:pt x="824" y="103"/>
                  </a:lnTo>
                  <a:lnTo>
                    <a:pt x="827" y="117"/>
                  </a:lnTo>
                  <a:lnTo>
                    <a:pt x="823" y="121"/>
                  </a:lnTo>
                  <a:lnTo>
                    <a:pt x="800" y="129"/>
                  </a:lnTo>
                  <a:lnTo>
                    <a:pt x="766" y="152"/>
                  </a:lnTo>
                  <a:lnTo>
                    <a:pt x="744" y="174"/>
                  </a:lnTo>
                  <a:lnTo>
                    <a:pt x="765" y="183"/>
                  </a:lnTo>
                  <a:lnTo>
                    <a:pt x="752" y="186"/>
                  </a:lnTo>
                  <a:lnTo>
                    <a:pt x="738" y="191"/>
                  </a:lnTo>
                  <a:lnTo>
                    <a:pt x="707" y="203"/>
                  </a:lnTo>
                  <a:lnTo>
                    <a:pt x="693" y="215"/>
                  </a:lnTo>
                  <a:lnTo>
                    <a:pt x="690" y="224"/>
                  </a:lnTo>
                  <a:lnTo>
                    <a:pt x="693" y="228"/>
                  </a:lnTo>
                  <a:lnTo>
                    <a:pt x="696" y="228"/>
                  </a:lnTo>
                  <a:lnTo>
                    <a:pt x="719" y="220"/>
                  </a:lnTo>
                  <a:lnTo>
                    <a:pt x="745" y="206"/>
                  </a:lnTo>
                  <a:lnTo>
                    <a:pt x="756" y="206"/>
                  </a:lnTo>
                  <a:lnTo>
                    <a:pt x="756" y="211"/>
                  </a:lnTo>
                  <a:lnTo>
                    <a:pt x="752" y="215"/>
                  </a:lnTo>
                  <a:lnTo>
                    <a:pt x="726" y="236"/>
                  </a:lnTo>
                  <a:lnTo>
                    <a:pt x="711" y="261"/>
                  </a:lnTo>
                  <a:lnTo>
                    <a:pt x="693" y="277"/>
                  </a:lnTo>
                  <a:lnTo>
                    <a:pt x="700" y="302"/>
                  </a:lnTo>
                  <a:lnTo>
                    <a:pt x="700" y="348"/>
                  </a:lnTo>
                  <a:lnTo>
                    <a:pt x="696" y="359"/>
                  </a:lnTo>
                  <a:lnTo>
                    <a:pt x="684" y="372"/>
                  </a:lnTo>
                  <a:lnTo>
                    <a:pt x="655" y="376"/>
                  </a:lnTo>
                  <a:lnTo>
                    <a:pt x="637" y="386"/>
                  </a:lnTo>
                  <a:lnTo>
                    <a:pt x="637" y="390"/>
                  </a:lnTo>
                  <a:lnTo>
                    <a:pt x="646" y="425"/>
                  </a:lnTo>
                  <a:lnTo>
                    <a:pt x="664" y="429"/>
                  </a:lnTo>
                  <a:lnTo>
                    <a:pt x="666" y="439"/>
                  </a:lnTo>
                  <a:lnTo>
                    <a:pt x="649" y="461"/>
                  </a:lnTo>
                  <a:lnTo>
                    <a:pt x="640" y="454"/>
                  </a:lnTo>
                  <a:lnTo>
                    <a:pt x="637" y="436"/>
                  </a:lnTo>
                  <a:lnTo>
                    <a:pt x="627" y="434"/>
                  </a:lnTo>
                  <a:lnTo>
                    <a:pt x="631" y="454"/>
                  </a:lnTo>
                  <a:lnTo>
                    <a:pt x="622" y="457"/>
                  </a:lnTo>
                  <a:lnTo>
                    <a:pt x="594" y="437"/>
                  </a:lnTo>
                  <a:lnTo>
                    <a:pt x="590" y="444"/>
                  </a:lnTo>
                  <a:lnTo>
                    <a:pt x="604" y="457"/>
                  </a:lnTo>
                  <a:lnTo>
                    <a:pt x="638" y="470"/>
                  </a:lnTo>
                  <a:lnTo>
                    <a:pt x="631" y="475"/>
                  </a:lnTo>
                  <a:lnTo>
                    <a:pt x="582" y="493"/>
                  </a:lnTo>
                  <a:lnTo>
                    <a:pt x="559" y="509"/>
                  </a:lnTo>
                  <a:lnTo>
                    <a:pt x="507" y="558"/>
                  </a:lnTo>
                  <a:lnTo>
                    <a:pt x="492" y="574"/>
                  </a:lnTo>
                  <a:lnTo>
                    <a:pt x="486" y="574"/>
                  </a:lnTo>
                  <a:lnTo>
                    <a:pt x="464" y="591"/>
                  </a:lnTo>
                  <a:lnTo>
                    <a:pt x="441" y="600"/>
                  </a:lnTo>
                  <a:lnTo>
                    <a:pt x="419" y="603"/>
                  </a:lnTo>
                  <a:lnTo>
                    <a:pt x="394" y="628"/>
                  </a:lnTo>
                  <a:lnTo>
                    <a:pt x="390" y="636"/>
                  </a:lnTo>
                  <a:lnTo>
                    <a:pt x="382" y="657"/>
                  </a:lnTo>
                  <a:lnTo>
                    <a:pt x="385" y="665"/>
                  </a:lnTo>
                  <a:lnTo>
                    <a:pt x="378" y="669"/>
                  </a:lnTo>
                  <a:lnTo>
                    <a:pt x="360" y="701"/>
                  </a:lnTo>
                  <a:lnTo>
                    <a:pt x="357" y="734"/>
                  </a:lnTo>
                  <a:lnTo>
                    <a:pt x="349" y="741"/>
                  </a:lnTo>
                  <a:lnTo>
                    <a:pt x="338" y="750"/>
                  </a:lnTo>
                  <a:lnTo>
                    <a:pt x="328" y="771"/>
                  </a:lnTo>
                  <a:lnTo>
                    <a:pt x="316" y="767"/>
                  </a:lnTo>
                  <a:lnTo>
                    <a:pt x="312" y="759"/>
                  </a:lnTo>
                  <a:lnTo>
                    <a:pt x="290" y="738"/>
                  </a:lnTo>
                  <a:lnTo>
                    <a:pt x="286" y="738"/>
                  </a:lnTo>
                  <a:lnTo>
                    <a:pt x="264" y="741"/>
                  </a:lnTo>
                  <a:lnTo>
                    <a:pt x="256" y="741"/>
                  </a:lnTo>
                  <a:lnTo>
                    <a:pt x="253" y="738"/>
                  </a:lnTo>
                  <a:lnTo>
                    <a:pt x="253" y="701"/>
                  </a:lnTo>
                  <a:lnTo>
                    <a:pt x="238" y="652"/>
                  </a:lnTo>
                  <a:lnTo>
                    <a:pt x="227" y="628"/>
                  </a:lnTo>
                  <a:lnTo>
                    <a:pt x="212" y="583"/>
                  </a:lnTo>
                  <a:lnTo>
                    <a:pt x="212" y="558"/>
                  </a:lnTo>
                  <a:lnTo>
                    <a:pt x="223" y="534"/>
                  </a:lnTo>
                  <a:lnTo>
                    <a:pt x="245" y="518"/>
                  </a:lnTo>
                  <a:lnTo>
                    <a:pt x="256" y="505"/>
                  </a:lnTo>
                  <a:lnTo>
                    <a:pt x="262" y="491"/>
                  </a:lnTo>
                  <a:lnTo>
                    <a:pt x="256" y="480"/>
                  </a:lnTo>
                  <a:lnTo>
                    <a:pt x="231" y="473"/>
                  </a:lnTo>
                  <a:lnTo>
                    <a:pt x="212" y="460"/>
                  </a:lnTo>
                  <a:lnTo>
                    <a:pt x="212" y="453"/>
                  </a:lnTo>
                  <a:lnTo>
                    <a:pt x="248" y="456"/>
                  </a:lnTo>
                  <a:lnTo>
                    <a:pt x="256" y="447"/>
                  </a:lnTo>
                  <a:lnTo>
                    <a:pt x="249" y="440"/>
                  </a:lnTo>
                  <a:lnTo>
                    <a:pt x="234" y="428"/>
                  </a:lnTo>
                  <a:lnTo>
                    <a:pt x="212" y="444"/>
                  </a:lnTo>
                  <a:lnTo>
                    <a:pt x="204" y="444"/>
                  </a:lnTo>
                  <a:lnTo>
                    <a:pt x="197" y="432"/>
                  </a:lnTo>
                  <a:lnTo>
                    <a:pt x="197" y="428"/>
                  </a:lnTo>
                  <a:lnTo>
                    <a:pt x="201" y="400"/>
                  </a:lnTo>
                  <a:lnTo>
                    <a:pt x="209" y="374"/>
                  </a:lnTo>
                  <a:lnTo>
                    <a:pt x="201" y="345"/>
                  </a:lnTo>
                  <a:lnTo>
                    <a:pt x="172" y="307"/>
                  </a:lnTo>
                  <a:lnTo>
                    <a:pt x="145" y="302"/>
                  </a:lnTo>
                  <a:lnTo>
                    <a:pt x="122" y="294"/>
                  </a:lnTo>
                  <a:lnTo>
                    <a:pt x="97" y="289"/>
                  </a:lnTo>
                  <a:lnTo>
                    <a:pt x="68" y="294"/>
                  </a:lnTo>
                  <a:lnTo>
                    <a:pt x="38" y="289"/>
                  </a:lnTo>
                  <a:lnTo>
                    <a:pt x="34" y="285"/>
                  </a:lnTo>
                  <a:lnTo>
                    <a:pt x="31" y="277"/>
                  </a:lnTo>
                  <a:lnTo>
                    <a:pt x="16" y="265"/>
                  </a:lnTo>
                  <a:lnTo>
                    <a:pt x="23" y="256"/>
                  </a:lnTo>
                  <a:lnTo>
                    <a:pt x="34" y="252"/>
                  </a:lnTo>
                  <a:lnTo>
                    <a:pt x="55" y="250"/>
                  </a:lnTo>
                  <a:lnTo>
                    <a:pt x="64" y="248"/>
                  </a:lnTo>
                  <a:lnTo>
                    <a:pt x="80" y="252"/>
                  </a:lnTo>
                  <a:lnTo>
                    <a:pt x="101" y="248"/>
                  </a:lnTo>
                  <a:lnTo>
                    <a:pt x="104" y="245"/>
                  </a:lnTo>
                  <a:lnTo>
                    <a:pt x="104" y="239"/>
                  </a:lnTo>
                  <a:lnTo>
                    <a:pt x="101" y="236"/>
                  </a:lnTo>
                  <a:lnTo>
                    <a:pt x="93" y="232"/>
                  </a:lnTo>
                  <a:lnTo>
                    <a:pt x="83" y="232"/>
                  </a:lnTo>
                  <a:lnTo>
                    <a:pt x="74" y="236"/>
                  </a:lnTo>
                  <a:lnTo>
                    <a:pt x="65" y="239"/>
                  </a:lnTo>
                  <a:lnTo>
                    <a:pt x="61" y="241"/>
                  </a:lnTo>
                  <a:lnTo>
                    <a:pt x="50" y="245"/>
                  </a:lnTo>
                  <a:lnTo>
                    <a:pt x="26" y="232"/>
                  </a:lnTo>
                  <a:lnTo>
                    <a:pt x="4" y="232"/>
                  </a:lnTo>
                  <a:lnTo>
                    <a:pt x="0" y="228"/>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97" name="Freeform 105"/>
            <p:cNvSpPr>
              <a:spLocks noChangeArrowheads="1"/>
            </p:cNvSpPr>
            <p:nvPr/>
          </p:nvSpPr>
          <p:spPr bwMode="auto">
            <a:xfrm>
              <a:off x="1343" y="1148"/>
              <a:ext cx="43" cy="19"/>
            </a:xfrm>
            <a:custGeom>
              <a:avLst/>
              <a:gdLst>
                <a:gd name="T0" fmla="*/ 45 w 47"/>
                <a:gd name="T1" fmla="*/ 20 h 24"/>
                <a:gd name="T2" fmla="*/ 29 w 47"/>
                <a:gd name="T3" fmla="*/ 20 h 24"/>
                <a:gd name="T4" fmla="*/ 11 w 47"/>
                <a:gd name="T5" fmla="*/ 15 h 24"/>
                <a:gd name="T6" fmla="*/ 0 w 47"/>
                <a:gd name="T7" fmla="*/ 15 h 24"/>
                <a:gd name="T8" fmla="*/ 8 w 47"/>
                <a:gd name="T9" fmla="*/ 2 h 24"/>
                <a:gd name="T10" fmla="*/ 19 w 47"/>
                <a:gd name="T11" fmla="*/ 0 h 24"/>
                <a:gd name="T12" fmla="*/ 37 w 47"/>
                <a:gd name="T13" fmla="*/ 0 h 24"/>
                <a:gd name="T14" fmla="*/ 45 w 47"/>
                <a:gd name="T15" fmla="*/ 7 h 24"/>
                <a:gd name="T16" fmla="*/ 46 w 47"/>
                <a:gd name="T17" fmla="*/ 12 h 24"/>
                <a:gd name="T18" fmla="*/ 45 w 47"/>
                <a:gd name="T19"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24">
                  <a:moveTo>
                    <a:pt x="45" y="23"/>
                  </a:moveTo>
                  <a:lnTo>
                    <a:pt x="29" y="23"/>
                  </a:lnTo>
                  <a:lnTo>
                    <a:pt x="11" y="18"/>
                  </a:lnTo>
                  <a:lnTo>
                    <a:pt x="0" y="18"/>
                  </a:lnTo>
                  <a:lnTo>
                    <a:pt x="8" y="2"/>
                  </a:lnTo>
                  <a:lnTo>
                    <a:pt x="19" y="0"/>
                  </a:lnTo>
                  <a:lnTo>
                    <a:pt x="37" y="0"/>
                  </a:lnTo>
                  <a:lnTo>
                    <a:pt x="45" y="7"/>
                  </a:lnTo>
                  <a:lnTo>
                    <a:pt x="46" y="15"/>
                  </a:lnTo>
                  <a:lnTo>
                    <a:pt x="45" y="23"/>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98" name="Freeform 106"/>
            <p:cNvSpPr>
              <a:spLocks noChangeArrowheads="1"/>
            </p:cNvSpPr>
            <p:nvPr/>
          </p:nvSpPr>
          <p:spPr bwMode="auto">
            <a:xfrm>
              <a:off x="1376" y="1074"/>
              <a:ext cx="46" cy="19"/>
            </a:xfrm>
            <a:custGeom>
              <a:avLst/>
              <a:gdLst>
                <a:gd name="T0" fmla="*/ 49 w 50"/>
                <a:gd name="T1" fmla="*/ 12 h 24"/>
                <a:gd name="T2" fmla="*/ 36 w 50"/>
                <a:gd name="T3" fmla="*/ 20 h 24"/>
                <a:gd name="T4" fmla="*/ 10 w 50"/>
                <a:gd name="T5" fmla="*/ 16 h 24"/>
                <a:gd name="T6" fmla="*/ 0 w 50"/>
                <a:gd name="T7" fmla="*/ 6 h 24"/>
                <a:gd name="T8" fmla="*/ 10 w 50"/>
                <a:gd name="T9" fmla="*/ 0 h 24"/>
                <a:gd name="T10" fmla="*/ 19 w 50"/>
                <a:gd name="T11" fmla="*/ 8 h 24"/>
                <a:gd name="T12" fmla="*/ 30 w 50"/>
                <a:gd name="T13" fmla="*/ 5 h 24"/>
                <a:gd name="T14" fmla="*/ 44 w 50"/>
                <a:gd name="T15" fmla="*/ 5 h 24"/>
                <a:gd name="T16" fmla="*/ 49 w 50"/>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4">
                  <a:moveTo>
                    <a:pt x="49" y="12"/>
                  </a:moveTo>
                  <a:lnTo>
                    <a:pt x="36" y="23"/>
                  </a:lnTo>
                  <a:lnTo>
                    <a:pt x="10" y="19"/>
                  </a:lnTo>
                  <a:lnTo>
                    <a:pt x="0" y="6"/>
                  </a:lnTo>
                  <a:lnTo>
                    <a:pt x="10" y="0"/>
                  </a:lnTo>
                  <a:lnTo>
                    <a:pt x="19" y="8"/>
                  </a:lnTo>
                  <a:lnTo>
                    <a:pt x="30" y="5"/>
                  </a:lnTo>
                  <a:lnTo>
                    <a:pt x="44" y="5"/>
                  </a:lnTo>
                  <a:lnTo>
                    <a:pt x="49" y="12"/>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899" name="Freeform 107"/>
            <p:cNvSpPr>
              <a:spLocks noChangeArrowheads="1"/>
            </p:cNvSpPr>
            <p:nvPr/>
          </p:nvSpPr>
          <p:spPr bwMode="auto">
            <a:xfrm>
              <a:off x="1459" y="1739"/>
              <a:ext cx="5" cy="9"/>
            </a:xfrm>
            <a:custGeom>
              <a:avLst/>
              <a:gdLst>
                <a:gd name="T0" fmla="*/ 3 w 9"/>
                <a:gd name="T1" fmla="*/ 0 h 14"/>
                <a:gd name="T2" fmla="*/ 8 w 9"/>
                <a:gd name="T3" fmla="*/ 6 h 14"/>
                <a:gd name="T4" fmla="*/ 6 w 9"/>
                <a:gd name="T5" fmla="*/ 10 h 14"/>
                <a:gd name="T6" fmla="*/ 0 w 9"/>
                <a:gd name="T7" fmla="*/ 8 h 14"/>
                <a:gd name="T8" fmla="*/ 3 w 9"/>
                <a:gd name="T9" fmla="*/ 0 h 14"/>
              </a:gdLst>
              <a:ahLst/>
              <a:cxnLst>
                <a:cxn ang="0">
                  <a:pos x="T0" y="T1"/>
                </a:cxn>
                <a:cxn ang="0">
                  <a:pos x="T2" y="T3"/>
                </a:cxn>
                <a:cxn ang="0">
                  <a:pos x="T4" y="T5"/>
                </a:cxn>
                <a:cxn ang="0">
                  <a:pos x="T6" y="T7"/>
                </a:cxn>
                <a:cxn ang="0">
                  <a:pos x="T8" y="T9"/>
                </a:cxn>
              </a:cxnLst>
              <a:rect l="0" t="0" r="r" b="b"/>
              <a:pathLst>
                <a:path w="9" h="14">
                  <a:moveTo>
                    <a:pt x="3" y="0"/>
                  </a:moveTo>
                  <a:lnTo>
                    <a:pt x="8" y="6"/>
                  </a:lnTo>
                  <a:lnTo>
                    <a:pt x="6" y="13"/>
                  </a:lnTo>
                  <a:lnTo>
                    <a:pt x="0" y="11"/>
                  </a:lnTo>
                  <a:lnTo>
                    <a:pt x="3" y="0"/>
                  </a:lnTo>
                </a:path>
              </a:pathLst>
            </a:cu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900" name="Freeform 108"/>
            <p:cNvSpPr>
              <a:spLocks noChangeArrowheads="1"/>
            </p:cNvSpPr>
            <p:nvPr/>
          </p:nvSpPr>
          <p:spPr bwMode="auto">
            <a:xfrm>
              <a:off x="1409" y="1446"/>
              <a:ext cx="94" cy="54"/>
            </a:xfrm>
            <a:custGeom>
              <a:avLst/>
              <a:gdLst>
                <a:gd name="T0" fmla="*/ 46 w 98"/>
                <a:gd name="T1" fmla="*/ 0 h 60"/>
                <a:gd name="T2" fmla="*/ 62 w 98"/>
                <a:gd name="T3" fmla="*/ 11 h 60"/>
                <a:gd name="T4" fmla="*/ 79 w 98"/>
                <a:gd name="T5" fmla="*/ 15 h 60"/>
                <a:gd name="T6" fmla="*/ 82 w 98"/>
                <a:gd name="T7" fmla="*/ 26 h 60"/>
                <a:gd name="T8" fmla="*/ 96 w 98"/>
                <a:gd name="T9" fmla="*/ 35 h 60"/>
                <a:gd name="T10" fmla="*/ 97 w 98"/>
                <a:gd name="T11" fmla="*/ 42 h 60"/>
                <a:gd name="T12" fmla="*/ 82 w 98"/>
                <a:gd name="T13" fmla="*/ 43 h 60"/>
                <a:gd name="T14" fmla="*/ 57 w 98"/>
                <a:gd name="T15" fmla="*/ 28 h 60"/>
                <a:gd name="T16" fmla="*/ 48 w 98"/>
                <a:gd name="T17" fmla="*/ 28 h 60"/>
                <a:gd name="T18" fmla="*/ 41 w 98"/>
                <a:gd name="T19" fmla="*/ 42 h 60"/>
                <a:gd name="T20" fmla="*/ 23 w 98"/>
                <a:gd name="T21" fmla="*/ 53 h 60"/>
                <a:gd name="T22" fmla="*/ 19 w 98"/>
                <a:gd name="T23" fmla="*/ 41 h 60"/>
                <a:gd name="T24" fmla="*/ 4 w 98"/>
                <a:gd name="T25" fmla="*/ 44 h 60"/>
                <a:gd name="T26" fmla="*/ 0 w 98"/>
                <a:gd name="T27" fmla="*/ 38 h 60"/>
                <a:gd name="T28" fmla="*/ 16 w 98"/>
                <a:gd name="T29" fmla="*/ 32 h 60"/>
                <a:gd name="T30" fmla="*/ 31 w 98"/>
                <a:gd name="T31" fmla="*/ 6 h 60"/>
                <a:gd name="T32" fmla="*/ 46 w 98"/>
                <a:gd name="T3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60">
                  <a:moveTo>
                    <a:pt x="46" y="0"/>
                  </a:moveTo>
                  <a:lnTo>
                    <a:pt x="62" y="11"/>
                  </a:lnTo>
                  <a:lnTo>
                    <a:pt x="79" y="17"/>
                  </a:lnTo>
                  <a:lnTo>
                    <a:pt x="82" y="29"/>
                  </a:lnTo>
                  <a:lnTo>
                    <a:pt x="96" y="38"/>
                  </a:lnTo>
                  <a:lnTo>
                    <a:pt x="97" y="46"/>
                  </a:lnTo>
                  <a:lnTo>
                    <a:pt x="82" y="48"/>
                  </a:lnTo>
                  <a:lnTo>
                    <a:pt x="57" y="31"/>
                  </a:lnTo>
                  <a:lnTo>
                    <a:pt x="48" y="31"/>
                  </a:lnTo>
                  <a:lnTo>
                    <a:pt x="41" y="46"/>
                  </a:lnTo>
                  <a:lnTo>
                    <a:pt x="23" y="59"/>
                  </a:lnTo>
                  <a:lnTo>
                    <a:pt x="19" y="44"/>
                  </a:lnTo>
                  <a:lnTo>
                    <a:pt x="4" y="50"/>
                  </a:lnTo>
                  <a:lnTo>
                    <a:pt x="0" y="41"/>
                  </a:lnTo>
                  <a:lnTo>
                    <a:pt x="16" y="35"/>
                  </a:lnTo>
                  <a:lnTo>
                    <a:pt x="31" y="6"/>
                  </a:lnTo>
                  <a:lnTo>
                    <a:pt x="46" y="0"/>
                  </a:lnTo>
                </a:path>
              </a:pathLst>
            </a:custGeom>
            <a:solidFill>
              <a:srgbClr val="C0C0C0"/>
            </a:solidFill>
            <a:ln w="12600">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901" name="Freeform 109"/>
            <p:cNvSpPr>
              <a:spLocks noChangeArrowheads="1"/>
            </p:cNvSpPr>
            <p:nvPr/>
          </p:nvSpPr>
          <p:spPr bwMode="auto">
            <a:xfrm>
              <a:off x="1507" y="1500"/>
              <a:ext cx="18" cy="17"/>
            </a:xfrm>
            <a:custGeom>
              <a:avLst/>
              <a:gdLst>
                <a:gd name="T0" fmla="*/ 4 w 22"/>
                <a:gd name="T1" fmla="*/ 1 h 22"/>
                <a:gd name="T2" fmla="*/ 16 w 22"/>
                <a:gd name="T3" fmla="*/ 0 h 22"/>
                <a:gd name="T4" fmla="*/ 21 w 22"/>
                <a:gd name="T5" fmla="*/ 7 h 22"/>
                <a:gd name="T6" fmla="*/ 16 w 22"/>
                <a:gd name="T7" fmla="*/ 18 h 22"/>
                <a:gd name="T8" fmla="*/ 0 w 22"/>
                <a:gd name="T9" fmla="*/ 16 h 22"/>
                <a:gd name="T10" fmla="*/ 4 w 22"/>
                <a:gd name="T11" fmla="*/ 1 h 22"/>
              </a:gdLst>
              <a:ahLst/>
              <a:cxnLst>
                <a:cxn ang="0">
                  <a:pos x="T0" y="T1"/>
                </a:cxn>
                <a:cxn ang="0">
                  <a:pos x="T2" y="T3"/>
                </a:cxn>
                <a:cxn ang="0">
                  <a:pos x="T4" y="T5"/>
                </a:cxn>
                <a:cxn ang="0">
                  <a:pos x="T6" y="T7"/>
                </a:cxn>
                <a:cxn ang="0">
                  <a:pos x="T8" y="T9"/>
                </a:cxn>
                <a:cxn ang="0">
                  <a:pos x="T10" y="T11"/>
                </a:cxn>
              </a:cxnLst>
              <a:rect l="0" t="0" r="r" b="b"/>
              <a:pathLst>
                <a:path w="22" h="22">
                  <a:moveTo>
                    <a:pt x="4" y="1"/>
                  </a:moveTo>
                  <a:lnTo>
                    <a:pt x="16" y="0"/>
                  </a:lnTo>
                  <a:lnTo>
                    <a:pt x="21" y="7"/>
                  </a:lnTo>
                  <a:lnTo>
                    <a:pt x="16" y="21"/>
                  </a:lnTo>
                  <a:lnTo>
                    <a:pt x="0" y="19"/>
                  </a:lnTo>
                  <a:lnTo>
                    <a:pt x="4" y="1"/>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902" name="Freeform 110"/>
            <p:cNvSpPr>
              <a:spLocks noChangeArrowheads="1"/>
            </p:cNvSpPr>
            <p:nvPr/>
          </p:nvSpPr>
          <p:spPr bwMode="auto">
            <a:xfrm>
              <a:off x="1422" y="1191"/>
              <a:ext cx="370" cy="350"/>
            </a:xfrm>
            <a:custGeom>
              <a:avLst/>
              <a:gdLst>
                <a:gd name="T0" fmla="*/ 146 w 374"/>
                <a:gd name="T1" fmla="*/ 116 h 371"/>
                <a:gd name="T2" fmla="*/ 163 w 374"/>
                <a:gd name="T3" fmla="*/ 119 h 371"/>
                <a:gd name="T4" fmla="*/ 199 w 374"/>
                <a:gd name="T5" fmla="*/ 146 h 371"/>
                <a:gd name="T6" fmla="*/ 223 w 374"/>
                <a:gd name="T7" fmla="*/ 168 h 371"/>
                <a:gd name="T8" fmla="*/ 199 w 374"/>
                <a:gd name="T9" fmla="*/ 198 h 371"/>
                <a:gd name="T10" fmla="*/ 158 w 374"/>
                <a:gd name="T11" fmla="*/ 216 h 371"/>
                <a:gd name="T12" fmla="*/ 142 w 374"/>
                <a:gd name="T13" fmla="*/ 230 h 371"/>
                <a:gd name="T14" fmla="*/ 129 w 374"/>
                <a:gd name="T15" fmla="*/ 248 h 371"/>
                <a:gd name="T16" fmla="*/ 168 w 374"/>
                <a:gd name="T17" fmla="*/ 251 h 371"/>
                <a:gd name="T18" fmla="*/ 204 w 374"/>
                <a:gd name="T19" fmla="*/ 266 h 371"/>
                <a:gd name="T20" fmla="*/ 254 w 374"/>
                <a:gd name="T21" fmla="*/ 302 h 371"/>
                <a:gd name="T22" fmla="*/ 292 w 374"/>
                <a:gd name="T23" fmla="*/ 322 h 371"/>
                <a:gd name="T24" fmla="*/ 299 w 374"/>
                <a:gd name="T25" fmla="*/ 304 h 371"/>
                <a:gd name="T26" fmla="*/ 286 w 374"/>
                <a:gd name="T27" fmla="*/ 288 h 371"/>
                <a:gd name="T28" fmla="*/ 301 w 374"/>
                <a:gd name="T29" fmla="*/ 288 h 371"/>
                <a:gd name="T30" fmla="*/ 311 w 374"/>
                <a:gd name="T31" fmla="*/ 256 h 371"/>
                <a:gd name="T32" fmla="*/ 283 w 374"/>
                <a:gd name="T33" fmla="*/ 212 h 371"/>
                <a:gd name="T34" fmla="*/ 289 w 374"/>
                <a:gd name="T35" fmla="*/ 202 h 371"/>
                <a:gd name="T36" fmla="*/ 306 w 374"/>
                <a:gd name="T37" fmla="*/ 212 h 371"/>
                <a:gd name="T38" fmla="*/ 348 w 374"/>
                <a:gd name="T39" fmla="*/ 221 h 371"/>
                <a:gd name="T40" fmla="*/ 364 w 374"/>
                <a:gd name="T41" fmla="*/ 208 h 371"/>
                <a:gd name="T42" fmla="*/ 373 w 374"/>
                <a:gd name="T43" fmla="*/ 182 h 371"/>
                <a:gd name="T44" fmla="*/ 331 w 374"/>
                <a:gd name="T45" fmla="*/ 148 h 371"/>
                <a:gd name="T46" fmla="*/ 294 w 374"/>
                <a:gd name="T47" fmla="*/ 138 h 371"/>
                <a:gd name="T48" fmla="*/ 298 w 374"/>
                <a:gd name="T49" fmla="*/ 130 h 371"/>
                <a:gd name="T50" fmla="*/ 298 w 374"/>
                <a:gd name="T51" fmla="*/ 89 h 371"/>
                <a:gd name="T52" fmla="*/ 248 w 374"/>
                <a:gd name="T53" fmla="*/ 63 h 371"/>
                <a:gd name="T54" fmla="*/ 214 w 374"/>
                <a:gd name="T55" fmla="*/ 46 h 371"/>
                <a:gd name="T56" fmla="*/ 172 w 374"/>
                <a:gd name="T57" fmla="*/ 33 h 371"/>
                <a:gd name="T58" fmla="*/ 137 w 374"/>
                <a:gd name="T59" fmla="*/ 32 h 371"/>
                <a:gd name="T60" fmla="*/ 112 w 374"/>
                <a:gd name="T61" fmla="*/ 10 h 371"/>
                <a:gd name="T62" fmla="*/ 81 w 374"/>
                <a:gd name="T63" fmla="*/ 39 h 371"/>
                <a:gd name="T64" fmla="*/ 84 w 374"/>
                <a:gd name="T65" fmla="*/ 74 h 371"/>
                <a:gd name="T66" fmla="*/ 72 w 374"/>
                <a:gd name="T67" fmla="*/ 24 h 371"/>
                <a:gd name="T68" fmla="*/ 75 w 374"/>
                <a:gd name="T69" fmla="*/ 10 h 371"/>
                <a:gd name="T70" fmla="*/ 31 w 374"/>
                <a:gd name="T71" fmla="*/ 9 h 371"/>
                <a:gd name="T72" fmla="*/ 6 w 374"/>
                <a:gd name="T73" fmla="*/ 39 h 371"/>
                <a:gd name="T74" fmla="*/ 6 w 374"/>
                <a:gd name="T75" fmla="*/ 102 h 371"/>
                <a:gd name="T76" fmla="*/ 32 w 374"/>
                <a:gd name="T77" fmla="*/ 112 h 371"/>
                <a:gd name="T78" fmla="*/ 74 w 374"/>
                <a:gd name="T79" fmla="*/ 107 h 371"/>
                <a:gd name="T80" fmla="*/ 108 w 374"/>
                <a:gd name="T81" fmla="*/ 107 h 371"/>
                <a:gd name="T82" fmla="*/ 127 w 374"/>
                <a:gd name="T83" fmla="*/ 117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4" h="371">
                  <a:moveTo>
                    <a:pt x="127" y="135"/>
                  </a:moveTo>
                  <a:lnTo>
                    <a:pt x="146" y="134"/>
                  </a:lnTo>
                  <a:lnTo>
                    <a:pt x="155" y="126"/>
                  </a:lnTo>
                  <a:lnTo>
                    <a:pt x="163" y="137"/>
                  </a:lnTo>
                  <a:lnTo>
                    <a:pt x="181" y="141"/>
                  </a:lnTo>
                  <a:lnTo>
                    <a:pt x="199" y="168"/>
                  </a:lnTo>
                  <a:lnTo>
                    <a:pt x="220" y="174"/>
                  </a:lnTo>
                  <a:lnTo>
                    <a:pt x="223" y="193"/>
                  </a:lnTo>
                  <a:lnTo>
                    <a:pt x="209" y="214"/>
                  </a:lnTo>
                  <a:lnTo>
                    <a:pt x="199" y="228"/>
                  </a:lnTo>
                  <a:lnTo>
                    <a:pt x="164" y="241"/>
                  </a:lnTo>
                  <a:lnTo>
                    <a:pt x="158" y="248"/>
                  </a:lnTo>
                  <a:lnTo>
                    <a:pt x="160" y="261"/>
                  </a:lnTo>
                  <a:lnTo>
                    <a:pt x="142" y="265"/>
                  </a:lnTo>
                  <a:lnTo>
                    <a:pt x="127" y="275"/>
                  </a:lnTo>
                  <a:lnTo>
                    <a:pt x="129" y="285"/>
                  </a:lnTo>
                  <a:lnTo>
                    <a:pt x="140" y="290"/>
                  </a:lnTo>
                  <a:lnTo>
                    <a:pt x="168" y="289"/>
                  </a:lnTo>
                  <a:lnTo>
                    <a:pt x="184" y="292"/>
                  </a:lnTo>
                  <a:lnTo>
                    <a:pt x="204" y="306"/>
                  </a:lnTo>
                  <a:lnTo>
                    <a:pt x="229" y="324"/>
                  </a:lnTo>
                  <a:lnTo>
                    <a:pt x="254" y="348"/>
                  </a:lnTo>
                  <a:lnTo>
                    <a:pt x="274" y="364"/>
                  </a:lnTo>
                  <a:lnTo>
                    <a:pt x="292" y="370"/>
                  </a:lnTo>
                  <a:lnTo>
                    <a:pt x="303" y="370"/>
                  </a:lnTo>
                  <a:lnTo>
                    <a:pt x="299" y="350"/>
                  </a:lnTo>
                  <a:lnTo>
                    <a:pt x="298" y="347"/>
                  </a:lnTo>
                  <a:lnTo>
                    <a:pt x="286" y="331"/>
                  </a:lnTo>
                  <a:lnTo>
                    <a:pt x="294" y="331"/>
                  </a:lnTo>
                  <a:lnTo>
                    <a:pt x="301" y="331"/>
                  </a:lnTo>
                  <a:lnTo>
                    <a:pt x="311" y="321"/>
                  </a:lnTo>
                  <a:lnTo>
                    <a:pt x="311" y="294"/>
                  </a:lnTo>
                  <a:lnTo>
                    <a:pt x="303" y="269"/>
                  </a:lnTo>
                  <a:lnTo>
                    <a:pt x="283" y="244"/>
                  </a:lnTo>
                  <a:lnTo>
                    <a:pt x="283" y="240"/>
                  </a:lnTo>
                  <a:lnTo>
                    <a:pt x="289" y="233"/>
                  </a:lnTo>
                  <a:lnTo>
                    <a:pt x="298" y="235"/>
                  </a:lnTo>
                  <a:lnTo>
                    <a:pt x="306" y="244"/>
                  </a:lnTo>
                  <a:lnTo>
                    <a:pt x="348" y="273"/>
                  </a:lnTo>
                  <a:lnTo>
                    <a:pt x="348" y="255"/>
                  </a:lnTo>
                  <a:lnTo>
                    <a:pt x="352" y="246"/>
                  </a:lnTo>
                  <a:lnTo>
                    <a:pt x="364" y="239"/>
                  </a:lnTo>
                  <a:lnTo>
                    <a:pt x="363" y="219"/>
                  </a:lnTo>
                  <a:lnTo>
                    <a:pt x="373" y="210"/>
                  </a:lnTo>
                  <a:lnTo>
                    <a:pt x="358" y="186"/>
                  </a:lnTo>
                  <a:lnTo>
                    <a:pt x="331" y="170"/>
                  </a:lnTo>
                  <a:lnTo>
                    <a:pt x="306" y="167"/>
                  </a:lnTo>
                  <a:lnTo>
                    <a:pt x="294" y="159"/>
                  </a:lnTo>
                  <a:lnTo>
                    <a:pt x="294" y="155"/>
                  </a:lnTo>
                  <a:lnTo>
                    <a:pt x="298" y="150"/>
                  </a:lnTo>
                  <a:lnTo>
                    <a:pt x="307" y="130"/>
                  </a:lnTo>
                  <a:lnTo>
                    <a:pt x="298" y="102"/>
                  </a:lnTo>
                  <a:lnTo>
                    <a:pt x="281" y="81"/>
                  </a:lnTo>
                  <a:lnTo>
                    <a:pt x="248" y="72"/>
                  </a:lnTo>
                  <a:lnTo>
                    <a:pt x="228" y="76"/>
                  </a:lnTo>
                  <a:lnTo>
                    <a:pt x="214" y="52"/>
                  </a:lnTo>
                  <a:lnTo>
                    <a:pt x="192" y="40"/>
                  </a:lnTo>
                  <a:lnTo>
                    <a:pt x="172" y="39"/>
                  </a:lnTo>
                  <a:lnTo>
                    <a:pt x="150" y="49"/>
                  </a:lnTo>
                  <a:lnTo>
                    <a:pt x="137" y="38"/>
                  </a:lnTo>
                  <a:lnTo>
                    <a:pt x="127" y="16"/>
                  </a:lnTo>
                  <a:lnTo>
                    <a:pt x="112" y="13"/>
                  </a:lnTo>
                  <a:lnTo>
                    <a:pt x="87" y="19"/>
                  </a:lnTo>
                  <a:lnTo>
                    <a:pt x="81" y="45"/>
                  </a:lnTo>
                  <a:lnTo>
                    <a:pt x="90" y="90"/>
                  </a:lnTo>
                  <a:lnTo>
                    <a:pt x="84" y="86"/>
                  </a:lnTo>
                  <a:lnTo>
                    <a:pt x="72" y="47"/>
                  </a:lnTo>
                  <a:lnTo>
                    <a:pt x="72" y="27"/>
                  </a:lnTo>
                  <a:lnTo>
                    <a:pt x="75" y="19"/>
                  </a:lnTo>
                  <a:lnTo>
                    <a:pt x="75" y="10"/>
                  </a:lnTo>
                  <a:lnTo>
                    <a:pt x="52" y="0"/>
                  </a:lnTo>
                  <a:lnTo>
                    <a:pt x="31" y="9"/>
                  </a:lnTo>
                  <a:lnTo>
                    <a:pt x="24" y="16"/>
                  </a:lnTo>
                  <a:lnTo>
                    <a:pt x="6" y="45"/>
                  </a:lnTo>
                  <a:lnTo>
                    <a:pt x="0" y="86"/>
                  </a:lnTo>
                  <a:lnTo>
                    <a:pt x="6" y="117"/>
                  </a:lnTo>
                  <a:lnTo>
                    <a:pt x="15" y="126"/>
                  </a:lnTo>
                  <a:lnTo>
                    <a:pt x="32" y="129"/>
                  </a:lnTo>
                  <a:lnTo>
                    <a:pt x="63" y="133"/>
                  </a:lnTo>
                  <a:lnTo>
                    <a:pt x="74" y="123"/>
                  </a:lnTo>
                  <a:lnTo>
                    <a:pt x="94" y="122"/>
                  </a:lnTo>
                  <a:lnTo>
                    <a:pt x="108" y="123"/>
                  </a:lnTo>
                  <a:lnTo>
                    <a:pt x="128" y="138"/>
                  </a:lnTo>
                  <a:lnTo>
                    <a:pt x="127" y="135"/>
                  </a:lnTo>
                </a:path>
              </a:pathLst>
            </a:custGeom>
            <a:solidFill>
              <a:srgbClr val="C0C0C0"/>
            </a:solidFill>
            <a:ln w="12600">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903" name="Freeform 111"/>
            <p:cNvSpPr>
              <a:spLocks noChangeArrowheads="1"/>
            </p:cNvSpPr>
            <p:nvPr/>
          </p:nvSpPr>
          <p:spPr bwMode="auto">
            <a:xfrm>
              <a:off x="1065" y="1140"/>
              <a:ext cx="13" cy="16"/>
            </a:xfrm>
            <a:custGeom>
              <a:avLst/>
              <a:gdLst>
                <a:gd name="T0" fmla="*/ 16 w 17"/>
                <a:gd name="T1" fmla="*/ 9 h 21"/>
                <a:gd name="T2" fmla="*/ 5 w 17"/>
                <a:gd name="T3" fmla="*/ 0 h 21"/>
                <a:gd name="T4" fmla="*/ 0 w 17"/>
                <a:gd name="T5" fmla="*/ 10 h 21"/>
                <a:gd name="T6" fmla="*/ 0 w 17"/>
                <a:gd name="T7" fmla="*/ 12 h 21"/>
                <a:gd name="T8" fmla="*/ 13 w 17"/>
                <a:gd name="T9" fmla="*/ 17 h 21"/>
                <a:gd name="T10" fmla="*/ 16 w 17"/>
                <a:gd name="T11" fmla="*/ 9 h 21"/>
              </a:gdLst>
              <a:ahLst/>
              <a:cxnLst>
                <a:cxn ang="0">
                  <a:pos x="T0" y="T1"/>
                </a:cxn>
                <a:cxn ang="0">
                  <a:pos x="T2" y="T3"/>
                </a:cxn>
                <a:cxn ang="0">
                  <a:pos x="T4" y="T5"/>
                </a:cxn>
                <a:cxn ang="0">
                  <a:pos x="T6" y="T7"/>
                </a:cxn>
                <a:cxn ang="0">
                  <a:pos x="T8" y="T9"/>
                </a:cxn>
                <a:cxn ang="0">
                  <a:pos x="T10" y="T11"/>
                </a:cxn>
              </a:cxnLst>
              <a:rect l="0" t="0" r="r" b="b"/>
              <a:pathLst>
                <a:path w="17" h="21">
                  <a:moveTo>
                    <a:pt x="16" y="9"/>
                  </a:moveTo>
                  <a:lnTo>
                    <a:pt x="5" y="0"/>
                  </a:lnTo>
                  <a:lnTo>
                    <a:pt x="0" y="12"/>
                  </a:lnTo>
                  <a:lnTo>
                    <a:pt x="0" y="15"/>
                  </a:lnTo>
                  <a:lnTo>
                    <a:pt x="13" y="20"/>
                  </a:lnTo>
                  <a:lnTo>
                    <a:pt x="16" y="9"/>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904" name="Freeform 112"/>
            <p:cNvSpPr>
              <a:spLocks noChangeArrowheads="1"/>
            </p:cNvSpPr>
            <p:nvPr/>
          </p:nvSpPr>
          <p:spPr bwMode="auto">
            <a:xfrm>
              <a:off x="4502" y="1212"/>
              <a:ext cx="854" cy="571"/>
            </a:xfrm>
            <a:custGeom>
              <a:avLst/>
              <a:gdLst>
                <a:gd name="T0" fmla="*/ 200 w 858"/>
                <a:gd name="T1" fmla="*/ 440 h 603"/>
                <a:gd name="T2" fmla="*/ 233 w 858"/>
                <a:gd name="T3" fmla="*/ 393 h 603"/>
                <a:gd name="T4" fmla="*/ 258 w 858"/>
                <a:gd name="T5" fmla="*/ 359 h 603"/>
                <a:gd name="T6" fmla="*/ 303 w 858"/>
                <a:gd name="T7" fmla="*/ 355 h 603"/>
                <a:gd name="T8" fmla="*/ 337 w 858"/>
                <a:gd name="T9" fmla="*/ 359 h 603"/>
                <a:gd name="T10" fmla="*/ 373 w 858"/>
                <a:gd name="T11" fmla="*/ 363 h 603"/>
                <a:gd name="T12" fmla="*/ 433 w 858"/>
                <a:gd name="T13" fmla="*/ 362 h 603"/>
                <a:gd name="T14" fmla="*/ 452 w 858"/>
                <a:gd name="T15" fmla="*/ 315 h 603"/>
                <a:gd name="T16" fmla="*/ 489 w 858"/>
                <a:gd name="T17" fmla="*/ 308 h 603"/>
                <a:gd name="T18" fmla="*/ 523 w 858"/>
                <a:gd name="T19" fmla="*/ 302 h 603"/>
                <a:gd name="T20" fmla="*/ 525 w 858"/>
                <a:gd name="T21" fmla="*/ 315 h 603"/>
                <a:gd name="T22" fmla="*/ 507 w 858"/>
                <a:gd name="T23" fmla="*/ 362 h 603"/>
                <a:gd name="T24" fmla="*/ 474 w 858"/>
                <a:gd name="T25" fmla="*/ 368 h 603"/>
                <a:gd name="T26" fmla="*/ 464 w 858"/>
                <a:gd name="T27" fmla="*/ 407 h 603"/>
                <a:gd name="T28" fmla="*/ 481 w 858"/>
                <a:gd name="T29" fmla="*/ 450 h 603"/>
                <a:gd name="T30" fmla="*/ 498 w 858"/>
                <a:gd name="T31" fmla="*/ 514 h 603"/>
                <a:gd name="T32" fmla="*/ 532 w 858"/>
                <a:gd name="T33" fmla="*/ 514 h 603"/>
                <a:gd name="T34" fmla="*/ 540 w 858"/>
                <a:gd name="T35" fmla="*/ 488 h 603"/>
                <a:gd name="T36" fmla="*/ 572 w 858"/>
                <a:gd name="T37" fmla="*/ 464 h 603"/>
                <a:gd name="T38" fmla="*/ 563 w 858"/>
                <a:gd name="T39" fmla="*/ 434 h 603"/>
                <a:gd name="T40" fmla="*/ 580 w 858"/>
                <a:gd name="T41" fmla="*/ 428 h 603"/>
                <a:gd name="T42" fmla="*/ 587 w 858"/>
                <a:gd name="T43" fmla="*/ 413 h 603"/>
                <a:gd name="T44" fmla="*/ 569 w 858"/>
                <a:gd name="T45" fmla="*/ 389 h 603"/>
                <a:gd name="T46" fmla="*/ 565 w 858"/>
                <a:gd name="T47" fmla="*/ 351 h 603"/>
                <a:gd name="T48" fmla="*/ 606 w 858"/>
                <a:gd name="T49" fmla="*/ 326 h 603"/>
                <a:gd name="T50" fmla="*/ 669 w 858"/>
                <a:gd name="T51" fmla="*/ 318 h 603"/>
                <a:gd name="T52" fmla="*/ 706 w 858"/>
                <a:gd name="T53" fmla="*/ 295 h 603"/>
                <a:gd name="T54" fmla="*/ 758 w 858"/>
                <a:gd name="T55" fmla="*/ 275 h 603"/>
                <a:gd name="T56" fmla="*/ 772 w 858"/>
                <a:gd name="T57" fmla="*/ 266 h 603"/>
                <a:gd name="T58" fmla="*/ 770 w 858"/>
                <a:gd name="T59" fmla="*/ 254 h 603"/>
                <a:gd name="T60" fmla="*/ 740 w 858"/>
                <a:gd name="T61" fmla="*/ 225 h 603"/>
                <a:gd name="T62" fmla="*/ 769 w 858"/>
                <a:gd name="T63" fmla="*/ 210 h 603"/>
                <a:gd name="T64" fmla="*/ 784 w 858"/>
                <a:gd name="T65" fmla="*/ 211 h 603"/>
                <a:gd name="T66" fmla="*/ 847 w 858"/>
                <a:gd name="T67" fmla="*/ 234 h 603"/>
                <a:gd name="T68" fmla="*/ 857 w 858"/>
                <a:gd name="T69" fmla="*/ 213 h 603"/>
                <a:gd name="T70" fmla="*/ 813 w 858"/>
                <a:gd name="T71" fmla="*/ 162 h 603"/>
                <a:gd name="T72" fmla="*/ 772 w 858"/>
                <a:gd name="T73" fmla="*/ 134 h 603"/>
                <a:gd name="T74" fmla="*/ 721 w 858"/>
                <a:gd name="T75" fmla="*/ 113 h 603"/>
                <a:gd name="T76" fmla="*/ 691 w 858"/>
                <a:gd name="T77" fmla="*/ 108 h 603"/>
                <a:gd name="T78" fmla="*/ 654 w 858"/>
                <a:gd name="T79" fmla="*/ 99 h 603"/>
                <a:gd name="T80" fmla="*/ 609 w 858"/>
                <a:gd name="T81" fmla="*/ 84 h 603"/>
                <a:gd name="T82" fmla="*/ 566 w 858"/>
                <a:gd name="T83" fmla="*/ 73 h 603"/>
                <a:gd name="T84" fmla="*/ 550 w 858"/>
                <a:gd name="T85" fmla="*/ 81 h 603"/>
                <a:gd name="T86" fmla="*/ 540 w 858"/>
                <a:gd name="T87" fmla="*/ 94 h 603"/>
                <a:gd name="T88" fmla="*/ 510 w 858"/>
                <a:gd name="T89" fmla="*/ 88 h 603"/>
                <a:gd name="T90" fmla="*/ 465 w 858"/>
                <a:gd name="T91" fmla="*/ 88 h 603"/>
                <a:gd name="T92" fmla="*/ 440 w 858"/>
                <a:gd name="T93" fmla="*/ 99 h 603"/>
                <a:gd name="T94" fmla="*/ 426 w 858"/>
                <a:gd name="T95" fmla="*/ 94 h 603"/>
                <a:gd name="T96" fmla="*/ 363 w 858"/>
                <a:gd name="T97" fmla="*/ 49 h 603"/>
                <a:gd name="T98" fmla="*/ 311 w 858"/>
                <a:gd name="T99" fmla="*/ 56 h 603"/>
                <a:gd name="T100" fmla="*/ 251 w 858"/>
                <a:gd name="T101" fmla="*/ 29 h 603"/>
                <a:gd name="T102" fmla="*/ 214 w 858"/>
                <a:gd name="T103" fmla="*/ 25 h 603"/>
                <a:gd name="T104" fmla="*/ 196 w 858"/>
                <a:gd name="T105" fmla="*/ 12 h 603"/>
                <a:gd name="T106" fmla="*/ 129 w 858"/>
                <a:gd name="T107" fmla="*/ 7 h 603"/>
                <a:gd name="T108" fmla="*/ 107 w 858"/>
                <a:gd name="T109" fmla="*/ 10 h 603"/>
                <a:gd name="T110" fmla="*/ 96 w 858"/>
                <a:gd name="T111" fmla="*/ 34 h 603"/>
                <a:gd name="T112" fmla="*/ 18 w 858"/>
                <a:gd name="T113" fmla="*/ 39 h 603"/>
                <a:gd name="T114" fmla="*/ 184 w 858"/>
                <a:gd name="T115" fmla="*/ 45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8" h="603">
                  <a:moveTo>
                    <a:pt x="184" y="519"/>
                  </a:moveTo>
                  <a:lnTo>
                    <a:pt x="200" y="507"/>
                  </a:lnTo>
                  <a:lnTo>
                    <a:pt x="214" y="482"/>
                  </a:lnTo>
                  <a:lnTo>
                    <a:pt x="233" y="453"/>
                  </a:lnTo>
                  <a:lnTo>
                    <a:pt x="244" y="425"/>
                  </a:lnTo>
                  <a:lnTo>
                    <a:pt x="258" y="413"/>
                  </a:lnTo>
                  <a:lnTo>
                    <a:pt x="281" y="404"/>
                  </a:lnTo>
                  <a:lnTo>
                    <a:pt x="303" y="409"/>
                  </a:lnTo>
                  <a:lnTo>
                    <a:pt x="325" y="409"/>
                  </a:lnTo>
                  <a:lnTo>
                    <a:pt x="337" y="413"/>
                  </a:lnTo>
                  <a:lnTo>
                    <a:pt x="352" y="404"/>
                  </a:lnTo>
                  <a:lnTo>
                    <a:pt x="373" y="420"/>
                  </a:lnTo>
                  <a:lnTo>
                    <a:pt x="390" y="414"/>
                  </a:lnTo>
                  <a:lnTo>
                    <a:pt x="433" y="417"/>
                  </a:lnTo>
                  <a:lnTo>
                    <a:pt x="445" y="411"/>
                  </a:lnTo>
                  <a:lnTo>
                    <a:pt x="452" y="363"/>
                  </a:lnTo>
                  <a:lnTo>
                    <a:pt x="478" y="337"/>
                  </a:lnTo>
                  <a:lnTo>
                    <a:pt x="489" y="355"/>
                  </a:lnTo>
                  <a:lnTo>
                    <a:pt x="503" y="363"/>
                  </a:lnTo>
                  <a:lnTo>
                    <a:pt x="523" y="348"/>
                  </a:lnTo>
                  <a:lnTo>
                    <a:pt x="532" y="340"/>
                  </a:lnTo>
                  <a:lnTo>
                    <a:pt x="525" y="363"/>
                  </a:lnTo>
                  <a:lnTo>
                    <a:pt x="510" y="388"/>
                  </a:lnTo>
                  <a:lnTo>
                    <a:pt x="507" y="417"/>
                  </a:lnTo>
                  <a:lnTo>
                    <a:pt x="486" y="427"/>
                  </a:lnTo>
                  <a:lnTo>
                    <a:pt x="474" y="425"/>
                  </a:lnTo>
                  <a:lnTo>
                    <a:pt x="472" y="444"/>
                  </a:lnTo>
                  <a:lnTo>
                    <a:pt x="464" y="470"/>
                  </a:lnTo>
                  <a:lnTo>
                    <a:pt x="465" y="494"/>
                  </a:lnTo>
                  <a:lnTo>
                    <a:pt x="481" y="519"/>
                  </a:lnTo>
                  <a:lnTo>
                    <a:pt x="491" y="543"/>
                  </a:lnTo>
                  <a:lnTo>
                    <a:pt x="498" y="592"/>
                  </a:lnTo>
                  <a:lnTo>
                    <a:pt x="513" y="602"/>
                  </a:lnTo>
                  <a:lnTo>
                    <a:pt x="532" y="592"/>
                  </a:lnTo>
                  <a:lnTo>
                    <a:pt x="543" y="579"/>
                  </a:lnTo>
                  <a:lnTo>
                    <a:pt x="540" y="563"/>
                  </a:lnTo>
                  <a:lnTo>
                    <a:pt x="555" y="551"/>
                  </a:lnTo>
                  <a:lnTo>
                    <a:pt x="572" y="536"/>
                  </a:lnTo>
                  <a:lnTo>
                    <a:pt x="571" y="518"/>
                  </a:lnTo>
                  <a:lnTo>
                    <a:pt x="563" y="500"/>
                  </a:lnTo>
                  <a:lnTo>
                    <a:pt x="560" y="487"/>
                  </a:lnTo>
                  <a:lnTo>
                    <a:pt x="580" y="494"/>
                  </a:lnTo>
                  <a:lnTo>
                    <a:pt x="584" y="484"/>
                  </a:lnTo>
                  <a:lnTo>
                    <a:pt x="587" y="476"/>
                  </a:lnTo>
                  <a:lnTo>
                    <a:pt x="580" y="466"/>
                  </a:lnTo>
                  <a:lnTo>
                    <a:pt x="569" y="449"/>
                  </a:lnTo>
                  <a:lnTo>
                    <a:pt x="560" y="432"/>
                  </a:lnTo>
                  <a:lnTo>
                    <a:pt x="565" y="405"/>
                  </a:lnTo>
                  <a:lnTo>
                    <a:pt x="577" y="386"/>
                  </a:lnTo>
                  <a:lnTo>
                    <a:pt x="606" y="377"/>
                  </a:lnTo>
                  <a:lnTo>
                    <a:pt x="646" y="382"/>
                  </a:lnTo>
                  <a:lnTo>
                    <a:pt x="669" y="367"/>
                  </a:lnTo>
                  <a:lnTo>
                    <a:pt x="684" y="346"/>
                  </a:lnTo>
                  <a:lnTo>
                    <a:pt x="706" y="340"/>
                  </a:lnTo>
                  <a:lnTo>
                    <a:pt x="736" y="322"/>
                  </a:lnTo>
                  <a:lnTo>
                    <a:pt x="758" y="317"/>
                  </a:lnTo>
                  <a:lnTo>
                    <a:pt x="776" y="310"/>
                  </a:lnTo>
                  <a:lnTo>
                    <a:pt x="772" y="307"/>
                  </a:lnTo>
                  <a:lnTo>
                    <a:pt x="772" y="298"/>
                  </a:lnTo>
                  <a:lnTo>
                    <a:pt x="770" y="293"/>
                  </a:lnTo>
                  <a:lnTo>
                    <a:pt x="741" y="270"/>
                  </a:lnTo>
                  <a:lnTo>
                    <a:pt x="740" y="259"/>
                  </a:lnTo>
                  <a:lnTo>
                    <a:pt x="761" y="256"/>
                  </a:lnTo>
                  <a:lnTo>
                    <a:pt x="769" y="242"/>
                  </a:lnTo>
                  <a:lnTo>
                    <a:pt x="772" y="221"/>
                  </a:lnTo>
                  <a:lnTo>
                    <a:pt x="784" y="243"/>
                  </a:lnTo>
                  <a:lnTo>
                    <a:pt x="826" y="271"/>
                  </a:lnTo>
                  <a:lnTo>
                    <a:pt x="847" y="270"/>
                  </a:lnTo>
                  <a:lnTo>
                    <a:pt x="857" y="257"/>
                  </a:lnTo>
                  <a:lnTo>
                    <a:pt x="857" y="245"/>
                  </a:lnTo>
                  <a:lnTo>
                    <a:pt x="828" y="217"/>
                  </a:lnTo>
                  <a:lnTo>
                    <a:pt x="813" y="187"/>
                  </a:lnTo>
                  <a:lnTo>
                    <a:pt x="795" y="163"/>
                  </a:lnTo>
                  <a:lnTo>
                    <a:pt x="772" y="155"/>
                  </a:lnTo>
                  <a:lnTo>
                    <a:pt x="747" y="138"/>
                  </a:lnTo>
                  <a:lnTo>
                    <a:pt x="721" y="130"/>
                  </a:lnTo>
                  <a:lnTo>
                    <a:pt x="713" y="130"/>
                  </a:lnTo>
                  <a:lnTo>
                    <a:pt x="691" y="125"/>
                  </a:lnTo>
                  <a:lnTo>
                    <a:pt x="665" y="118"/>
                  </a:lnTo>
                  <a:lnTo>
                    <a:pt x="654" y="114"/>
                  </a:lnTo>
                  <a:lnTo>
                    <a:pt x="631" y="102"/>
                  </a:lnTo>
                  <a:lnTo>
                    <a:pt x="609" y="97"/>
                  </a:lnTo>
                  <a:lnTo>
                    <a:pt x="587" y="88"/>
                  </a:lnTo>
                  <a:lnTo>
                    <a:pt x="566" y="85"/>
                  </a:lnTo>
                  <a:lnTo>
                    <a:pt x="558" y="85"/>
                  </a:lnTo>
                  <a:lnTo>
                    <a:pt x="550" y="93"/>
                  </a:lnTo>
                  <a:lnTo>
                    <a:pt x="550" y="118"/>
                  </a:lnTo>
                  <a:lnTo>
                    <a:pt x="540" y="109"/>
                  </a:lnTo>
                  <a:lnTo>
                    <a:pt x="532" y="105"/>
                  </a:lnTo>
                  <a:lnTo>
                    <a:pt x="510" y="102"/>
                  </a:lnTo>
                  <a:lnTo>
                    <a:pt x="489" y="105"/>
                  </a:lnTo>
                  <a:lnTo>
                    <a:pt x="465" y="102"/>
                  </a:lnTo>
                  <a:lnTo>
                    <a:pt x="458" y="97"/>
                  </a:lnTo>
                  <a:lnTo>
                    <a:pt x="440" y="114"/>
                  </a:lnTo>
                  <a:lnTo>
                    <a:pt x="433" y="121"/>
                  </a:lnTo>
                  <a:lnTo>
                    <a:pt x="426" y="109"/>
                  </a:lnTo>
                  <a:lnTo>
                    <a:pt x="406" y="82"/>
                  </a:lnTo>
                  <a:lnTo>
                    <a:pt x="363" y="56"/>
                  </a:lnTo>
                  <a:lnTo>
                    <a:pt x="332" y="60"/>
                  </a:lnTo>
                  <a:lnTo>
                    <a:pt x="311" y="65"/>
                  </a:lnTo>
                  <a:lnTo>
                    <a:pt x="289" y="48"/>
                  </a:lnTo>
                  <a:lnTo>
                    <a:pt x="251" y="32"/>
                  </a:lnTo>
                  <a:lnTo>
                    <a:pt x="237" y="24"/>
                  </a:lnTo>
                  <a:lnTo>
                    <a:pt x="214" y="28"/>
                  </a:lnTo>
                  <a:lnTo>
                    <a:pt x="200" y="32"/>
                  </a:lnTo>
                  <a:lnTo>
                    <a:pt x="196" y="15"/>
                  </a:lnTo>
                  <a:lnTo>
                    <a:pt x="184" y="3"/>
                  </a:lnTo>
                  <a:lnTo>
                    <a:pt x="129" y="7"/>
                  </a:lnTo>
                  <a:lnTo>
                    <a:pt x="106" y="0"/>
                  </a:lnTo>
                  <a:lnTo>
                    <a:pt x="107" y="12"/>
                  </a:lnTo>
                  <a:lnTo>
                    <a:pt x="100" y="35"/>
                  </a:lnTo>
                  <a:lnTo>
                    <a:pt x="96" y="40"/>
                  </a:lnTo>
                  <a:lnTo>
                    <a:pt x="44" y="45"/>
                  </a:lnTo>
                  <a:lnTo>
                    <a:pt x="18" y="45"/>
                  </a:lnTo>
                  <a:lnTo>
                    <a:pt x="0" y="65"/>
                  </a:lnTo>
                  <a:lnTo>
                    <a:pt x="184" y="519"/>
                  </a:lnTo>
                </a:path>
              </a:pathLst>
            </a:custGeom>
            <a:solidFill>
              <a:srgbClr val="C0C0C0"/>
            </a:solidFill>
            <a:ln w="12600">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905" name="Freeform 113"/>
            <p:cNvSpPr>
              <a:spLocks noChangeArrowheads="1"/>
            </p:cNvSpPr>
            <p:nvPr/>
          </p:nvSpPr>
          <p:spPr bwMode="auto">
            <a:xfrm>
              <a:off x="3946" y="2679"/>
              <a:ext cx="30" cy="67"/>
            </a:xfrm>
            <a:custGeom>
              <a:avLst/>
              <a:gdLst>
                <a:gd name="T0" fmla="*/ 13 w 34"/>
                <a:gd name="T1" fmla="*/ 1 h 75"/>
                <a:gd name="T2" fmla="*/ 21 w 34"/>
                <a:gd name="T3" fmla="*/ 0 h 75"/>
                <a:gd name="T4" fmla="*/ 27 w 34"/>
                <a:gd name="T5" fmla="*/ 38 h 75"/>
                <a:gd name="T6" fmla="*/ 33 w 34"/>
                <a:gd name="T7" fmla="*/ 44 h 75"/>
                <a:gd name="T8" fmla="*/ 29 w 34"/>
                <a:gd name="T9" fmla="*/ 60 h 75"/>
                <a:gd name="T10" fmla="*/ 15 w 34"/>
                <a:gd name="T11" fmla="*/ 62 h 75"/>
                <a:gd name="T12" fmla="*/ 7 w 34"/>
                <a:gd name="T13" fmla="*/ 58 h 75"/>
                <a:gd name="T14" fmla="*/ 0 w 34"/>
                <a:gd name="T15" fmla="*/ 39 h 75"/>
                <a:gd name="T16" fmla="*/ 0 w 34"/>
                <a:gd name="T17" fmla="*/ 35 h 75"/>
                <a:gd name="T18" fmla="*/ 13 w 34"/>
                <a:gd name="T19" fmla="*/ 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75">
                  <a:moveTo>
                    <a:pt x="13" y="1"/>
                  </a:moveTo>
                  <a:lnTo>
                    <a:pt x="21" y="0"/>
                  </a:lnTo>
                  <a:lnTo>
                    <a:pt x="27" y="44"/>
                  </a:lnTo>
                  <a:lnTo>
                    <a:pt x="33" y="53"/>
                  </a:lnTo>
                  <a:lnTo>
                    <a:pt x="29" y="71"/>
                  </a:lnTo>
                  <a:lnTo>
                    <a:pt x="15" y="74"/>
                  </a:lnTo>
                  <a:lnTo>
                    <a:pt x="7" y="68"/>
                  </a:lnTo>
                  <a:lnTo>
                    <a:pt x="0" y="45"/>
                  </a:lnTo>
                  <a:lnTo>
                    <a:pt x="0" y="41"/>
                  </a:lnTo>
                  <a:lnTo>
                    <a:pt x="13" y="1"/>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906" name="Freeform 114"/>
            <p:cNvSpPr>
              <a:spLocks noChangeArrowheads="1"/>
            </p:cNvSpPr>
            <p:nvPr/>
          </p:nvSpPr>
          <p:spPr bwMode="auto">
            <a:xfrm>
              <a:off x="4031" y="1011"/>
              <a:ext cx="56" cy="47"/>
            </a:xfrm>
            <a:custGeom>
              <a:avLst/>
              <a:gdLst>
                <a:gd name="T0" fmla="*/ 0 w 60"/>
                <a:gd name="T1" fmla="*/ 29 h 53"/>
                <a:gd name="T2" fmla="*/ 5 w 60"/>
                <a:gd name="T3" fmla="*/ 13 h 53"/>
                <a:gd name="T4" fmla="*/ 8 w 60"/>
                <a:gd name="T5" fmla="*/ 9 h 53"/>
                <a:gd name="T6" fmla="*/ 12 w 60"/>
                <a:gd name="T7" fmla="*/ 2 h 53"/>
                <a:gd name="T8" fmla="*/ 28 w 60"/>
                <a:gd name="T9" fmla="*/ 4 h 53"/>
                <a:gd name="T10" fmla="*/ 39 w 60"/>
                <a:gd name="T11" fmla="*/ 0 h 53"/>
                <a:gd name="T12" fmla="*/ 49 w 60"/>
                <a:gd name="T13" fmla="*/ 13 h 53"/>
                <a:gd name="T14" fmla="*/ 52 w 60"/>
                <a:gd name="T15" fmla="*/ 21 h 53"/>
                <a:gd name="T16" fmla="*/ 57 w 60"/>
                <a:gd name="T17" fmla="*/ 26 h 53"/>
                <a:gd name="T18" fmla="*/ 59 w 60"/>
                <a:gd name="T19" fmla="*/ 36 h 53"/>
                <a:gd name="T20" fmla="*/ 52 w 60"/>
                <a:gd name="T21" fmla="*/ 38 h 53"/>
                <a:gd name="T22" fmla="*/ 30 w 60"/>
                <a:gd name="T23" fmla="*/ 37 h 53"/>
                <a:gd name="T24" fmla="*/ 24 w 60"/>
                <a:gd name="T25" fmla="*/ 43 h 53"/>
                <a:gd name="T26" fmla="*/ 14 w 60"/>
                <a:gd name="T27" fmla="*/ 46 h 53"/>
                <a:gd name="T28" fmla="*/ 5 w 60"/>
                <a:gd name="T29" fmla="*/ 35 h 53"/>
                <a:gd name="T30" fmla="*/ 0 w 60"/>
                <a:gd name="T31" fmla="*/ 2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53">
                  <a:moveTo>
                    <a:pt x="0" y="32"/>
                  </a:moveTo>
                  <a:lnTo>
                    <a:pt x="5" y="16"/>
                  </a:lnTo>
                  <a:lnTo>
                    <a:pt x="8" y="9"/>
                  </a:lnTo>
                  <a:lnTo>
                    <a:pt x="12" y="2"/>
                  </a:lnTo>
                  <a:lnTo>
                    <a:pt x="28" y="4"/>
                  </a:lnTo>
                  <a:lnTo>
                    <a:pt x="39" y="0"/>
                  </a:lnTo>
                  <a:lnTo>
                    <a:pt x="49" y="14"/>
                  </a:lnTo>
                  <a:lnTo>
                    <a:pt x="52" y="24"/>
                  </a:lnTo>
                  <a:lnTo>
                    <a:pt x="57" y="29"/>
                  </a:lnTo>
                  <a:lnTo>
                    <a:pt x="59" y="40"/>
                  </a:lnTo>
                  <a:lnTo>
                    <a:pt x="52" y="44"/>
                  </a:lnTo>
                  <a:lnTo>
                    <a:pt x="30" y="42"/>
                  </a:lnTo>
                  <a:lnTo>
                    <a:pt x="24" y="49"/>
                  </a:lnTo>
                  <a:lnTo>
                    <a:pt x="14" y="52"/>
                  </a:lnTo>
                  <a:lnTo>
                    <a:pt x="5" y="38"/>
                  </a:lnTo>
                  <a:lnTo>
                    <a:pt x="0" y="32"/>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907" name="Freeform 115"/>
            <p:cNvSpPr>
              <a:spLocks noChangeArrowheads="1"/>
            </p:cNvSpPr>
            <p:nvPr/>
          </p:nvSpPr>
          <p:spPr bwMode="auto">
            <a:xfrm>
              <a:off x="4108" y="1047"/>
              <a:ext cx="19" cy="7"/>
            </a:xfrm>
            <a:custGeom>
              <a:avLst/>
              <a:gdLst>
                <a:gd name="T0" fmla="*/ 0 w 23"/>
                <a:gd name="T1" fmla="*/ 8 h 12"/>
                <a:gd name="T2" fmla="*/ 3 w 23"/>
                <a:gd name="T3" fmla="*/ 0 h 12"/>
                <a:gd name="T4" fmla="*/ 22 w 23"/>
                <a:gd name="T5" fmla="*/ 3 h 12"/>
                <a:gd name="T6" fmla="*/ 18 w 23"/>
                <a:gd name="T7" fmla="*/ 6 h 12"/>
                <a:gd name="T8" fmla="*/ 0 w 23"/>
                <a:gd name="T9" fmla="*/ 8 h 12"/>
              </a:gdLst>
              <a:ahLst/>
              <a:cxnLst>
                <a:cxn ang="0">
                  <a:pos x="T0" y="T1"/>
                </a:cxn>
                <a:cxn ang="0">
                  <a:pos x="T2" y="T3"/>
                </a:cxn>
                <a:cxn ang="0">
                  <a:pos x="T4" y="T5"/>
                </a:cxn>
                <a:cxn ang="0">
                  <a:pos x="T6" y="T7"/>
                </a:cxn>
                <a:cxn ang="0">
                  <a:pos x="T8" y="T9"/>
                </a:cxn>
              </a:cxnLst>
              <a:rect l="0" t="0" r="r" b="b"/>
              <a:pathLst>
                <a:path w="23" h="12">
                  <a:moveTo>
                    <a:pt x="0" y="11"/>
                  </a:moveTo>
                  <a:lnTo>
                    <a:pt x="3" y="0"/>
                  </a:lnTo>
                  <a:lnTo>
                    <a:pt x="22" y="3"/>
                  </a:lnTo>
                  <a:lnTo>
                    <a:pt x="18" y="7"/>
                  </a:lnTo>
                  <a:lnTo>
                    <a:pt x="0" y="11"/>
                  </a:lnTo>
                </a:path>
              </a:pathLst>
            </a:cu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908" name="Freeform 116"/>
            <p:cNvSpPr>
              <a:spLocks noChangeArrowheads="1"/>
            </p:cNvSpPr>
            <p:nvPr/>
          </p:nvSpPr>
          <p:spPr bwMode="auto">
            <a:xfrm>
              <a:off x="4145" y="2640"/>
              <a:ext cx="12" cy="8"/>
            </a:xfrm>
            <a:custGeom>
              <a:avLst/>
              <a:gdLst>
                <a:gd name="T0" fmla="*/ 0 w 16"/>
                <a:gd name="T1" fmla="*/ 6 h 13"/>
                <a:gd name="T2" fmla="*/ 3 w 16"/>
                <a:gd name="T3" fmla="*/ 0 h 13"/>
                <a:gd name="T4" fmla="*/ 11 w 16"/>
                <a:gd name="T5" fmla="*/ 0 h 13"/>
                <a:gd name="T6" fmla="*/ 15 w 16"/>
                <a:gd name="T7" fmla="*/ 6 h 13"/>
                <a:gd name="T8" fmla="*/ 11 w 16"/>
                <a:gd name="T9" fmla="*/ 9 h 13"/>
                <a:gd name="T10" fmla="*/ 0 w 16"/>
                <a:gd name="T11" fmla="*/ 6 h 13"/>
              </a:gdLst>
              <a:ahLst/>
              <a:cxnLst>
                <a:cxn ang="0">
                  <a:pos x="T0" y="T1"/>
                </a:cxn>
                <a:cxn ang="0">
                  <a:pos x="T2" y="T3"/>
                </a:cxn>
                <a:cxn ang="0">
                  <a:pos x="T4" y="T5"/>
                </a:cxn>
                <a:cxn ang="0">
                  <a:pos x="T6" y="T7"/>
                </a:cxn>
                <a:cxn ang="0">
                  <a:pos x="T8" y="T9"/>
                </a:cxn>
                <a:cxn ang="0">
                  <a:pos x="T10" y="T11"/>
                </a:cxn>
              </a:cxnLst>
              <a:rect l="0" t="0" r="r" b="b"/>
              <a:pathLst>
                <a:path w="16" h="13">
                  <a:moveTo>
                    <a:pt x="0" y="7"/>
                  </a:moveTo>
                  <a:lnTo>
                    <a:pt x="3" y="0"/>
                  </a:lnTo>
                  <a:lnTo>
                    <a:pt x="11" y="0"/>
                  </a:lnTo>
                  <a:lnTo>
                    <a:pt x="15" y="7"/>
                  </a:lnTo>
                  <a:lnTo>
                    <a:pt x="11" y="12"/>
                  </a:lnTo>
                  <a:lnTo>
                    <a:pt x="0" y="7"/>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909" name="Freeform 117"/>
            <p:cNvSpPr>
              <a:spLocks noChangeArrowheads="1"/>
            </p:cNvSpPr>
            <p:nvPr/>
          </p:nvSpPr>
          <p:spPr bwMode="auto">
            <a:xfrm>
              <a:off x="4156" y="2612"/>
              <a:ext cx="12" cy="8"/>
            </a:xfrm>
            <a:custGeom>
              <a:avLst/>
              <a:gdLst>
                <a:gd name="T0" fmla="*/ 0 w 16"/>
                <a:gd name="T1" fmla="*/ 4 h 13"/>
                <a:gd name="T2" fmla="*/ 0 w 16"/>
                <a:gd name="T3" fmla="*/ 0 h 13"/>
                <a:gd name="T4" fmla="*/ 15 w 16"/>
                <a:gd name="T5" fmla="*/ 0 h 13"/>
                <a:gd name="T6" fmla="*/ 15 w 16"/>
                <a:gd name="T7" fmla="*/ 4 h 13"/>
                <a:gd name="T8" fmla="*/ 7 w 16"/>
                <a:gd name="T9" fmla="*/ 9 h 13"/>
                <a:gd name="T10" fmla="*/ 7 w 16"/>
                <a:gd name="T11" fmla="*/ 6 h 13"/>
                <a:gd name="T12" fmla="*/ 4 w 16"/>
                <a:gd name="T13" fmla="*/ 4 h 13"/>
                <a:gd name="T14" fmla="*/ 0 w 16"/>
                <a:gd name="T15" fmla="*/ 4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3">
                  <a:moveTo>
                    <a:pt x="0" y="4"/>
                  </a:moveTo>
                  <a:lnTo>
                    <a:pt x="0" y="0"/>
                  </a:lnTo>
                  <a:lnTo>
                    <a:pt x="15" y="0"/>
                  </a:lnTo>
                  <a:lnTo>
                    <a:pt x="15" y="4"/>
                  </a:lnTo>
                  <a:lnTo>
                    <a:pt x="7" y="12"/>
                  </a:lnTo>
                  <a:lnTo>
                    <a:pt x="7" y="8"/>
                  </a:lnTo>
                  <a:lnTo>
                    <a:pt x="4" y="4"/>
                  </a:lnTo>
                  <a:lnTo>
                    <a:pt x="0" y="4"/>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910" name="Freeform 118"/>
            <p:cNvSpPr>
              <a:spLocks noChangeArrowheads="1"/>
            </p:cNvSpPr>
            <p:nvPr/>
          </p:nvSpPr>
          <p:spPr bwMode="auto">
            <a:xfrm>
              <a:off x="4156" y="2589"/>
              <a:ext cx="4" cy="5"/>
            </a:xfrm>
            <a:custGeom>
              <a:avLst/>
              <a:gdLst>
                <a:gd name="T0" fmla="*/ 0 w 8"/>
                <a:gd name="T1" fmla="*/ 4 h 9"/>
                <a:gd name="T2" fmla="*/ 0 w 8"/>
                <a:gd name="T3" fmla="*/ 0 h 9"/>
                <a:gd name="T4" fmla="*/ 4 w 8"/>
                <a:gd name="T5" fmla="*/ 0 h 9"/>
                <a:gd name="T6" fmla="*/ 7 w 8"/>
                <a:gd name="T7" fmla="*/ 4 h 9"/>
                <a:gd name="T8" fmla="*/ 7 w 8"/>
                <a:gd name="T9" fmla="*/ 8 h 9"/>
                <a:gd name="T10" fmla="*/ 4 w 8"/>
                <a:gd name="T11" fmla="*/ 8 h 9"/>
                <a:gd name="T12" fmla="*/ 0 w 8"/>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0" y="4"/>
                  </a:moveTo>
                  <a:lnTo>
                    <a:pt x="0" y="0"/>
                  </a:lnTo>
                  <a:lnTo>
                    <a:pt x="4" y="0"/>
                  </a:lnTo>
                  <a:lnTo>
                    <a:pt x="7" y="4"/>
                  </a:lnTo>
                  <a:lnTo>
                    <a:pt x="7" y="8"/>
                  </a:lnTo>
                  <a:lnTo>
                    <a:pt x="4" y="8"/>
                  </a:lnTo>
                  <a:lnTo>
                    <a:pt x="0" y="4"/>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911" name="Freeform 119"/>
            <p:cNvSpPr>
              <a:spLocks noChangeArrowheads="1"/>
            </p:cNvSpPr>
            <p:nvPr/>
          </p:nvSpPr>
          <p:spPr bwMode="auto">
            <a:xfrm>
              <a:off x="4578" y="3027"/>
              <a:ext cx="27" cy="19"/>
            </a:xfrm>
            <a:custGeom>
              <a:avLst/>
              <a:gdLst>
                <a:gd name="T0" fmla="*/ 7 w 31"/>
                <a:gd name="T1" fmla="*/ 0 h 24"/>
                <a:gd name="T2" fmla="*/ 8 w 31"/>
                <a:gd name="T3" fmla="*/ 3 h 24"/>
                <a:gd name="T4" fmla="*/ 20 w 31"/>
                <a:gd name="T5" fmla="*/ 6 h 24"/>
                <a:gd name="T6" fmla="*/ 30 w 31"/>
                <a:gd name="T7" fmla="*/ 15 h 24"/>
                <a:gd name="T8" fmla="*/ 26 w 31"/>
                <a:gd name="T9" fmla="*/ 20 h 24"/>
                <a:gd name="T10" fmla="*/ 15 w 31"/>
                <a:gd name="T11" fmla="*/ 20 h 24"/>
                <a:gd name="T12" fmla="*/ 0 w 31"/>
                <a:gd name="T13" fmla="*/ 12 h 24"/>
                <a:gd name="T14" fmla="*/ 0 w 31"/>
                <a:gd name="T15" fmla="*/ 6 h 24"/>
                <a:gd name="T16" fmla="*/ 3 w 31"/>
                <a:gd name="T17" fmla="*/ 6 h 24"/>
                <a:gd name="T18" fmla="*/ 7 w 31"/>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24">
                  <a:moveTo>
                    <a:pt x="7" y="0"/>
                  </a:moveTo>
                  <a:lnTo>
                    <a:pt x="8" y="3"/>
                  </a:lnTo>
                  <a:lnTo>
                    <a:pt x="20" y="6"/>
                  </a:lnTo>
                  <a:lnTo>
                    <a:pt x="30" y="18"/>
                  </a:lnTo>
                  <a:lnTo>
                    <a:pt x="26" y="23"/>
                  </a:lnTo>
                  <a:lnTo>
                    <a:pt x="15" y="23"/>
                  </a:lnTo>
                  <a:lnTo>
                    <a:pt x="0" y="15"/>
                  </a:lnTo>
                  <a:lnTo>
                    <a:pt x="0" y="6"/>
                  </a:lnTo>
                  <a:lnTo>
                    <a:pt x="3" y="6"/>
                  </a:lnTo>
                  <a:lnTo>
                    <a:pt x="7" y="0"/>
                  </a:lnTo>
                </a:path>
              </a:pathLst>
            </a:cu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912" name="Freeform 120"/>
            <p:cNvSpPr>
              <a:spLocks noChangeArrowheads="1"/>
            </p:cNvSpPr>
            <p:nvPr/>
          </p:nvSpPr>
          <p:spPr bwMode="auto">
            <a:xfrm>
              <a:off x="4374" y="2870"/>
              <a:ext cx="8" cy="20"/>
            </a:xfrm>
            <a:custGeom>
              <a:avLst/>
              <a:gdLst>
                <a:gd name="T0" fmla="*/ 0 w 12"/>
                <a:gd name="T1" fmla="*/ 10 h 25"/>
                <a:gd name="T2" fmla="*/ 0 w 12"/>
                <a:gd name="T3" fmla="*/ 0 h 25"/>
                <a:gd name="T4" fmla="*/ 11 w 12"/>
                <a:gd name="T5" fmla="*/ 10 h 25"/>
                <a:gd name="T6" fmla="*/ 11 w 12"/>
                <a:gd name="T7" fmla="*/ 21 h 25"/>
                <a:gd name="T8" fmla="*/ 0 w 12"/>
                <a:gd name="T9" fmla="*/ 10 h 25"/>
              </a:gdLst>
              <a:ahLst/>
              <a:cxnLst>
                <a:cxn ang="0">
                  <a:pos x="T0" y="T1"/>
                </a:cxn>
                <a:cxn ang="0">
                  <a:pos x="T2" y="T3"/>
                </a:cxn>
                <a:cxn ang="0">
                  <a:pos x="T4" y="T5"/>
                </a:cxn>
                <a:cxn ang="0">
                  <a:pos x="T6" y="T7"/>
                </a:cxn>
                <a:cxn ang="0">
                  <a:pos x="T8" y="T9"/>
                </a:cxn>
              </a:cxnLst>
              <a:rect l="0" t="0" r="r" b="b"/>
              <a:pathLst>
                <a:path w="12" h="25">
                  <a:moveTo>
                    <a:pt x="0" y="10"/>
                  </a:moveTo>
                  <a:lnTo>
                    <a:pt x="0" y="0"/>
                  </a:lnTo>
                  <a:lnTo>
                    <a:pt x="11" y="10"/>
                  </a:lnTo>
                  <a:lnTo>
                    <a:pt x="11" y="24"/>
                  </a:lnTo>
                  <a:lnTo>
                    <a:pt x="0" y="10"/>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913" name="Freeform 121"/>
            <p:cNvSpPr>
              <a:spLocks noChangeArrowheads="1"/>
            </p:cNvSpPr>
            <p:nvPr/>
          </p:nvSpPr>
          <p:spPr bwMode="auto">
            <a:xfrm>
              <a:off x="4408" y="2889"/>
              <a:ext cx="7" cy="12"/>
            </a:xfrm>
            <a:custGeom>
              <a:avLst/>
              <a:gdLst>
                <a:gd name="T0" fmla="*/ 0 w 11"/>
                <a:gd name="T1" fmla="*/ 15 h 16"/>
                <a:gd name="T2" fmla="*/ 6 w 11"/>
                <a:gd name="T3" fmla="*/ 0 h 16"/>
                <a:gd name="T4" fmla="*/ 10 w 11"/>
                <a:gd name="T5" fmla="*/ 0 h 16"/>
                <a:gd name="T6" fmla="*/ 10 w 11"/>
                <a:gd name="T7" fmla="*/ 8 h 16"/>
                <a:gd name="T8" fmla="*/ 4 w 11"/>
                <a:gd name="T9" fmla="*/ 15 h 16"/>
                <a:gd name="T10" fmla="*/ 0 w 11"/>
                <a:gd name="T11" fmla="*/ 15 h 16"/>
              </a:gdLst>
              <a:ahLst/>
              <a:cxnLst>
                <a:cxn ang="0">
                  <a:pos x="T0" y="T1"/>
                </a:cxn>
                <a:cxn ang="0">
                  <a:pos x="T2" y="T3"/>
                </a:cxn>
                <a:cxn ang="0">
                  <a:pos x="T4" y="T5"/>
                </a:cxn>
                <a:cxn ang="0">
                  <a:pos x="T6" y="T7"/>
                </a:cxn>
                <a:cxn ang="0">
                  <a:pos x="T8" y="T9"/>
                </a:cxn>
                <a:cxn ang="0">
                  <a:pos x="T10" y="T11"/>
                </a:cxn>
              </a:cxnLst>
              <a:rect l="0" t="0" r="r" b="b"/>
              <a:pathLst>
                <a:path w="11" h="16">
                  <a:moveTo>
                    <a:pt x="0" y="15"/>
                  </a:moveTo>
                  <a:lnTo>
                    <a:pt x="6" y="0"/>
                  </a:lnTo>
                  <a:lnTo>
                    <a:pt x="10" y="0"/>
                  </a:lnTo>
                  <a:lnTo>
                    <a:pt x="10" y="8"/>
                  </a:lnTo>
                  <a:lnTo>
                    <a:pt x="4" y="15"/>
                  </a:lnTo>
                  <a:lnTo>
                    <a:pt x="0" y="15"/>
                  </a:lnTo>
                </a:path>
              </a:pathLst>
            </a:cu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914" name="Freeform 122"/>
            <p:cNvSpPr>
              <a:spLocks noChangeArrowheads="1"/>
            </p:cNvSpPr>
            <p:nvPr/>
          </p:nvSpPr>
          <p:spPr bwMode="auto">
            <a:xfrm>
              <a:off x="4422" y="2731"/>
              <a:ext cx="262" cy="229"/>
            </a:xfrm>
            <a:custGeom>
              <a:avLst/>
              <a:gdLst>
                <a:gd name="T0" fmla="*/ 0 w 266"/>
                <a:gd name="T1" fmla="*/ 106 h 244"/>
                <a:gd name="T2" fmla="*/ 5 w 266"/>
                <a:gd name="T3" fmla="*/ 87 h 244"/>
                <a:gd name="T4" fmla="*/ 23 w 266"/>
                <a:gd name="T5" fmla="*/ 79 h 244"/>
                <a:gd name="T6" fmla="*/ 54 w 266"/>
                <a:gd name="T7" fmla="*/ 66 h 244"/>
                <a:gd name="T8" fmla="*/ 98 w 266"/>
                <a:gd name="T9" fmla="*/ 29 h 244"/>
                <a:gd name="T10" fmla="*/ 103 w 266"/>
                <a:gd name="T11" fmla="*/ 7 h 244"/>
                <a:gd name="T12" fmla="*/ 113 w 266"/>
                <a:gd name="T13" fmla="*/ 2 h 244"/>
                <a:gd name="T14" fmla="*/ 133 w 266"/>
                <a:gd name="T15" fmla="*/ 0 h 244"/>
                <a:gd name="T16" fmla="*/ 142 w 266"/>
                <a:gd name="T17" fmla="*/ 13 h 244"/>
                <a:gd name="T18" fmla="*/ 152 w 266"/>
                <a:gd name="T19" fmla="*/ 11 h 244"/>
                <a:gd name="T20" fmla="*/ 167 w 266"/>
                <a:gd name="T21" fmla="*/ 25 h 244"/>
                <a:gd name="T22" fmla="*/ 164 w 266"/>
                <a:gd name="T23" fmla="*/ 34 h 244"/>
                <a:gd name="T24" fmla="*/ 153 w 266"/>
                <a:gd name="T25" fmla="*/ 38 h 244"/>
                <a:gd name="T26" fmla="*/ 150 w 266"/>
                <a:gd name="T27" fmla="*/ 49 h 244"/>
                <a:gd name="T28" fmla="*/ 159 w 266"/>
                <a:gd name="T29" fmla="*/ 92 h 244"/>
                <a:gd name="T30" fmla="*/ 164 w 266"/>
                <a:gd name="T31" fmla="*/ 92 h 244"/>
                <a:gd name="T32" fmla="*/ 182 w 266"/>
                <a:gd name="T33" fmla="*/ 76 h 244"/>
                <a:gd name="T34" fmla="*/ 189 w 266"/>
                <a:gd name="T35" fmla="*/ 76 h 244"/>
                <a:gd name="T36" fmla="*/ 207 w 266"/>
                <a:gd name="T37" fmla="*/ 91 h 244"/>
                <a:gd name="T38" fmla="*/ 235 w 266"/>
                <a:gd name="T39" fmla="*/ 99 h 244"/>
                <a:gd name="T40" fmla="*/ 253 w 266"/>
                <a:gd name="T41" fmla="*/ 91 h 244"/>
                <a:gd name="T42" fmla="*/ 265 w 266"/>
                <a:gd name="T43" fmla="*/ 89 h 244"/>
                <a:gd name="T44" fmla="*/ 265 w 266"/>
                <a:gd name="T45" fmla="*/ 105 h 244"/>
                <a:gd name="T46" fmla="*/ 251 w 266"/>
                <a:gd name="T47" fmla="*/ 115 h 244"/>
                <a:gd name="T48" fmla="*/ 231 w 266"/>
                <a:gd name="T49" fmla="*/ 115 h 244"/>
                <a:gd name="T50" fmla="*/ 205 w 266"/>
                <a:gd name="T51" fmla="*/ 109 h 244"/>
                <a:gd name="T52" fmla="*/ 203 w 266"/>
                <a:gd name="T53" fmla="*/ 115 h 244"/>
                <a:gd name="T54" fmla="*/ 220 w 266"/>
                <a:gd name="T55" fmla="*/ 120 h 244"/>
                <a:gd name="T56" fmla="*/ 224 w 266"/>
                <a:gd name="T57" fmla="*/ 129 h 244"/>
                <a:gd name="T58" fmla="*/ 208 w 266"/>
                <a:gd name="T59" fmla="*/ 140 h 244"/>
                <a:gd name="T60" fmla="*/ 224 w 266"/>
                <a:gd name="T61" fmla="*/ 164 h 244"/>
                <a:gd name="T62" fmla="*/ 224 w 266"/>
                <a:gd name="T63" fmla="*/ 181 h 244"/>
                <a:gd name="T64" fmla="*/ 238 w 266"/>
                <a:gd name="T65" fmla="*/ 186 h 244"/>
                <a:gd name="T66" fmla="*/ 236 w 266"/>
                <a:gd name="T67" fmla="*/ 192 h 244"/>
                <a:gd name="T68" fmla="*/ 226 w 266"/>
                <a:gd name="T69" fmla="*/ 198 h 244"/>
                <a:gd name="T70" fmla="*/ 215 w 266"/>
                <a:gd name="T71" fmla="*/ 198 h 244"/>
                <a:gd name="T72" fmla="*/ 197 w 266"/>
                <a:gd name="T73" fmla="*/ 186 h 244"/>
                <a:gd name="T74" fmla="*/ 186 w 266"/>
                <a:gd name="T75" fmla="*/ 190 h 244"/>
                <a:gd name="T76" fmla="*/ 180 w 266"/>
                <a:gd name="T77" fmla="*/ 212 h 244"/>
                <a:gd name="T78" fmla="*/ 164 w 266"/>
                <a:gd name="T79" fmla="*/ 207 h 244"/>
                <a:gd name="T80" fmla="*/ 155 w 266"/>
                <a:gd name="T81" fmla="*/ 177 h 244"/>
                <a:gd name="T82" fmla="*/ 159 w 266"/>
                <a:gd name="T83" fmla="*/ 168 h 244"/>
                <a:gd name="T84" fmla="*/ 148 w 266"/>
                <a:gd name="T85" fmla="*/ 159 h 244"/>
                <a:gd name="T86" fmla="*/ 145 w 266"/>
                <a:gd name="T87" fmla="*/ 163 h 244"/>
                <a:gd name="T88" fmla="*/ 131 w 266"/>
                <a:gd name="T89" fmla="*/ 158 h 244"/>
                <a:gd name="T90" fmla="*/ 116 w 266"/>
                <a:gd name="T91" fmla="*/ 167 h 244"/>
                <a:gd name="T92" fmla="*/ 114 w 266"/>
                <a:gd name="T93" fmla="*/ 177 h 244"/>
                <a:gd name="T94" fmla="*/ 124 w 266"/>
                <a:gd name="T95" fmla="*/ 184 h 244"/>
                <a:gd name="T96" fmla="*/ 108 w 266"/>
                <a:gd name="T97" fmla="*/ 191 h 244"/>
                <a:gd name="T98" fmla="*/ 93 w 266"/>
                <a:gd name="T99" fmla="*/ 194 h 244"/>
                <a:gd name="T100" fmla="*/ 78 w 266"/>
                <a:gd name="T101" fmla="*/ 194 h 244"/>
                <a:gd name="T102" fmla="*/ 66 w 266"/>
                <a:gd name="T103" fmla="*/ 181 h 244"/>
                <a:gd name="T104" fmla="*/ 38 w 266"/>
                <a:gd name="T105" fmla="*/ 177 h 244"/>
                <a:gd name="T106" fmla="*/ 34 w 266"/>
                <a:gd name="T107" fmla="*/ 172 h 244"/>
                <a:gd name="T108" fmla="*/ 16 w 266"/>
                <a:gd name="T109" fmla="*/ 148 h 244"/>
                <a:gd name="T110" fmla="*/ 12 w 266"/>
                <a:gd name="T111" fmla="*/ 123 h 244"/>
                <a:gd name="T112" fmla="*/ 1 w 266"/>
                <a:gd name="T113" fmla="*/ 112 h 244"/>
                <a:gd name="T114" fmla="*/ 0 w 266"/>
                <a:gd name="T115" fmla="*/ 106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6" h="244">
                  <a:moveTo>
                    <a:pt x="0" y="121"/>
                  </a:moveTo>
                  <a:lnTo>
                    <a:pt x="5" y="99"/>
                  </a:lnTo>
                  <a:lnTo>
                    <a:pt x="23" y="91"/>
                  </a:lnTo>
                  <a:lnTo>
                    <a:pt x="54" y="75"/>
                  </a:lnTo>
                  <a:lnTo>
                    <a:pt x="98" y="32"/>
                  </a:lnTo>
                  <a:lnTo>
                    <a:pt x="103" y="7"/>
                  </a:lnTo>
                  <a:lnTo>
                    <a:pt x="113" y="2"/>
                  </a:lnTo>
                  <a:lnTo>
                    <a:pt x="133" y="0"/>
                  </a:lnTo>
                  <a:lnTo>
                    <a:pt x="142" y="16"/>
                  </a:lnTo>
                  <a:lnTo>
                    <a:pt x="152" y="13"/>
                  </a:lnTo>
                  <a:lnTo>
                    <a:pt x="167" y="28"/>
                  </a:lnTo>
                  <a:lnTo>
                    <a:pt x="164" y="40"/>
                  </a:lnTo>
                  <a:lnTo>
                    <a:pt x="153" y="44"/>
                  </a:lnTo>
                  <a:lnTo>
                    <a:pt x="150" y="55"/>
                  </a:lnTo>
                  <a:lnTo>
                    <a:pt x="159" y="106"/>
                  </a:lnTo>
                  <a:lnTo>
                    <a:pt x="164" y="106"/>
                  </a:lnTo>
                  <a:lnTo>
                    <a:pt x="182" y="88"/>
                  </a:lnTo>
                  <a:lnTo>
                    <a:pt x="189" y="88"/>
                  </a:lnTo>
                  <a:lnTo>
                    <a:pt x="207" y="105"/>
                  </a:lnTo>
                  <a:lnTo>
                    <a:pt x="235" y="114"/>
                  </a:lnTo>
                  <a:lnTo>
                    <a:pt x="253" y="105"/>
                  </a:lnTo>
                  <a:lnTo>
                    <a:pt x="265" y="102"/>
                  </a:lnTo>
                  <a:lnTo>
                    <a:pt x="265" y="120"/>
                  </a:lnTo>
                  <a:lnTo>
                    <a:pt x="251" y="132"/>
                  </a:lnTo>
                  <a:lnTo>
                    <a:pt x="231" y="132"/>
                  </a:lnTo>
                  <a:lnTo>
                    <a:pt x="205" y="125"/>
                  </a:lnTo>
                  <a:lnTo>
                    <a:pt x="203" y="132"/>
                  </a:lnTo>
                  <a:lnTo>
                    <a:pt x="220" y="138"/>
                  </a:lnTo>
                  <a:lnTo>
                    <a:pt x="224" y="148"/>
                  </a:lnTo>
                  <a:lnTo>
                    <a:pt x="208" y="161"/>
                  </a:lnTo>
                  <a:lnTo>
                    <a:pt x="224" y="188"/>
                  </a:lnTo>
                  <a:lnTo>
                    <a:pt x="224" y="208"/>
                  </a:lnTo>
                  <a:lnTo>
                    <a:pt x="238" y="214"/>
                  </a:lnTo>
                  <a:lnTo>
                    <a:pt x="236" y="220"/>
                  </a:lnTo>
                  <a:lnTo>
                    <a:pt x="226" y="227"/>
                  </a:lnTo>
                  <a:lnTo>
                    <a:pt x="215" y="227"/>
                  </a:lnTo>
                  <a:lnTo>
                    <a:pt x="197" y="214"/>
                  </a:lnTo>
                  <a:lnTo>
                    <a:pt x="186" y="218"/>
                  </a:lnTo>
                  <a:lnTo>
                    <a:pt x="180" y="243"/>
                  </a:lnTo>
                  <a:lnTo>
                    <a:pt x="164" y="238"/>
                  </a:lnTo>
                  <a:lnTo>
                    <a:pt x="155" y="203"/>
                  </a:lnTo>
                  <a:lnTo>
                    <a:pt x="159" y="193"/>
                  </a:lnTo>
                  <a:lnTo>
                    <a:pt x="148" y="183"/>
                  </a:lnTo>
                  <a:lnTo>
                    <a:pt x="145" y="187"/>
                  </a:lnTo>
                  <a:lnTo>
                    <a:pt x="131" y="181"/>
                  </a:lnTo>
                  <a:lnTo>
                    <a:pt x="116" y="192"/>
                  </a:lnTo>
                  <a:lnTo>
                    <a:pt x="114" y="203"/>
                  </a:lnTo>
                  <a:lnTo>
                    <a:pt x="124" y="212"/>
                  </a:lnTo>
                  <a:lnTo>
                    <a:pt x="108" y="219"/>
                  </a:lnTo>
                  <a:lnTo>
                    <a:pt x="93" y="223"/>
                  </a:lnTo>
                  <a:lnTo>
                    <a:pt x="78" y="223"/>
                  </a:lnTo>
                  <a:lnTo>
                    <a:pt x="66" y="208"/>
                  </a:lnTo>
                  <a:lnTo>
                    <a:pt x="38" y="203"/>
                  </a:lnTo>
                  <a:lnTo>
                    <a:pt x="34" y="198"/>
                  </a:lnTo>
                  <a:lnTo>
                    <a:pt x="16" y="170"/>
                  </a:lnTo>
                  <a:lnTo>
                    <a:pt x="12" y="141"/>
                  </a:lnTo>
                  <a:lnTo>
                    <a:pt x="1" y="129"/>
                  </a:lnTo>
                  <a:lnTo>
                    <a:pt x="0" y="121"/>
                  </a:lnTo>
                </a:path>
              </a:pathLst>
            </a:custGeom>
            <a:solidFill>
              <a:srgbClr val="C0C0C0"/>
            </a:solidFill>
            <a:ln w="12600">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915" name="Freeform 123"/>
            <p:cNvSpPr>
              <a:spLocks noChangeArrowheads="1"/>
            </p:cNvSpPr>
            <p:nvPr/>
          </p:nvSpPr>
          <p:spPr bwMode="auto">
            <a:xfrm>
              <a:off x="4456" y="3061"/>
              <a:ext cx="625" cy="574"/>
            </a:xfrm>
            <a:custGeom>
              <a:avLst/>
              <a:gdLst>
                <a:gd name="T0" fmla="*/ 7 w 629"/>
                <a:gd name="T1" fmla="*/ 248 h 606"/>
                <a:gd name="T2" fmla="*/ 22 w 629"/>
                <a:gd name="T3" fmla="*/ 208 h 606"/>
                <a:gd name="T4" fmla="*/ 85 w 629"/>
                <a:gd name="T5" fmla="*/ 177 h 606"/>
                <a:gd name="T6" fmla="*/ 141 w 629"/>
                <a:gd name="T7" fmla="*/ 159 h 606"/>
                <a:gd name="T8" fmla="*/ 165 w 629"/>
                <a:gd name="T9" fmla="*/ 116 h 606"/>
                <a:gd name="T10" fmla="*/ 214 w 629"/>
                <a:gd name="T11" fmla="*/ 73 h 606"/>
                <a:gd name="T12" fmla="*/ 243 w 629"/>
                <a:gd name="T13" fmla="*/ 63 h 606"/>
                <a:gd name="T14" fmla="*/ 276 w 629"/>
                <a:gd name="T15" fmla="*/ 73 h 606"/>
                <a:gd name="T16" fmla="*/ 284 w 629"/>
                <a:gd name="T17" fmla="*/ 50 h 606"/>
                <a:gd name="T18" fmla="*/ 289 w 629"/>
                <a:gd name="T19" fmla="*/ 17 h 606"/>
                <a:gd name="T20" fmla="*/ 333 w 629"/>
                <a:gd name="T21" fmla="*/ 13 h 606"/>
                <a:gd name="T22" fmla="*/ 403 w 629"/>
                <a:gd name="T23" fmla="*/ 27 h 606"/>
                <a:gd name="T24" fmla="*/ 394 w 629"/>
                <a:gd name="T25" fmla="*/ 46 h 606"/>
                <a:gd name="T26" fmla="*/ 389 w 629"/>
                <a:gd name="T27" fmla="*/ 88 h 606"/>
                <a:gd name="T28" fmla="*/ 419 w 629"/>
                <a:gd name="T29" fmla="*/ 93 h 606"/>
                <a:gd name="T30" fmla="*/ 465 w 629"/>
                <a:gd name="T31" fmla="*/ 112 h 606"/>
                <a:gd name="T32" fmla="*/ 470 w 629"/>
                <a:gd name="T33" fmla="*/ 27 h 606"/>
                <a:gd name="T34" fmla="*/ 492 w 629"/>
                <a:gd name="T35" fmla="*/ 0 h 606"/>
                <a:gd name="T36" fmla="*/ 502 w 629"/>
                <a:gd name="T37" fmla="*/ 10 h 606"/>
                <a:gd name="T38" fmla="*/ 513 w 629"/>
                <a:gd name="T39" fmla="*/ 56 h 606"/>
                <a:gd name="T40" fmla="*/ 536 w 629"/>
                <a:gd name="T41" fmla="*/ 85 h 606"/>
                <a:gd name="T42" fmla="*/ 583 w 629"/>
                <a:gd name="T43" fmla="*/ 180 h 606"/>
                <a:gd name="T44" fmla="*/ 617 w 629"/>
                <a:gd name="T45" fmla="*/ 236 h 606"/>
                <a:gd name="T46" fmla="*/ 628 w 629"/>
                <a:gd name="T47" fmla="*/ 344 h 606"/>
                <a:gd name="T48" fmla="*/ 613 w 629"/>
                <a:gd name="T49" fmla="*/ 401 h 606"/>
                <a:gd name="T50" fmla="*/ 591 w 629"/>
                <a:gd name="T51" fmla="*/ 427 h 606"/>
                <a:gd name="T52" fmla="*/ 562 w 629"/>
                <a:gd name="T53" fmla="*/ 470 h 606"/>
                <a:gd name="T54" fmla="*/ 528 w 629"/>
                <a:gd name="T55" fmla="*/ 506 h 606"/>
                <a:gd name="T56" fmla="*/ 492 w 629"/>
                <a:gd name="T57" fmla="*/ 524 h 606"/>
                <a:gd name="T58" fmla="*/ 443 w 629"/>
                <a:gd name="T59" fmla="*/ 513 h 606"/>
                <a:gd name="T60" fmla="*/ 390 w 629"/>
                <a:gd name="T61" fmla="*/ 524 h 606"/>
                <a:gd name="T62" fmla="*/ 396 w 629"/>
                <a:gd name="T63" fmla="*/ 504 h 606"/>
                <a:gd name="T64" fmla="*/ 373 w 629"/>
                <a:gd name="T65" fmla="*/ 467 h 606"/>
                <a:gd name="T66" fmla="*/ 355 w 629"/>
                <a:gd name="T67" fmla="*/ 457 h 606"/>
                <a:gd name="T68" fmla="*/ 345 w 629"/>
                <a:gd name="T69" fmla="*/ 452 h 606"/>
                <a:gd name="T70" fmla="*/ 340 w 629"/>
                <a:gd name="T71" fmla="*/ 440 h 606"/>
                <a:gd name="T72" fmla="*/ 328 w 629"/>
                <a:gd name="T73" fmla="*/ 452 h 606"/>
                <a:gd name="T74" fmla="*/ 294 w 629"/>
                <a:gd name="T75" fmla="*/ 403 h 606"/>
                <a:gd name="T76" fmla="*/ 269 w 629"/>
                <a:gd name="T77" fmla="*/ 392 h 606"/>
                <a:gd name="T78" fmla="*/ 236 w 629"/>
                <a:gd name="T79" fmla="*/ 389 h 606"/>
                <a:gd name="T80" fmla="*/ 203 w 629"/>
                <a:gd name="T81" fmla="*/ 401 h 606"/>
                <a:gd name="T82" fmla="*/ 165 w 629"/>
                <a:gd name="T83" fmla="*/ 418 h 606"/>
                <a:gd name="T84" fmla="*/ 123 w 629"/>
                <a:gd name="T85" fmla="*/ 427 h 606"/>
                <a:gd name="T86" fmla="*/ 77 w 629"/>
                <a:gd name="T87" fmla="*/ 449 h 606"/>
                <a:gd name="T88" fmla="*/ 18 w 629"/>
                <a:gd name="T89" fmla="*/ 440 h 606"/>
                <a:gd name="T90" fmla="*/ 22 w 629"/>
                <a:gd name="T91" fmla="*/ 415 h 606"/>
                <a:gd name="T92" fmla="*/ 18 w 629"/>
                <a:gd name="T93" fmla="*/ 367 h 606"/>
                <a:gd name="T94" fmla="*/ 22 w 629"/>
                <a:gd name="T95" fmla="*/ 340 h 606"/>
                <a:gd name="T96" fmla="*/ 11 w 629"/>
                <a:gd name="T97" fmla="*/ 279 h 606"/>
                <a:gd name="T98" fmla="*/ 0 w 629"/>
                <a:gd name="T99" fmla="*/ 26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29" h="606">
                  <a:moveTo>
                    <a:pt x="0" y="306"/>
                  </a:moveTo>
                  <a:lnTo>
                    <a:pt x="7" y="286"/>
                  </a:lnTo>
                  <a:lnTo>
                    <a:pt x="14" y="245"/>
                  </a:lnTo>
                  <a:lnTo>
                    <a:pt x="22" y="240"/>
                  </a:lnTo>
                  <a:lnTo>
                    <a:pt x="52" y="216"/>
                  </a:lnTo>
                  <a:lnTo>
                    <a:pt x="85" y="204"/>
                  </a:lnTo>
                  <a:lnTo>
                    <a:pt x="118" y="200"/>
                  </a:lnTo>
                  <a:lnTo>
                    <a:pt x="141" y="183"/>
                  </a:lnTo>
                  <a:lnTo>
                    <a:pt x="163" y="159"/>
                  </a:lnTo>
                  <a:lnTo>
                    <a:pt x="165" y="134"/>
                  </a:lnTo>
                  <a:lnTo>
                    <a:pt x="188" y="118"/>
                  </a:lnTo>
                  <a:lnTo>
                    <a:pt x="214" y="85"/>
                  </a:lnTo>
                  <a:lnTo>
                    <a:pt x="236" y="72"/>
                  </a:lnTo>
                  <a:lnTo>
                    <a:pt x="243" y="72"/>
                  </a:lnTo>
                  <a:lnTo>
                    <a:pt x="266" y="85"/>
                  </a:lnTo>
                  <a:lnTo>
                    <a:pt x="276" y="85"/>
                  </a:lnTo>
                  <a:lnTo>
                    <a:pt x="281" y="81"/>
                  </a:lnTo>
                  <a:lnTo>
                    <a:pt x="284" y="57"/>
                  </a:lnTo>
                  <a:lnTo>
                    <a:pt x="287" y="23"/>
                  </a:lnTo>
                  <a:lnTo>
                    <a:pt x="289" y="20"/>
                  </a:lnTo>
                  <a:lnTo>
                    <a:pt x="297" y="19"/>
                  </a:lnTo>
                  <a:lnTo>
                    <a:pt x="333" y="16"/>
                  </a:lnTo>
                  <a:lnTo>
                    <a:pt x="362" y="20"/>
                  </a:lnTo>
                  <a:lnTo>
                    <a:pt x="403" y="30"/>
                  </a:lnTo>
                  <a:lnTo>
                    <a:pt x="410" y="44"/>
                  </a:lnTo>
                  <a:lnTo>
                    <a:pt x="394" y="52"/>
                  </a:lnTo>
                  <a:lnTo>
                    <a:pt x="387" y="65"/>
                  </a:lnTo>
                  <a:lnTo>
                    <a:pt x="389" y="101"/>
                  </a:lnTo>
                  <a:lnTo>
                    <a:pt x="403" y="98"/>
                  </a:lnTo>
                  <a:lnTo>
                    <a:pt x="419" y="108"/>
                  </a:lnTo>
                  <a:lnTo>
                    <a:pt x="440" y="127"/>
                  </a:lnTo>
                  <a:lnTo>
                    <a:pt x="465" y="129"/>
                  </a:lnTo>
                  <a:lnTo>
                    <a:pt x="475" y="101"/>
                  </a:lnTo>
                  <a:lnTo>
                    <a:pt x="470" y="30"/>
                  </a:lnTo>
                  <a:lnTo>
                    <a:pt x="476" y="8"/>
                  </a:lnTo>
                  <a:lnTo>
                    <a:pt x="492" y="0"/>
                  </a:lnTo>
                  <a:lnTo>
                    <a:pt x="502" y="8"/>
                  </a:lnTo>
                  <a:lnTo>
                    <a:pt x="502" y="12"/>
                  </a:lnTo>
                  <a:lnTo>
                    <a:pt x="505" y="41"/>
                  </a:lnTo>
                  <a:lnTo>
                    <a:pt x="513" y="65"/>
                  </a:lnTo>
                  <a:lnTo>
                    <a:pt x="520" y="72"/>
                  </a:lnTo>
                  <a:lnTo>
                    <a:pt x="536" y="98"/>
                  </a:lnTo>
                  <a:lnTo>
                    <a:pt x="553" y="159"/>
                  </a:lnTo>
                  <a:lnTo>
                    <a:pt x="583" y="208"/>
                  </a:lnTo>
                  <a:lnTo>
                    <a:pt x="606" y="256"/>
                  </a:lnTo>
                  <a:lnTo>
                    <a:pt x="617" y="272"/>
                  </a:lnTo>
                  <a:lnTo>
                    <a:pt x="624" y="298"/>
                  </a:lnTo>
                  <a:lnTo>
                    <a:pt x="628" y="396"/>
                  </a:lnTo>
                  <a:lnTo>
                    <a:pt x="621" y="431"/>
                  </a:lnTo>
                  <a:lnTo>
                    <a:pt x="613" y="461"/>
                  </a:lnTo>
                  <a:lnTo>
                    <a:pt x="606" y="465"/>
                  </a:lnTo>
                  <a:lnTo>
                    <a:pt x="591" y="493"/>
                  </a:lnTo>
                  <a:lnTo>
                    <a:pt x="573" y="519"/>
                  </a:lnTo>
                  <a:lnTo>
                    <a:pt x="562" y="542"/>
                  </a:lnTo>
                  <a:lnTo>
                    <a:pt x="550" y="563"/>
                  </a:lnTo>
                  <a:lnTo>
                    <a:pt x="528" y="584"/>
                  </a:lnTo>
                  <a:lnTo>
                    <a:pt x="509" y="603"/>
                  </a:lnTo>
                  <a:lnTo>
                    <a:pt x="492" y="604"/>
                  </a:lnTo>
                  <a:lnTo>
                    <a:pt x="465" y="595"/>
                  </a:lnTo>
                  <a:lnTo>
                    <a:pt x="443" y="591"/>
                  </a:lnTo>
                  <a:lnTo>
                    <a:pt x="409" y="605"/>
                  </a:lnTo>
                  <a:lnTo>
                    <a:pt x="390" y="604"/>
                  </a:lnTo>
                  <a:lnTo>
                    <a:pt x="383" y="591"/>
                  </a:lnTo>
                  <a:lnTo>
                    <a:pt x="396" y="581"/>
                  </a:lnTo>
                  <a:lnTo>
                    <a:pt x="383" y="558"/>
                  </a:lnTo>
                  <a:lnTo>
                    <a:pt x="373" y="539"/>
                  </a:lnTo>
                  <a:lnTo>
                    <a:pt x="362" y="522"/>
                  </a:lnTo>
                  <a:lnTo>
                    <a:pt x="355" y="526"/>
                  </a:lnTo>
                  <a:lnTo>
                    <a:pt x="351" y="534"/>
                  </a:lnTo>
                  <a:lnTo>
                    <a:pt x="345" y="521"/>
                  </a:lnTo>
                  <a:lnTo>
                    <a:pt x="350" y="501"/>
                  </a:lnTo>
                  <a:lnTo>
                    <a:pt x="340" y="506"/>
                  </a:lnTo>
                  <a:lnTo>
                    <a:pt x="336" y="510"/>
                  </a:lnTo>
                  <a:lnTo>
                    <a:pt x="328" y="521"/>
                  </a:lnTo>
                  <a:lnTo>
                    <a:pt x="319" y="512"/>
                  </a:lnTo>
                  <a:lnTo>
                    <a:pt x="294" y="465"/>
                  </a:lnTo>
                  <a:lnTo>
                    <a:pt x="292" y="461"/>
                  </a:lnTo>
                  <a:lnTo>
                    <a:pt x="269" y="452"/>
                  </a:lnTo>
                  <a:lnTo>
                    <a:pt x="247" y="449"/>
                  </a:lnTo>
                  <a:lnTo>
                    <a:pt x="236" y="449"/>
                  </a:lnTo>
                  <a:lnTo>
                    <a:pt x="228" y="457"/>
                  </a:lnTo>
                  <a:lnTo>
                    <a:pt x="203" y="461"/>
                  </a:lnTo>
                  <a:lnTo>
                    <a:pt x="181" y="470"/>
                  </a:lnTo>
                  <a:lnTo>
                    <a:pt x="165" y="481"/>
                  </a:lnTo>
                  <a:lnTo>
                    <a:pt x="144" y="494"/>
                  </a:lnTo>
                  <a:lnTo>
                    <a:pt x="123" y="493"/>
                  </a:lnTo>
                  <a:lnTo>
                    <a:pt x="101" y="496"/>
                  </a:lnTo>
                  <a:lnTo>
                    <a:pt x="77" y="518"/>
                  </a:lnTo>
                  <a:lnTo>
                    <a:pt x="44" y="522"/>
                  </a:lnTo>
                  <a:lnTo>
                    <a:pt x="18" y="506"/>
                  </a:lnTo>
                  <a:lnTo>
                    <a:pt x="14" y="489"/>
                  </a:lnTo>
                  <a:lnTo>
                    <a:pt x="22" y="478"/>
                  </a:lnTo>
                  <a:lnTo>
                    <a:pt x="25" y="449"/>
                  </a:lnTo>
                  <a:lnTo>
                    <a:pt x="18" y="424"/>
                  </a:lnTo>
                  <a:lnTo>
                    <a:pt x="18" y="420"/>
                  </a:lnTo>
                  <a:lnTo>
                    <a:pt x="22" y="391"/>
                  </a:lnTo>
                  <a:lnTo>
                    <a:pt x="14" y="329"/>
                  </a:lnTo>
                  <a:lnTo>
                    <a:pt x="11" y="321"/>
                  </a:lnTo>
                  <a:lnTo>
                    <a:pt x="0" y="310"/>
                  </a:lnTo>
                  <a:lnTo>
                    <a:pt x="0" y="306"/>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916" name="Freeform 124"/>
            <p:cNvSpPr>
              <a:spLocks noChangeArrowheads="1"/>
            </p:cNvSpPr>
            <p:nvPr/>
          </p:nvSpPr>
          <p:spPr bwMode="auto">
            <a:xfrm>
              <a:off x="4610" y="1173"/>
              <a:ext cx="37" cy="17"/>
            </a:xfrm>
            <a:custGeom>
              <a:avLst/>
              <a:gdLst>
                <a:gd name="T0" fmla="*/ 1 w 41"/>
                <a:gd name="T1" fmla="*/ 0 h 23"/>
                <a:gd name="T2" fmla="*/ 8 w 41"/>
                <a:gd name="T3" fmla="*/ 0 h 23"/>
                <a:gd name="T4" fmla="*/ 14 w 41"/>
                <a:gd name="T5" fmla="*/ 10 h 23"/>
                <a:gd name="T6" fmla="*/ 40 w 41"/>
                <a:gd name="T7" fmla="*/ 7 h 23"/>
                <a:gd name="T8" fmla="*/ 38 w 41"/>
                <a:gd name="T9" fmla="*/ 15 h 23"/>
                <a:gd name="T10" fmla="*/ 23 w 41"/>
                <a:gd name="T11" fmla="*/ 16 h 23"/>
                <a:gd name="T12" fmla="*/ 8 w 41"/>
                <a:gd name="T13" fmla="*/ 16 h 23"/>
                <a:gd name="T14" fmla="*/ 0 w 41"/>
                <a:gd name="T15" fmla="*/ 0 h 23"/>
                <a:gd name="T16" fmla="*/ 1 w 41"/>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23">
                  <a:moveTo>
                    <a:pt x="1" y="0"/>
                  </a:moveTo>
                  <a:lnTo>
                    <a:pt x="8" y="0"/>
                  </a:lnTo>
                  <a:lnTo>
                    <a:pt x="14" y="13"/>
                  </a:lnTo>
                  <a:lnTo>
                    <a:pt x="40" y="10"/>
                  </a:lnTo>
                  <a:lnTo>
                    <a:pt x="38" y="20"/>
                  </a:lnTo>
                  <a:lnTo>
                    <a:pt x="23" y="22"/>
                  </a:lnTo>
                  <a:lnTo>
                    <a:pt x="8" y="22"/>
                  </a:lnTo>
                  <a:lnTo>
                    <a:pt x="0" y="0"/>
                  </a:lnTo>
                  <a:lnTo>
                    <a:pt x="1" y="0"/>
                  </a:lnTo>
                </a:path>
              </a:pathLst>
            </a:cu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917" name="Freeform 125"/>
            <p:cNvSpPr>
              <a:spLocks noChangeArrowheads="1"/>
            </p:cNvSpPr>
            <p:nvPr/>
          </p:nvSpPr>
          <p:spPr bwMode="auto">
            <a:xfrm>
              <a:off x="4567" y="2363"/>
              <a:ext cx="38" cy="66"/>
            </a:xfrm>
            <a:custGeom>
              <a:avLst/>
              <a:gdLst>
                <a:gd name="T0" fmla="*/ 0 w 42"/>
                <a:gd name="T1" fmla="*/ 30 h 74"/>
                <a:gd name="T2" fmla="*/ 3 w 42"/>
                <a:gd name="T3" fmla="*/ 17 h 74"/>
                <a:gd name="T4" fmla="*/ 15 w 42"/>
                <a:gd name="T5" fmla="*/ 9 h 74"/>
                <a:gd name="T6" fmla="*/ 26 w 42"/>
                <a:gd name="T7" fmla="*/ 0 h 74"/>
                <a:gd name="T8" fmla="*/ 30 w 42"/>
                <a:gd name="T9" fmla="*/ 0 h 74"/>
                <a:gd name="T10" fmla="*/ 33 w 42"/>
                <a:gd name="T11" fmla="*/ 4 h 74"/>
                <a:gd name="T12" fmla="*/ 41 w 42"/>
                <a:gd name="T13" fmla="*/ 14 h 74"/>
                <a:gd name="T14" fmla="*/ 37 w 42"/>
                <a:gd name="T15" fmla="*/ 21 h 74"/>
                <a:gd name="T16" fmla="*/ 33 w 42"/>
                <a:gd name="T17" fmla="*/ 52 h 74"/>
                <a:gd name="T18" fmla="*/ 26 w 42"/>
                <a:gd name="T19" fmla="*/ 61 h 74"/>
                <a:gd name="T20" fmla="*/ 22 w 42"/>
                <a:gd name="T21" fmla="*/ 61 h 74"/>
                <a:gd name="T22" fmla="*/ 15 w 42"/>
                <a:gd name="T23" fmla="*/ 52 h 74"/>
                <a:gd name="T24" fmla="*/ 0 w 42"/>
                <a:gd name="T25" fmla="*/ 3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4">
                  <a:moveTo>
                    <a:pt x="0" y="36"/>
                  </a:moveTo>
                  <a:lnTo>
                    <a:pt x="3" y="20"/>
                  </a:lnTo>
                  <a:lnTo>
                    <a:pt x="15" y="9"/>
                  </a:lnTo>
                  <a:lnTo>
                    <a:pt x="26" y="0"/>
                  </a:lnTo>
                  <a:lnTo>
                    <a:pt x="30" y="0"/>
                  </a:lnTo>
                  <a:lnTo>
                    <a:pt x="33" y="4"/>
                  </a:lnTo>
                  <a:lnTo>
                    <a:pt x="41" y="17"/>
                  </a:lnTo>
                  <a:lnTo>
                    <a:pt x="37" y="24"/>
                  </a:lnTo>
                  <a:lnTo>
                    <a:pt x="33" y="61"/>
                  </a:lnTo>
                  <a:lnTo>
                    <a:pt x="26" y="73"/>
                  </a:lnTo>
                  <a:lnTo>
                    <a:pt x="22" y="73"/>
                  </a:lnTo>
                  <a:lnTo>
                    <a:pt x="15" y="61"/>
                  </a:lnTo>
                  <a:lnTo>
                    <a:pt x="0" y="36"/>
                  </a:lnTo>
                </a:path>
              </a:pathLst>
            </a:cu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918" name="Freeform 126"/>
            <p:cNvSpPr>
              <a:spLocks noChangeArrowheads="1"/>
            </p:cNvSpPr>
            <p:nvPr/>
          </p:nvSpPr>
          <p:spPr bwMode="auto">
            <a:xfrm>
              <a:off x="4619" y="2620"/>
              <a:ext cx="18" cy="23"/>
            </a:xfrm>
            <a:custGeom>
              <a:avLst/>
              <a:gdLst>
                <a:gd name="T0" fmla="*/ 19 w 22"/>
                <a:gd name="T1" fmla="*/ 3 h 28"/>
                <a:gd name="T2" fmla="*/ 21 w 22"/>
                <a:gd name="T3" fmla="*/ 17 h 28"/>
                <a:gd name="T4" fmla="*/ 18 w 22"/>
                <a:gd name="T5" fmla="*/ 24 h 28"/>
                <a:gd name="T6" fmla="*/ 7 w 22"/>
                <a:gd name="T7" fmla="*/ 24 h 28"/>
                <a:gd name="T8" fmla="*/ 3 w 22"/>
                <a:gd name="T9" fmla="*/ 20 h 28"/>
                <a:gd name="T10" fmla="*/ 0 w 22"/>
                <a:gd name="T11" fmla="*/ 9 h 28"/>
                <a:gd name="T12" fmla="*/ 7 w 22"/>
                <a:gd name="T13" fmla="*/ 0 h 28"/>
                <a:gd name="T14" fmla="*/ 15 w 22"/>
                <a:gd name="T15" fmla="*/ 0 h 28"/>
                <a:gd name="T16" fmla="*/ 19 w 22"/>
                <a:gd name="T17"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8">
                  <a:moveTo>
                    <a:pt x="19" y="3"/>
                  </a:moveTo>
                  <a:lnTo>
                    <a:pt x="21" y="20"/>
                  </a:lnTo>
                  <a:lnTo>
                    <a:pt x="18" y="27"/>
                  </a:lnTo>
                  <a:lnTo>
                    <a:pt x="7" y="27"/>
                  </a:lnTo>
                  <a:lnTo>
                    <a:pt x="3" y="23"/>
                  </a:lnTo>
                  <a:lnTo>
                    <a:pt x="0" y="9"/>
                  </a:lnTo>
                  <a:lnTo>
                    <a:pt x="7" y="0"/>
                  </a:lnTo>
                  <a:lnTo>
                    <a:pt x="15" y="0"/>
                  </a:lnTo>
                  <a:lnTo>
                    <a:pt x="19" y="3"/>
                  </a:lnTo>
                </a:path>
              </a:pathLst>
            </a:cu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919" name="Freeform 127"/>
            <p:cNvSpPr>
              <a:spLocks noChangeArrowheads="1"/>
            </p:cNvSpPr>
            <p:nvPr/>
          </p:nvSpPr>
          <p:spPr bwMode="auto">
            <a:xfrm>
              <a:off x="4652" y="2993"/>
              <a:ext cx="56" cy="52"/>
            </a:xfrm>
            <a:custGeom>
              <a:avLst/>
              <a:gdLst>
                <a:gd name="T0" fmla="*/ 0 w 60"/>
                <a:gd name="T1" fmla="*/ 44 h 58"/>
                <a:gd name="T2" fmla="*/ 15 w 60"/>
                <a:gd name="T3" fmla="*/ 27 h 58"/>
                <a:gd name="T4" fmla="*/ 7 w 60"/>
                <a:gd name="T5" fmla="*/ 21 h 58"/>
                <a:gd name="T6" fmla="*/ 5 w 60"/>
                <a:gd name="T7" fmla="*/ 14 h 58"/>
                <a:gd name="T8" fmla="*/ 12 w 60"/>
                <a:gd name="T9" fmla="*/ 10 h 58"/>
                <a:gd name="T10" fmla="*/ 32 w 60"/>
                <a:gd name="T11" fmla="*/ 13 h 58"/>
                <a:gd name="T12" fmla="*/ 36 w 60"/>
                <a:gd name="T13" fmla="*/ 10 h 58"/>
                <a:gd name="T14" fmla="*/ 59 w 60"/>
                <a:gd name="T15" fmla="*/ 0 h 58"/>
                <a:gd name="T16" fmla="*/ 59 w 60"/>
                <a:gd name="T17" fmla="*/ 14 h 58"/>
                <a:gd name="T18" fmla="*/ 51 w 60"/>
                <a:gd name="T19" fmla="*/ 35 h 58"/>
                <a:gd name="T20" fmla="*/ 30 w 60"/>
                <a:gd name="T21" fmla="*/ 44 h 58"/>
                <a:gd name="T22" fmla="*/ 8 w 60"/>
                <a:gd name="T23" fmla="*/ 51 h 58"/>
                <a:gd name="T24" fmla="*/ 0 w 60"/>
                <a:gd name="T25" fmla="*/ 4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58">
                  <a:moveTo>
                    <a:pt x="0" y="50"/>
                  </a:moveTo>
                  <a:lnTo>
                    <a:pt x="15" y="30"/>
                  </a:lnTo>
                  <a:lnTo>
                    <a:pt x="7" y="24"/>
                  </a:lnTo>
                  <a:lnTo>
                    <a:pt x="5" y="16"/>
                  </a:lnTo>
                  <a:lnTo>
                    <a:pt x="12" y="10"/>
                  </a:lnTo>
                  <a:lnTo>
                    <a:pt x="32" y="13"/>
                  </a:lnTo>
                  <a:lnTo>
                    <a:pt x="36" y="10"/>
                  </a:lnTo>
                  <a:lnTo>
                    <a:pt x="59" y="0"/>
                  </a:lnTo>
                  <a:lnTo>
                    <a:pt x="59" y="17"/>
                  </a:lnTo>
                  <a:lnTo>
                    <a:pt x="51" y="38"/>
                  </a:lnTo>
                  <a:lnTo>
                    <a:pt x="30" y="50"/>
                  </a:lnTo>
                  <a:lnTo>
                    <a:pt x="8" y="57"/>
                  </a:lnTo>
                  <a:lnTo>
                    <a:pt x="0" y="50"/>
                  </a:lnTo>
                </a:path>
              </a:pathLst>
            </a:cu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920" name="Freeform 128"/>
            <p:cNvSpPr>
              <a:spLocks noChangeArrowheads="1"/>
            </p:cNvSpPr>
            <p:nvPr/>
          </p:nvSpPr>
          <p:spPr bwMode="auto">
            <a:xfrm>
              <a:off x="4665" y="1120"/>
              <a:ext cx="63" cy="36"/>
            </a:xfrm>
            <a:custGeom>
              <a:avLst/>
              <a:gdLst>
                <a:gd name="T0" fmla="*/ 0 w 67"/>
                <a:gd name="T1" fmla="*/ 6 h 42"/>
                <a:gd name="T2" fmla="*/ 7 w 67"/>
                <a:gd name="T3" fmla="*/ 0 h 42"/>
                <a:gd name="T4" fmla="*/ 14 w 67"/>
                <a:gd name="T5" fmla="*/ 4 h 42"/>
                <a:gd name="T6" fmla="*/ 24 w 67"/>
                <a:gd name="T7" fmla="*/ 11 h 42"/>
                <a:gd name="T8" fmla="*/ 54 w 67"/>
                <a:gd name="T9" fmla="*/ 23 h 42"/>
                <a:gd name="T10" fmla="*/ 58 w 67"/>
                <a:gd name="T11" fmla="*/ 23 h 42"/>
                <a:gd name="T12" fmla="*/ 60 w 67"/>
                <a:gd name="T13" fmla="*/ 26 h 42"/>
                <a:gd name="T14" fmla="*/ 66 w 67"/>
                <a:gd name="T15" fmla="*/ 30 h 42"/>
                <a:gd name="T16" fmla="*/ 57 w 67"/>
                <a:gd name="T17" fmla="*/ 35 h 42"/>
                <a:gd name="T18" fmla="*/ 14 w 67"/>
                <a:gd name="T19" fmla="*/ 29 h 42"/>
                <a:gd name="T20" fmla="*/ 3 w 67"/>
                <a:gd name="T21" fmla="*/ 22 h 42"/>
                <a:gd name="T22" fmla="*/ 0 w 67"/>
                <a:gd name="T23" fmla="*/ 10 h 42"/>
                <a:gd name="T24" fmla="*/ 0 w 67"/>
                <a:gd name="T25"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42">
                  <a:moveTo>
                    <a:pt x="0" y="6"/>
                  </a:moveTo>
                  <a:lnTo>
                    <a:pt x="7" y="0"/>
                  </a:lnTo>
                  <a:lnTo>
                    <a:pt x="14" y="4"/>
                  </a:lnTo>
                  <a:lnTo>
                    <a:pt x="24" y="14"/>
                  </a:lnTo>
                  <a:lnTo>
                    <a:pt x="54" y="26"/>
                  </a:lnTo>
                  <a:lnTo>
                    <a:pt x="58" y="26"/>
                  </a:lnTo>
                  <a:lnTo>
                    <a:pt x="60" y="29"/>
                  </a:lnTo>
                  <a:lnTo>
                    <a:pt x="66" y="35"/>
                  </a:lnTo>
                  <a:lnTo>
                    <a:pt x="57" y="41"/>
                  </a:lnTo>
                  <a:lnTo>
                    <a:pt x="14" y="33"/>
                  </a:lnTo>
                  <a:lnTo>
                    <a:pt x="3" y="25"/>
                  </a:lnTo>
                  <a:lnTo>
                    <a:pt x="0" y="10"/>
                  </a:lnTo>
                  <a:lnTo>
                    <a:pt x="0" y="6"/>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921" name="Freeform 129"/>
            <p:cNvSpPr>
              <a:spLocks noChangeArrowheads="1"/>
            </p:cNvSpPr>
            <p:nvPr/>
          </p:nvSpPr>
          <p:spPr bwMode="auto">
            <a:xfrm>
              <a:off x="4674" y="2598"/>
              <a:ext cx="11" cy="19"/>
            </a:xfrm>
            <a:custGeom>
              <a:avLst/>
              <a:gdLst>
                <a:gd name="T0" fmla="*/ 0 w 15"/>
                <a:gd name="T1" fmla="*/ 9 h 25"/>
                <a:gd name="T2" fmla="*/ 5 w 15"/>
                <a:gd name="T3" fmla="*/ 0 h 25"/>
                <a:gd name="T4" fmla="*/ 8 w 15"/>
                <a:gd name="T5" fmla="*/ 3 h 25"/>
                <a:gd name="T6" fmla="*/ 14 w 15"/>
                <a:gd name="T7" fmla="*/ 15 h 25"/>
                <a:gd name="T8" fmla="*/ 10 w 15"/>
                <a:gd name="T9" fmla="*/ 18 h 25"/>
                <a:gd name="T10" fmla="*/ 5 w 15"/>
                <a:gd name="T11" fmla="*/ 18 h 25"/>
                <a:gd name="T12" fmla="*/ 0 w 15"/>
                <a:gd name="T13" fmla="*/ 9 h 25"/>
              </a:gdLst>
              <a:ahLst/>
              <a:cxnLst>
                <a:cxn ang="0">
                  <a:pos x="T0" y="T1"/>
                </a:cxn>
                <a:cxn ang="0">
                  <a:pos x="T2" y="T3"/>
                </a:cxn>
                <a:cxn ang="0">
                  <a:pos x="T4" y="T5"/>
                </a:cxn>
                <a:cxn ang="0">
                  <a:pos x="T6" y="T7"/>
                </a:cxn>
                <a:cxn ang="0">
                  <a:pos x="T8" y="T9"/>
                </a:cxn>
                <a:cxn ang="0">
                  <a:pos x="T10" y="T11"/>
                </a:cxn>
                <a:cxn ang="0">
                  <a:pos x="T12" y="T13"/>
                </a:cxn>
              </a:cxnLst>
              <a:rect l="0" t="0" r="r" b="b"/>
              <a:pathLst>
                <a:path w="15" h="25">
                  <a:moveTo>
                    <a:pt x="0" y="12"/>
                  </a:moveTo>
                  <a:lnTo>
                    <a:pt x="5" y="0"/>
                  </a:lnTo>
                  <a:lnTo>
                    <a:pt x="8" y="3"/>
                  </a:lnTo>
                  <a:lnTo>
                    <a:pt x="14" y="19"/>
                  </a:lnTo>
                  <a:lnTo>
                    <a:pt x="10" y="24"/>
                  </a:lnTo>
                  <a:lnTo>
                    <a:pt x="5" y="24"/>
                  </a:lnTo>
                  <a:lnTo>
                    <a:pt x="0" y="12"/>
                  </a:lnTo>
                </a:path>
              </a:pathLst>
            </a:cu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922" name="Freeform 130"/>
            <p:cNvSpPr>
              <a:spLocks noChangeArrowheads="1"/>
            </p:cNvSpPr>
            <p:nvPr/>
          </p:nvSpPr>
          <p:spPr bwMode="auto">
            <a:xfrm>
              <a:off x="4688" y="2320"/>
              <a:ext cx="13" cy="19"/>
            </a:xfrm>
            <a:custGeom>
              <a:avLst/>
              <a:gdLst>
                <a:gd name="T0" fmla="*/ 0 w 17"/>
                <a:gd name="T1" fmla="*/ 14 h 24"/>
                <a:gd name="T2" fmla="*/ 0 w 17"/>
                <a:gd name="T3" fmla="*/ 0 h 24"/>
                <a:gd name="T4" fmla="*/ 5 w 17"/>
                <a:gd name="T5" fmla="*/ 0 h 24"/>
                <a:gd name="T6" fmla="*/ 13 w 17"/>
                <a:gd name="T7" fmla="*/ 3 h 24"/>
                <a:gd name="T8" fmla="*/ 16 w 17"/>
                <a:gd name="T9" fmla="*/ 12 h 24"/>
                <a:gd name="T10" fmla="*/ 16 w 17"/>
                <a:gd name="T11" fmla="*/ 14 h 24"/>
                <a:gd name="T12" fmla="*/ 13 w 17"/>
                <a:gd name="T13" fmla="*/ 20 h 24"/>
                <a:gd name="T14" fmla="*/ 5 w 17"/>
                <a:gd name="T15" fmla="*/ 20 h 24"/>
                <a:gd name="T16" fmla="*/ 0 w 17"/>
                <a:gd name="T17"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4">
                  <a:moveTo>
                    <a:pt x="0" y="17"/>
                  </a:moveTo>
                  <a:lnTo>
                    <a:pt x="0" y="0"/>
                  </a:lnTo>
                  <a:lnTo>
                    <a:pt x="5" y="0"/>
                  </a:lnTo>
                  <a:lnTo>
                    <a:pt x="13" y="3"/>
                  </a:lnTo>
                  <a:lnTo>
                    <a:pt x="16" y="12"/>
                  </a:lnTo>
                  <a:lnTo>
                    <a:pt x="16" y="17"/>
                  </a:lnTo>
                  <a:lnTo>
                    <a:pt x="13" y="23"/>
                  </a:lnTo>
                  <a:lnTo>
                    <a:pt x="5" y="23"/>
                  </a:lnTo>
                  <a:lnTo>
                    <a:pt x="0" y="17"/>
                  </a:lnTo>
                </a:path>
              </a:pathLst>
            </a:cu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923" name="Freeform 131"/>
            <p:cNvSpPr>
              <a:spLocks noChangeArrowheads="1"/>
            </p:cNvSpPr>
            <p:nvPr/>
          </p:nvSpPr>
          <p:spPr bwMode="auto">
            <a:xfrm>
              <a:off x="4708" y="2282"/>
              <a:ext cx="11" cy="13"/>
            </a:xfrm>
            <a:custGeom>
              <a:avLst/>
              <a:gdLst>
                <a:gd name="T0" fmla="*/ 0 w 15"/>
                <a:gd name="T1" fmla="*/ 13 h 18"/>
                <a:gd name="T2" fmla="*/ 4 w 15"/>
                <a:gd name="T3" fmla="*/ 0 h 18"/>
                <a:gd name="T4" fmla="*/ 12 w 15"/>
                <a:gd name="T5" fmla="*/ 2 h 18"/>
                <a:gd name="T6" fmla="*/ 14 w 15"/>
                <a:gd name="T7" fmla="*/ 7 h 18"/>
                <a:gd name="T8" fmla="*/ 8 w 15"/>
                <a:gd name="T9" fmla="*/ 14 h 18"/>
                <a:gd name="T10" fmla="*/ 0 w 15"/>
                <a:gd name="T11" fmla="*/ 13 h 18"/>
              </a:gdLst>
              <a:ahLst/>
              <a:cxnLst>
                <a:cxn ang="0">
                  <a:pos x="T0" y="T1"/>
                </a:cxn>
                <a:cxn ang="0">
                  <a:pos x="T2" y="T3"/>
                </a:cxn>
                <a:cxn ang="0">
                  <a:pos x="T4" y="T5"/>
                </a:cxn>
                <a:cxn ang="0">
                  <a:pos x="T6" y="T7"/>
                </a:cxn>
                <a:cxn ang="0">
                  <a:pos x="T8" y="T9"/>
                </a:cxn>
                <a:cxn ang="0">
                  <a:pos x="T10" y="T11"/>
                </a:cxn>
              </a:cxnLst>
              <a:rect l="0" t="0" r="r" b="b"/>
              <a:pathLst>
                <a:path w="15" h="18">
                  <a:moveTo>
                    <a:pt x="0" y="16"/>
                  </a:moveTo>
                  <a:lnTo>
                    <a:pt x="4" y="0"/>
                  </a:lnTo>
                  <a:lnTo>
                    <a:pt x="12" y="2"/>
                  </a:lnTo>
                  <a:lnTo>
                    <a:pt x="14" y="7"/>
                  </a:lnTo>
                  <a:lnTo>
                    <a:pt x="8" y="17"/>
                  </a:lnTo>
                  <a:lnTo>
                    <a:pt x="0" y="16"/>
                  </a:lnTo>
                </a:path>
              </a:pathLst>
            </a:cu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924" name="Freeform 132"/>
            <p:cNvSpPr>
              <a:spLocks noChangeArrowheads="1"/>
            </p:cNvSpPr>
            <p:nvPr/>
          </p:nvSpPr>
          <p:spPr bwMode="auto">
            <a:xfrm>
              <a:off x="4708" y="2004"/>
              <a:ext cx="182" cy="229"/>
            </a:xfrm>
            <a:custGeom>
              <a:avLst/>
              <a:gdLst>
                <a:gd name="T0" fmla="*/ 0 w 186"/>
                <a:gd name="T1" fmla="*/ 174 h 244"/>
                <a:gd name="T2" fmla="*/ 13 w 186"/>
                <a:gd name="T3" fmla="*/ 146 h 244"/>
                <a:gd name="T4" fmla="*/ 27 w 186"/>
                <a:gd name="T5" fmla="*/ 134 h 244"/>
                <a:gd name="T6" fmla="*/ 40 w 186"/>
                <a:gd name="T7" fmla="*/ 119 h 244"/>
                <a:gd name="T8" fmla="*/ 61 w 186"/>
                <a:gd name="T9" fmla="*/ 111 h 244"/>
                <a:gd name="T10" fmla="*/ 111 w 186"/>
                <a:gd name="T11" fmla="*/ 107 h 244"/>
                <a:gd name="T12" fmla="*/ 132 w 186"/>
                <a:gd name="T13" fmla="*/ 107 h 244"/>
                <a:gd name="T14" fmla="*/ 141 w 186"/>
                <a:gd name="T15" fmla="*/ 99 h 244"/>
                <a:gd name="T16" fmla="*/ 133 w 186"/>
                <a:gd name="T17" fmla="*/ 80 h 244"/>
                <a:gd name="T18" fmla="*/ 132 w 186"/>
                <a:gd name="T19" fmla="*/ 60 h 244"/>
                <a:gd name="T20" fmla="*/ 136 w 186"/>
                <a:gd name="T21" fmla="*/ 32 h 244"/>
                <a:gd name="T22" fmla="*/ 139 w 186"/>
                <a:gd name="T23" fmla="*/ 10 h 244"/>
                <a:gd name="T24" fmla="*/ 144 w 186"/>
                <a:gd name="T25" fmla="*/ 0 h 244"/>
                <a:gd name="T26" fmla="*/ 148 w 186"/>
                <a:gd name="T27" fmla="*/ 0 h 244"/>
                <a:gd name="T28" fmla="*/ 157 w 186"/>
                <a:gd name="T29" fmla="*/ 11 h 244"/>
                <a:gd name="T30" fmla="*/ 156 w 186"/>
                <a:gd name="T31" fmla="*/ 31 h 244"/>
                <a:gd name="T32" fmla="*/ 166 w 186"/>
                <a:gd name="T33" fmla="*/ 54 h 244"/>
                <a:gd name="T34" fmla="*/ 169 w 186"/>
                <a:gd name="T35" fmla="*/ 111 h 244"/>
                <a:gd name="T36" fmla="*/ 174 w 186"/>
                <a:gd name="T37" fmla="*/ 112 h 244"/>
                <a:gd name="T38" fmla="*/ 185 w 186"/>
                <a:gd name="T39" fmla="*/ 121 h 244"/>
                <a:gd name="T40" fmla="*/ 177 w 186"/>
                <a:gd name="T41" fmla="*/ 131 h 244"/>
                <a:gd name="T42" fmla="*/ 166 w 186"/>
                <a:gd name="T43" fmla="*/ 134 h 244"/>
                <a:gd name="T44" fmla="*/ 148 w 186"/>
                <a:gd name="T45" fmla="*/ 134 h 244"/>
                <a:gd name="T46" fmla="*/ 114 w 186"/>
                <a:gd name="T47" fmla="*/ 146 h 244"/>
                <a:gd name="T48" fmla="*/ 87 w 186"/>
                <a:gd name="T49" fmla="*/ 155 h 244"/>
                <a:gd name="T50" fmla="*/ 64 w 186"/>
                <a:gd name="T51" fmla="*/ 153 h 244"/>
                <a:gd name="T52" fmla="*/ 45 w 186"/>
                <a:gd name="T53" fmla="*/ 163 h 244"/>
                <a:gd name="T54" fmla="*/ 47 w 186"/>
                <a:gd name="T55" fmla="*/ 178 h 244"/>
                <a:gd name="T56" fmla="*/ 42 w 186"/>
                <a:gd name="T57" fmla="*/ 202 h 244"/>
                <a:gd name="T58" fmla="*/ 32 w 186"/>
                <a:gd name="T59" fmla="*/ 212 h 244"/>
                <a:gd name="T60" fmla="*/ 27 w 186"/>
                <a:gd name="T61" fmla="*/ 201 h 244"/>
                <a:gd name="T62" fmla="*/ 3 w 186"/>
                <a:gd name="T63" fmla="*/ 187 h 244"/>
                <a:gd name="T64" fmla="*/ 0 w 186"/>
                <a:gd name="T65" fmla="*/ 17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6" h="244">
                  <a:moveTo>
                    <a:pt x="0" y="200"/>
                  </a:moveTo>
                  <a:lnTo>
                    <a:pt x="13" y="168"/>
                  </a:lnTo>
                  <a:lnTo>
                    <a:pt x="27" y="154"/>
                  </a:lnTo>
                  <a:lnTo>
                    <a:pt x="40" y="137"/>
                  </a:lnTo>
                  <a:lnTo>
                    <a:pt x="61" y="127"/>
                  </a:lnTo>
                  <a:lnTo>
                    <a:pt x="111" y="122"/>
                  </a:lnTo>
                  <a:lnTo>
                    <a:pt x="132" y="122"/>
                  </a:lnTo>
                  <a:lnTo>
                    <a:pt x="141" y="114"/>
                  </a:lnTo>
                  <a:lnTo>
                    <a:pt x="133" y="92"/>
                  </a:lnTo>
                  <a:lnTo>
                    <a:pt x="132" y="69"/>
                  </a:lnTo>
                  <a:lnTo>
                    <a:pt x="136" y="37"/>
                  </a:lnTo>
                  <a:lnTo>
                    <a:pt x="139" y="10"/>
                  </a:lnTo>
                  <a:lnTo>
                    <a:pt x="144" y="0"/>
                  </a:lnTo>
                  <a:lnTo>
                    <a:pt x="148" y="0"/>
                  </a:lnTo>
                  <a:lnTo>
                    <a:pt x="157" y="14"/>
                  </a:lnTo>
                  <a:lnTo>
                    <a:pt x="156" y="36"/>
                  </a:lnTo>
                  <a:lnTo>
                    <a:pt x="166" y="63"/>
                  </a:lnTo>
                  <a:lnTo>
                    <a:pt x="169" y="127"/>
                  </a:lnTo>
                  <a:lnTo>
                    <a:pt x="174" y="129"/>
                  </a:lnTo>
                  <a:lnTo>
                    <a:pt x="185" y="139"/>
                  </a:lnTo>
                  <a:lnTo>
                    <a:pt x="177" y="150"/>
                  </a:lnTo>
                  <a:lnTo>
                    <a:pt x="166" y="154"/>
                  </a:lnTo>
                  <a:lnTo>
                    <a:pt x="148" y="154"/>
                  </a:lnTo>
                  <a:lnTo>
                    <a:pt x="114" y="168"/>
                  </a:lnTo>
                  <a:lnTo>
                    <a:pt x="87" y="178"/>
                  </a:lnTo>
                  <a:lnTo>
                    <a:pt x="64" y="176"/>
                  </a:lnTo>
                  <a:lnTo>
                    <a:pt x="45" y="187"/>
                  </a:lnTo>
                  <a:lnTo>
                    <a:pt x="47" y="204"/>
                  </a:lnTo>
                  <a:lnTo>
                    <a:pt x="42" y="232"/>
                  </a:lnTo>
                  <a:lnTo>
                    <a:pt x="32" y="243"/>
                  </a:lnTo>
                  <a:lnTo>
                    <a:pt x="27" y="231"/>
                  </a:lnTo>
                  <a:lnTo>
                    <a:pt x="3" y="215"/>
                  </a:lnTo>
                  <a:lnTo>
                    <a:pt x="0" y="200"/>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925" name="Freeform 133"/>
            <p:cNvSpPr>
              <a:spLocks noChangeArrowheads="1"/>
            </p:cNvSpPr>
            <p:nvPr/>
          </p:nvSpPr>
          <p:spPr bwMode="auto">
            <a:xfrm>
              <a:off x="4762" y="2978"/>
              <a:ext cx="33" cy="23"/>
            </a:xfrm>
            <a:custGeom>
              <a:avLst/>
              <a:gdLst>
                <a:gd name="T0" fmla="*/ 2 w 37"/>
                <a:gd name="T1" fmla="*/ 12 h 28"/>
                <a:gd name="T2" fmla="*/ 8 w 37"/>
                <a:gd name="T3" fmla="*/ 3 h 28"/>
                <a:gd name="T4" fmla="*/ 27 w 37"/>
                <a:gd name="T5" fmla="*/ 0 h 28"/>
                <a:gd name="T6" fmla="*/ 30 w 37"/>
                <a:gd name="T7" fmla="*/ 0 h 28"/>
                <a:gd name="T8" fmla="*/ 36 w 37"/>
                <a:gd name="T9" fmla="*/ 14 h 28"/>
                <a:gd name="T10" fmla="*/ 17 w 37"/>
                <a:gd name="T11" fmla="*/ 24 h 28"/>
                <a:gd name="T12" fmla="*/ 0 w 37"/>
                <a:gd name="T13" fmla="*/ 12 h 28"/>
                <a:gd name="T14" fmla="*/ 2 w 37"/>
                <a:gd name="T15" fmla="*/ 12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8">
                  <a:moveTo>
                    <a:pt x="2" y="12"/>
                  </a:moveTo>
                  <a:lnTo>
                    <a:pt x="8" y="3"/>
                  </a:lnTo>
                  <a:lnTo>
                    <a:pt x="27" y="0"/>
                  </a:lnTo>
                  <a:lnTo>
                    <a:pt x="30" y="0"/>
                  </a:lnTo>
                  <a:lnTo>
                    <a:pt x="36" y="16"/>
                  </a:lnTo>
                  <a:lnTo>
                    <a:pt x="17" y="27"/>
                  </a:lnTo>
                  <a:lnTo>
                    <a:pt x="0" y="12"/>
                  </a:lnTo>
                  <a:lnTo>
                    <a:pt x="2" y="12"/>
                  </a:lnTo>
                </a:path>
              </a:pathLst>
            </a:cu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926" name="Freeform 134"/>
            <p:cNvSpPr>
              <a:spLocks noChangeArrowheads="1"/>
            </p:cNvSpPr>
            <p:nvPr/>
          </p:nvSpPr>
          <p:spPr bwMode="auto">
            <a:xfrm>
              <a:off x="4820" y="1917"/>
              <a:ext cx="92" cy="80"/>
            </a:xfrm>
            <a:custGeom>
              <a:avLst/>
              <a:gdLst>
                <a:gd name="T0" fmla="*/ 0 w 96"/>
                <a:gd name="T1" fmla="*/ 66 h 88"/>
                <a:gd name="T2" fmla="*/ 8 w 96"/>
                <a:gd name="T3" fmla="*/ 45 h 88"/>
                <a:gd name="T4" fmla="*/ 3 w 96"/>
                <a:gd name="T5" fmla="*/ 9 h 88"/>
                <a:gd name="T6" fmla="*/ 7 w 96"/>
                <a:gd name="T7" fmla="*/ 2 h 88"/>
                <a:gd name="T8" fmla="*/ 27 w 96"/>
                <a:gd name="T9" fmla="*/ 0 h 88"/>
                <a:gd name="T10" fmla="*/ 50 w 96"/>
                <a:gd name="T11" fmla="*/ 19 h 88"/>
                <a:gd name="T12" fmla="*/ 65 w 96"/>
                <a:gd name="T13" fmla="*/ 24 h 88"/>
                <a:gd name="T14" fmla="*/ 89 w 96"/>
                <a:gd name="T15" fmla="*/ 19 h 88"/>
                <a:gd name="T16" fmla="*/ 95 w 96"/>
                <a:gd name="T17" fmla="*/ 30 h 88"/>
                <a:gd name="T18" fmla="*/ 89 w 96"/>
                <a:gd name="T19" fmla="*/ 43 h 88"/>
                <a:gd name="T20" fmla="*/ 74 w 96"/>
                <a:gd name="T21" fmla="*/ 56 h 88"/>
                <a:gd name="T22" fmla="*/ 30 w 96"/>
                <a:gd name="T23" fmla="*/ 61 h 88"/>
                <a:gd name="T24" fmla="*/ 18 w 96"/>
                <a:gd name="T25" fmla="*/ 72 h 88"/>
                <a:gd name="T26" fmla="*/ 3 w 96"/>
                <a:gd name="T27" fmla="*/ 75 h 88"/>
                <a:gd name="T28" fmla="*/ 0 w 96"/>
                <a:gd name="T29" fmla="*/ 6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 h="88">
                  <a:moveTo>
                    <a:pt x="0" y="75"/>
                  </a:moveTo>
                  <a:lnTo>
                    <a:pt x="8" y="51"/>
                  </a:lnTo>
                  <a:lnTo>
                    <a:pt x="3" y="9"/>
                  </a:lnTo>
                  <a:lnTo>
                    <a:pt x="7" y="2"/>
                  </a:lnTo>
                  <a:lnTo>
                    <a:pt x="27" y="0"/>
                  </a:lnTo>
                  <a:lnTo>
                    <a:pt x="50" y="22"/>
                  </a:lnTo>
                  <a:lnTo>
                    <a:pt x="65" y="27"/>
                  </a:lnTo>
                  <a:lnTo>
                    <a:pt x="89" y="22"/>
                  </a:lnTo>
                  <a:lnTo>
                    <a:pt x="95" y="34"/>
                  </a:lnTo>
                  <a:lnTo>
                    <a:pt x="89" y="49"/>
                  </a:lnTo>
                  <a:lnTo>
                    <a:pt x="74" y="65"/>
                  </a:lnTo>
                  <a:lnTo>
                    <a:pt x="30" y="70"/>
                  </a:lnTo>
                  <a:lnTo>
                    <a:pt x="18" y="83"/>
                  </a:lnTo>
                  <a:lnTo>
                    <a:pt x="3" y="87"/>
                  </a:lnTo>
                  <a:lnTo>
                    <a:pt x="0" y="75"/>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927" name="Freeform 135"/>
            <p:cNvSpPr>
              <a:spLocks noChangeArrowheads="1"/>
            </p:cNvSpPr>
            <p:nvPr/>
          </p:nvSpPr>
          <p:spPr bwMode="auto">
            <a:xfrm>
              <a:off x="4896" y="3662"/>
              <a:ext cx="60" cy="67"/>
            </a:xfrm>
            <a:custGeom>
              <a:avLst/>
              <a:gdLst>
                <a:gd name="T0" fmla="*/ 0 w 64"/>
                <a:gd name="T1" fmla="*/ 46 h 74"/>
                <a:gd name="T2" fmla="*/ 8 w 64"/>
                <a:gd name="T3" fmla="*/ 25 h 74"/>
                <a:gd name="T4" fmla="*/ 12 w 64"/>
                <a:gd name="T5" fmla="*/ 4 h 74"/>
                <a:gd name="T6" fmla="*/ 14 w 64"/>
                <a:gd name="T7" fmla="*/ 0 h 74"/>
                <a:gd name="T8" fmla="*/ 19 w 64"/>
                <a:gd name="T9" fmla="*/ 4 h 74"/>
                <a:gd name="T10" fmla="*/ 37 w 64"/>
                <a:gd name="T11" fmla="*/ 11 h 74"/>
                <a:gd name="T12" fmla="*/ 61 w 64"/>
                <a:gd name="T13" fmla="*/ 8 h 74"/>
                <a:gd name="T14" fmla="*/ 63 w 64"/>
                <a:gd name="T15" fmla="*/ 12 h 74"/>
                <a:gd name="T16" fmla="*/ 53 w 64"/>
                <a:gd name="T17" fmla="*/ 37 h 74"/>
                <a:gd name="T18" fmla="*/ 48 w 64"/>
                <a:gd name="T19" fmla="*/ 46 h 74"/>
                <a:gd name="T20" fmla="*/ 34 w 64"/>
                <a:gd name="T21" fmla="*/ 57 h 74"/>
                <a:gd name="T22" fmla="*/ 22 w 64"/>
                <a:gd name="T23" fmla="*/ 64 h 74"/>
                <a:gd name="T24" fmla="*/ 12 w 64"/>
                <a:gd name="T25" fmla="*/ 64 h 74"/>
                <a:gd name="T26" fmla="*/ 3 w 64"/>
                <a:gd name="T27" fmla="*/ 57 h 74"/>
                <a:gd name="T28" fmla="*/ 0 w 64"/>
                <a:gd name="T29" fmla="*/ 4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 h="74">
                  <a:moveTo>
                    <a:pt x="0" y="52"/>
                  </a:moveTo>
                  <a:lnTo>
                    <a:pt x="8" y="28"/>
                  </a:lnTo>
                  <a:lnTo>
                    <a:pt x="12" y="4"/>
                  </a:lnTo>
                  <a:lnTo>
                    <a:pt x="14" y="0"/>
                  </a:lnTo>
                  <a:lnTo>
                    <a:pt x="19" y="4"/>
                  </a:lnTo>
                  <a:lnTo>
                    <a:pt x="37" y="11"/>
                  </a:lnTo>
                  <a:lnTo>
                    <a:pt x="61" y="8"/>
                  </a:lnTo>
                  <a:lnTo>
                    <a:pt x="63" y="15"/>
                  </a:lnTo>
                  <a:lnTo>
                    <a:pt x="53" y="43"/>
                  </a:lnTo>
                  <a:lnTo>
                    <a:pt x="48" y="52"/>
                  </a:lnTo>
                  <a:lnTo>
                    <a:pt x="34" y="64"/>
                  </a:lnTo>
                  <a:lnTo>
                    <a:pt x="22" y="73"/>
                  </a:lnTo>
                  <a:lnTo>
                    <a:pt x="12" y="73"/>
                  </a:lnTo>
                  <a:lnTo>
                    <a:pt x="3" y="64"/>
                  </a:lnTo>
                  <a:lnTo>
                    <a:pt x="0" y="52"/>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928" name="Freeform 136"/>
            <p:cNvSpPr>
              <a:spLocks noChangeArrowheads="1"/>
            </p:cNvSpPr>
            <p:nvPr/>
          </p:nvSpPr>
          <p:spPr bwMode="auto">
            <a:xfrm>
              <a:off x="4941" y="1916"/>
              <a:ext cx="7" cy="3"/>
            </a:xfrm>
            <a:custGeom>
              <a:avLst/>
              <a:gdLst>
                <a:gd name="T0" fmla="*/ 0 w 11"/>
                <a:gd name="T1" fmla="*/ 4 h 8"/>
                <a:gd name="T2" fmla="*/ 0 w 11"/>
                <a:gd name="T3" fmla="*/ 3 h 8"/>
                <a:gd name="T4" fmla="*/ 7 w 11"/>
                <a:gd name="T5" fmla="*/ 0 h 8"/>
                <a:gd name="T6" fmla="*/ 10 w 11"/>
                <a:gd name="T7" fmla="*/ 3 h 8"/>
                <a:gd name="T8" fmla="*/ 10 w 11"/>
                <a:gd name="T9" fmla="*/ 4 h 8"/>
                <a:gd name="T10" fmla="*/ 0 w 11"/>
                <a:gd name="T11" fmla="*/ 4 h 8"/>
              </a:gdLst>
              <a:ahLst/>
              <a:cxnLst>
                <a:cxn ang="0">
                  <a:pos x="T0" y="T1"/>
                </a:cxn>
                <a:cxn ang="0">
                  <a:pos x="T2" y="T3"/>
                </a:cxn>
                <a:cxn ang="0">
                  <a:pos x="T4" y="T5"/>
                </a:cxn>
                <a:cxn ang="0">
                  <a:pos x="T6" y="T7"/>
                </a:cxn>
                <a:cxn ang="0">
                  <a:pos x="T8" y="T9"/>
                </a:cxn>
                <a:cxn ang="0">
                  <a:pos x="T10" y="T11"/>
                </a:cxn>
              </a:cxnLst>
              <a:rect l="0" t="0" r="r" b="b"/>
              <a:pathLst>
                <a:path w="11" h="8">
                  <a:moveTo>
                    <a:pt x="0" y="7"/>
                  </a:moveTo>
                  <a:lnTo>
                    <a:pt x="0" y="3"/>
                  </a:lnTo>
                  <a:lnTo>
                    <a:pt x="7" y="0"/>
                  </a:lnTo>
                  <a:lnTo>
                    <a:pt x="10" y="3"/>
                  </a:lnTo>
                  <a:lnTo>
                    <a:pt x="10" y="7"/>
                  </a:lnTo>
                  <a:lnTo>
                    <a:pt x="0" y="7"/>
                  </a:lnTo>
                </a:path>
              </a:pathLst>
            </a:cu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929" name="Freeform 137"/>
            <p:cNvSpPr>
              <a:spLocks noChangeArrowheads="1"/>
            </p:cNvSpPr>
            <p:nvPr/>
          </p:nvSpPr>
          <p:spPr bwMode="auto">
            <a:xfrm>
              <a:off x="4959" y="1893"/>
              <a:ext cx="19" cy="20"/>
            </a:xfrm>
            <a:custGeom>
              <a:avLst/>
              <a:gdLst>
                <a:gd name="T0" fmla="*/ 0 w 23"/>
                <a:gd name="T1" fmla="*/ 3 h 25"/>
                <a:gd name="T2" fmla="*/ 0 w 23"/>
                <a:gd name="T3" fmla="*/ 0 h 25"/>
                <a:gd name="T4" fmla="*/ 3 w 23"/>
                <a:gd name="T5" fmla="*/ 3 h 25"/>
                <a:gd name="T6" fmla="*/ 22 w 23"/>
                <a:gd name="T7" fmla="*/ 16 h 25"/>
                <a:gd name="T8" fmla="*/ 18 w 23"/>
                <a:gd name="T9" fmla="*/ 21 h 25"/>
                <a:gd name="T10" fmla="*/ 14 w 23"/>
                <a:gd name="T11" fmla="*/ 21 h 25"/>
                <a:gd name="T12" fmla="*/ 3 w 23"/>
                <a:gd name="T13" fmla="*/ 12 h 25"/>
                <a:gd name="T14" fmla="*/ 0 w 23"/>
                <a:gd name="T15" fmla="*/ 3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5">
                  <a:moveTo>
                    <a:pt x="0" y="3"/>
                  </a:moveTo>
                  <a:lnTo>
                    <a:pt x="0" y="0"/>
                  </a:lnTo>
                  <a:lnTo>
                    <a:pt x="3" y="3"/>
                  </a:lnTo>
                  <a:lnTo>
                    <a:pt x="22" y="19"/>
                  </a:lnTo>
                  <a:lnTo>
                    <a:pt x="18" y="24"/>
                  </a:lnTo>
                  <a:lnTo>
                    <a:pt x="14" y="24"/>
                  </a:lnTo>
                  <a:lnTo>
                    <a:pt x="3" y="15"/>
                  </a:lnTo>
                  <a:lnTo>
                    <a:pt x="0" y="3"/>
                  </a:lnTo>
                </a:path>
              </a:pathLst>
            </a:cu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930" name="Freeform 138"/>
            <p:cNvSpPr>
              <a:spLocks noChangeArrowheads="1"/>
            </p:cNvSpPr>
            <p:nvPr/>
          </p:nvSpPr>
          <p:spPr bwMode="auto">
            <a:xfrm>
              <a:off x="4977" y="1875"/>
              <a:ext cx="9" cy="8"/>
            </a:xfrm>
            <a:custGeom>
              <a:avLst/>
              <a:gdLst>
                <a:gd name="T0" fmla="*/ 0 w 13"/>
                <a:gd name="T1" fmla="*/ 8 h 12"/>
                <a:gd name="T2" fmla="*/ 0 w 13"/>
                <a:gd name="T3" fmla="*/ 0 h 12"/>
                <a:gd name="T4" fmla="*/ 8 w 13"/>
                <a:gd name="T5" fmla="*/ 0 h 12"/>
                <a:gd name="T6" fmla="*/ 12 w 13"/>
                <a:gd name="T7" fmla="*/ 8 h 12"/>
                <a:gd name="T8" fmla="*/ 12 w 13"/>
                <a:gd name="T9" fmla="*/ 11 h 12"/>
                <a:gd name="T10" fmla="*/ 4 w 13"/>
                <a:gd name="T11" fmla="*/ 11 h 12"/>
                <a:gd name="T12" fmla="*/ 0 w 13"/>
                <a:gd name="T13" fmla="*/ 8 h 12"/>
              </a:gdLst>
              <a:ahLst/>
              <a:cxnLst>
                <a:cxn ang="0">
                  <a:pos x="T0" y="T1"/>
                </a:cxn>
                <a:cxn ang="0">
                  <a:pos x="T2" y="T3"/>
                </a:cxn>
                <a:cxn ang="0">
                  <a:pos x="T4" y="T5"/>
                </a:cxn>
                <a:cxn ang="0">
                  <a:pos x="T6" y="T7"/>
                </a:cxn>
                <a:cxn ang="0">
                  <a:pos x="T8" y="T9"/>
                </a:cxn>
                <a:cxn ang="0">
                  <a:pos x="T10" y="T11"/>
                </a:cxn>
                <a:cxn ang="0">
                  <a:pos x="T12" y="T13"/>
                </a:cxn>
              </a:cxnLst>
              <a:rect l="0" t="0" r="r" b="b"/>
              <a:pathLst>
                <a:path w="13" h="12">
                  <a:moveTo>
                    <a:pt x="0" y="8"/>
                  </a:moveTo>
                  <a:lnTo>
                    <a:pt x="0" y="0"/>
                  </a:lnTo>
                  <a:lnTo>
                    <a:pt x="8" y="0"/>
                  </a:lnTo>
                  <a:lnTo>
                    <a:pt x="12" y="8"/>
                  </a:lnTo>
                  <a:lnTo>
                    <a:pt x="12" y="11"/>
                  </a:lnTo>
                  <a:lnTo>
                    <a:pt x="4" y="11"/>
                  </a:lnTo>
                  <a:lnTo>
                    <a:pt x="0" y="8"/>
                  </a:lnTo>
                </a:path>
              </a:pathLst>
            </a:cu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931" name="Freeform 139"/>
            <p:cNvSpPr>
              <a:spLocks noChangeArrowheads="1"/>
            </p:cNvSpPr>
            <p:nvPr/>
          </p:nvSpPr>
          <p:spPr bwMode="auto">
            <a:xfrm>
              <a:off x="4989" y="1841"/>
              <a:ext cx="11" cy="17"/>
            </a:xfrm>
            <a:custGeom>
              <a:avLst/>
              <a:gdLst>
                <a:gd name="T0" fmla="*/ 0 w 15"/>
                <a:gd name="T1" fmla="*/ 4 h 22"/>
                <a:gd name="T2" fmla="*/ 4 w 15"/>
                <a:gd name="T3" fmla="*/ 0 h 22"/>
                <a:gd name="T4" fmla="*/ 11 w 15"/>
                <a:gd name="T5" fmla="*/ 0 h 22"/>
                <a:gd name="T6" fmla="*/ 14 w 15"/>
                <a:gd name="T7" fmla="*/ 8 h 22"/>
                <a:gd name="T8" fmla="*/ 14 w 15"/>
                <a:gd name="T9" fmla="*/ 12 h 22"/>
                <a:gd name="T10" fmla="*/ 11 w 15"/>
                <a:gd name="T11" fmla="*/ 18 h 22"/>
                <a:gd name="T12" fmla="*/ 6 w 15"/>
                <a:gd name="T13" fmla="*/ 18 h 22"/>
                <a:gd name="T14" fmla="*/ 4 w 15"/>
                <a:gd name="T15" fmla="*/ 12 h 22"/>
                <a:gd name="T16" fmla="*/ 0 w 15"/>
                <a:gd name="T17"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2">
                  <a:moveTo>
                    <a:pt x="0" y="4"/>
                  </a:moveTo>
                  <a:lnTo>
                    <a:pt x="4" y="0"/>
                  </a:lnTo>
                  <a:lnTo>
                    <a:pt x="11" y="0"/>
                  </a:lnTo>
                  <a:lnTo>
                    <a:pt x="14" y="8"/>
                  </a:lnTo>
                  <a:lnTo>
                    <a:pt x="14" y="15"/>
                  </a:lnTo>
                  <a:lnTo>
                    <a:pt x="11" y="21"/>
                  </a:lnTo>
                  <a:lnTo>
                    <a:pt x="6" y="21"/>
                  </a:lnTo>
                  <a:lnTo>
                    <a:pt x="4" y="15"/>
                  </a:lnTo>
                  <a:lnTo>
                    <a:pt x="0" y="4"/>
                  </a:lnTo>
                </a:path>
              </a:pathLst>
            </a:cu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932" name="Freeform 140"/>
            <p:cNvSpPr>
              <a:spLocks noChangeArrowheads="1"/>
            </p:cNvSpPr>
            <p:nvPr/>
          </p:nvSpPr>
          <p:spPr bwMode="auto">
            <a:xfrm>
              <a:off x="5010" y="1809"/>
              <a:ext cx="9" cy="17"/>
            </a:xfrm>
            <a:custGeom>
              <a:avLst/>
              <a:gdLst>
                <a:gd name="T0" fmla="*/ 0 w 13"/>
                <a:gd name="T1" fmla="*/ 18 h 22"/>
                <a:gd name="T2" fmla="*/ 9 w 13"/>
                <a:gd name="T3" fmla="*/ 0 h 22"/>
                <a:gd name="T4" fmla="*/ 12 w 13"/>
                <a:gd name="T5" fmla="*/ 5 h 22"/>
                <a:gd name="T6" fmla="*/ 12 w 13"/>
                <a:gd name="T7" fmla="*/ 11 h 22"/>
                <a:gd name="T8" fmla="*/ 4 w 13"/>
                <a:gd name="T9" fmla="*/ 18 h 22"/>
                <a:gd name="T10" fmla="*/ 0 w 13"/>
                <a:gd name="T11" fmla="*/ 18 h 22"/>
              </a:gdLst>
              <a:ahLst/>
              <a:cxnLst>
                <a:cxn ang="0">
                  <a:pos x="T0" y="T1"/>
                </a:cxn>
                <a:cxn ang="0">
                  <a:pos x="T2" y="T3"/>
                </a:cxn>
                <a:cxn ang="0">
                  <a:pos x="T4" y="T5"/>
                </a:cxn>
                <a:cxn ang="0">
                  <a:pos x="T6" y="T7"/>
                </a:cxn>
                <a:cxn ang="0">
                  <a:pos x="T8" y="T9"/>
                </a:cxn>
                <a:cxn ang="0">
                  <a:pos x="T10" y="T11"/>
                </a:cxn>
              </a:cxnLst>
              <a:rect l="0" t="0" r="r" b="b"/>
              <a:pathLst>
                <a:path w="13" h="22">
                  <a:moveTo>
                    <a:pt x="0" y="21"/>
                  </a:moveTo>
                  <a:lnTo>
                    <a:pt x="9" y="0"/>
                  </a:lnTo>
                  <a:lnTo>
                    <a:pt x="12" y="5"/>
                  </a:lnTo>
                  <a:lnTo>
                    <a:pt x="12" y="12"/>
                  </a:lnTo>
                  <a:lnTo>
                    <a:pt x="4" y="21"/>
                  </a:lnTo>
                  <a:lnTo>
                    <a:pt x="0" y="21"/>
                  </a:lnTo>
                </a:path>
              </a:pathLst>
            </a:cu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933" name="Freeform 141"/>
            <p:cNvSpPr>
              <a:spLocks noChangeArrowheads="1"/>
            </p:cNvSpPr>
            <p:nvPr/>
          </p:nvSpPr>
          <p:spPr bwMode="auto">
            <a:xfrm>
              <a:off x="5055" y="2945"/>
              <a:ext cx="60" cy="15"/>
            </a:xfrm>
            <a:custGeom>
              <a:avLst/>
              <a:gdLst>
                <a:gd name="T0" fmla="*/ 0 w 64"/>
                <a:gd name="T1" fmla="*/ 10 h 20"/>
                <a:gd name="T2" fmla="*/ 4 w 64"/>
                <a:gd name="T3" fmla="*/ 0 h 20"/>
                <a:gd name="T4" fmla="*/ 4 w 64"/>
                <a:gd name="T5" fmla="*/ 3 h 20"/>
                <a:gd name="T6" fmla="*/ 8 w 64"/>
                <a:gd name="T7" fmla="*/ 8 h 20"/>
                <a:gd name="T8" fmla="*/ 12 w 64"/>
                <a:gd name="T9" fmla="*/ 8 h 20"/>
                <a:gd name="T10" fmla="*/ 37 w 64"/>
                <a:gd name="T11" fmla="*/ 0 h 20"/>
                <a:gd name="T12" fmla="*/ 59 w 64"/>
                <a:gd name="T13" fmla="*/ 0 h 20"/>
                <a:gd name="T14" fmla="*/ 63 w 64"/>
                <a:gd name="T15" fmla="*/ 3 h 20"/>
                <a:gd name="T16" fmla="*/ 63 w 64"/>
                <a:gd name="T17" fmla="*/ 8 h 20"/>
                <a:gd name="T18" fmla="*/ 51 w 64"/>
                <a:gd name="T19" fmla="*/ 11 h 20"/>
                <a:gd name="T20" fmla="*/ 44 w 64"/>
                <a:gd name="T21" fmla="*/ 11 h 20"/>
                <a:gd name="T22" fmla="*/ 23 w 64"/>
                <a:gd name="T23" fmla="*/ 16 h 20"/>
                <a:gd name="T24" fmla="*/ 0 w 64"/>
                <a:gd name="T25"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20">
                  <a:moveTo>
                    <a:pt x="0" y="12"/>
                  </a:moveTo>
                  <a:lnTo>
                    <a:pt x="4" y="0"/>
                  </a:lnTo>
                  <a:lnTo>
                    <a:pt x="4" y="3"/>
                  </a:lnTo>
                  <a:lnTo>
                    <a:pt x="8" y="8"/>
                  </a:lnTo>
                  <a:lnTo>
                    <a:pt x="12" y="8"/>
                  </a:lnTo>
                  <a:lnTo>
                    <a:pt x="37" y="0"/>
                  </a:lnTo>
                  <a:lnTo>
                    <a:pt x="59" y="0"/>
                  </a:lnTo>
                  <a:lnTo>
                    <a:pt x="63" y="3"/>
                  </a:lnTo>
                  <a:lnTo>
                    <a:pt x="63" y="8"/>
                  </a:lnTo>
                  <a:lnTo>
                    <a:pt x="51" y="14"/>
                  </a:lnTo>
                  <a:lnTo>
                    <a:pt x="44" y="14"/>
                  </a:lnTo>
                  <a:lnTo>
                    <a:pt x="23" y="19"/>
                  </a:lnTo>
                  <a:lnTo>
                    <a:pt x="0" y="12"/>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934" name="Freeform 142"/>
            <p:cNvSpPr>
              <a:spLocks noChangeArrowheads="1"/>
            </p:cNvSpPr>
            <p:nvPr/>
          </p:nvSpPr>
          <p:spPr bwMode="auto">
            <a:xfrm>
              <a:off x="5155" y="2952"/>
              <a:ext cx="12" cy="23"/>
            </a:xfrm>
            <a:custGeom>
              <a:avLst/>
              <a:gdLst>
                <a:gd name="T0" fmla="*/ 0 w 16"/>
                <a:gd name="T1" fmla="*/ 14 h 28"/>
                <a:gd name="T2" fmla="*/ 2 w 16"/>
                <a:gd name="T3" fmla="*/ 2 h 28"/>
                <a:gd name="T4" fmla="*/ 7 w 16"/>
                <a:gd name="T5" fmla="*/ 0 h 28"/>
                <a:gd name="T6" fmla="*/ 11 w 16"/>
                <a:gd name="T7" fmla="*/ 7 h 28"/>
                <a:gd name="T8" fmla="*/ 15 w 16"/>
                <a:gd name="T9" fmla="*/ 20 h 28"/>
                <a:gd name="T10" fmla="*/ 8 w 16"/>
                <a:gd name="T11" fmla="*/ 24 h 28"/>
                <a:gd name="T12" fmla="*/ 0 w 16"/>
                <a:gd name="T13" fmla="*/ 14 h 28"/>
              </a:gdLst>
              <a:ahLst/>
              <a:cxnLst>
                <a:cxn ang="0">
                  <a:pos x="T0" y="T1"/>
                </a:cxn>
                <a:cxn ang="0">
                  <a:pos x="T2" y="T3"/>
                </a:cxn>
                <a:cxn ang="0">
                  <a:pos x="T4" y="T5"/>
                </a:cxn>
                <a:cxn ang="0">
                  <a:pos x="T6" y="T7"/>
                </a:cxn>
                <a:cxn ang="0">
                  <a:pos x="T8" y="T9"/>
                </a:cxn>
                <a:cxn ang="0">
                  <a:pos x="T10" y="T11"/>
                </a:cxn>
                <a:cxn ang="0">
                  <a:pos x="T12" y="T13"/>
                </a:cxn>
              </a:cxnLst>
              <a:rect l="0" t="0" r="r" b="b"/>
              <a:pathLst>
                <a:path w="16" h="28">
                  <a:moveTo>
                    <a:pt x="0" y="15"/>
                  </a:moveTo>
                  <a:lnTo>
                    <a:pt x="2" y="2"/>
                  </a:lnTo>
                  <a:lnTo>
                    <a:pt x="7" y="0"/>
                  </a:lnTo>
                  <a:lnTo>
                    <a:pt x="11" y="7"/>
                  </a:lnTo>
                  <a:lnTo>
                    <a:pt x="15" y="23"/>
                  </a:lnTo>
                  <a:lnTo>
                    <a:pt x="8" y="27"/>
                  </a:lnTo>
                  <a:lnTo>
                    <a:pt x="0" y="15"/>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935" name="Freeform 143"/>
            <p:cNvSpPr>
              <a:spLocks noChangeArrowheads="1"/>
            </p:cNvSpPr>
            <p:nvPr/>
          </p:nvSpPr>
          <p:spPr bwMode="auto">
            <a:xfrm>
              <a:off x="5155" y="1235"/>
              <a:ext cx="53" cy="41"/>
            </a:xfrm>
            <a:custGeom>
              <a:avLst/>
              <a:gdLst>
                <a:gd name="T0" fmla="*/ 0 w 57"/>
                <a:gd name="T1" fmla="*/ 18 h 47"/>
                <a:gd name="T2" fmla="*/ 4 w 57"/>
                <a:gd name="T3" fmla="*/ 6 h 47"/>
                <a:gd name="T4" fmla="*/ 24 w 57"/>
                <a:gd name="T5" fmla="*/ 0 h 47"/>
                <a:gd name="T6" fmla="*/ 41 w 57"/>
                <a:gd name="T7" fmla="*/ 16 h 47"/>
                <a:gd name="T8" fmla="*/ 56 w 57"/>
                <a:gd name="T9" fmla="*/ 34 h 47"/>
                <a:gd name="T10" fmla="*/ 52 w 57"/>
                <a:gd name="T11" fmla="*/ 40 h 47"/>
                <a:gd name="T12" fmla="*/ 48 w 57"/>
                <a:gd name="T13" fmla="*/ 40 h 47"/>
                <a:gd name="T14" fmla="*/ 27 w 57"/>
                <a:gd name="T15" fmla="*/ 29 h 47"/>
                <a:gd name="T16" fmla="*/ 2 w 57"/>
                <a:gd name="T17" fmla="*/ 23 h 47"/>
                <a:gd name="T18" fmla="*/ 0 w 57"/>
                <a:gd name="T19" fmla="*/ 1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47">
                  <a:moveTo>
                    <a:pt x="0" y="21"/>
                  </a:moveTo>
                  <a:lnTo>
                    <a:pt x="4" y="6"/>
                  </a:lnTo>
                  <a:lnTo>
                    <a:pt x="24" y="0"/>
                  </a:lnTo>
                  <a:lnTo>
                    <a:pt x="41" y="19"/>
                  </a:lnTo>
                  <a:lnTo>
                    <a:pt x="56" y="40"/>
                  </a:lnTo>
                  <a:lnTo>
                    <a:pt x="52" y="46"/>
                  </a:lnTo>
                  <a:lnTo>
                    <a:pt x="48" y="46"/>
                  </a:lnTo>
                  <a:lnTo>
                    <a:pt x="27" y="32"/>
                  </a:lnTo>
                  <a:lnTo>
                    <a:pt x="2" y="26"/>
                  </a:lnTo>
                  <a:lnTo>
                    <a:pt x="0" y="21"/>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936" name="Freeform 144"/>
            <p:cNvSpPr>
              <a:spLocks noChangeArrowheads="1"/>
            </p:cNvSpPr>
            <p:nvPr/>
          </p:nvSpPr>
          <p:spPr bwMode="auto">
            <a:xfrm>
              <a:off x="5181" y="2972"/>
              <a:ext cx="7" cy="15"/>
            </a:xfrm>
            <a:custGeom>
              <a:avLst/>
              <a:gdLst>
                <a:gd name="T0" fmla="*/ 0 w 11"/>
                <a:gd name="T1" fmla="*/ 11 h 19"/>
                <a:gd name="T2" fmla="*/ 0 w 11"/>
                <a:gd name="T3" fmla="*/ 0 h 19"/>
                <a:gd name="T4" fmla="*/ 3 w 11"/>
                <a:gd name="T5" fmla="*/ 0 h 19"/>
                <a:gd name="T6" fmla="*/ 10 w 11"/>
                <a:gd name="T7" fmla="*/ 6 h 19"/>
                <a:gd name="T8" fmla="*/ 10 w 11"/>
                <a:gd name="T9" fmla="*/ 18 h 19"/>
                <a:gd name="T10" fmla="*/ 7 w 11"/>
                <a:gd name="T11" fmla="*/ 14 h 19"/>
                <a:gd name="T12" fmla="*/ 0 w 11"/>
                <a:gd name="T13" fmla="*/ 11 h 19"/>
              </a:gdLst>
              <a:ahLst/>
              <a:cxnLst>
                <a:cxn ang="0">
                  <a:pos x="T0" y="T1"/>
                </a:cxn>
                <a:cxn ang="0">
                  <a:pos x="T2" y="T3"/>
                </a:cxn>
                <a:cxn ang="0">
                  <a:pos x="T4" y="T5"/>
                </a:cxn>
                <a:cxn ang="0">
                  <a:pos x="T6" y="T7"/>
                </a:cxn>
                <a:cxn ang="0">
                  <a:pos x="T8" y="T9"/>
                </a:cxn>
                <a:cxn ang="0">
                  <a:pos x="T10" y="T11"/>
                </a:cxn>
                <a:cxn ang="0">
                  <a:pos x="T12" y="T13"/>
                </a:cxn>
              </a:cxnLst>
              <a:rect l="0" t="0" r="r" b="b"/>
              <a:pathLst>
                <a:path w="11" h="19">
                  <a:moveTo>
                    <a:pt x="0" y="11"/>
                  </a:moveTo>
                  <a:lnTo>
                    <a:pt x="0" y="0"/>
                  </a:lnTo>
                  <a:lnTo>
                    <a:pt x="3" y="0"/>
                  </a:lnTo>
                  <a:lnTo>
                    <a:pt x="10" y="6"/>
                  </a:lnTo>
                  <a:lnTo>
                    <a:pt x="10" y="18"/>
                  </a:lnTo>
                  <a:lnTo>
                    <a:pt x="7" y="14"/>
                  </a:lnTo>
                  <a:lnTo>
                    <a:pt x="0" y="11"/>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937" name="Freeform 145"/>
            <p:cNvSpPr>
              <a:spLocks noChangeArrowheads="1"/>
            </p:cNvSpPr>
            <p:nvPr/>
          </p:nvSpPr>
          <p:spPr bwMode="auto">
            <a:xfrm>
              <a:off x="5364" y="3532"/>
              <a:ext cx="51" cy="145"/>
            </a:xfrm>
            <a:custGeom>
              <a:avLst/>
              <a:gdLst>
                <a:gd name="T0" fmla="*/ 17 w 55"/>
                <a:gd name="T1" fmla="*/ 130 h 156"/>
                <a:gd name="T2" fmla="*/ 13 w 55"/>
                <a:gd name="T3" fmla="*/ 113 h 156"/>
                <a:gd name="T4" fmla="*/ 0 w 55"/>
                <a:gd name="T5" fmla="*/ 96 h 156"/>
                <a:gd name="T6" fmla="*/ 2 w 55"/>
                <a:gd name="T7" fmla="*/ 82 h 156"/>
                <a:gd name="T8" fmla="*/ 21 w 55"/>
                <a:gd name="T9" fmla="*/ 55 h 156"/>
                <a:gd name="T10" fmla="*/ 18 w 55"/>
                <a:gd name="T11" fmla="*/ 31 h 156"/>
                <a:gd name="T12" fmla="*/ 14 w 55"/>
                <a:gd name="T13" fmla="*/ 4 h 156"/>
                <a:gd name="T14" fmla="*/ 18 w 55"/>
                <a:gd name="T15" fmla="*/ 0 h 156"/>
                <a:gd name="T16" fmla="*/ 21 w 55"/>
                <a:gd name="T17" fmla="*/ 0 h 156"/>
                <a:gd name="T18" fmla="*/ 32 w 55"/>
                <a:gd name="T19" fmla="*/ 13 h 156"/>
                <a:gd name="T20" fmla="*/ 48 w 55"/>
                <a:gd name="T21" fmla="*/ 45 h 156"/>
                <a:gd name="T22" fmla="*/ 53 w 55"/>
                <a:gd name="T23" fmla="*/ 58 h 156"/>
                <a:gd name="T24" fmla="*/ 54 w 55"/>
                <a:gd name="T25" fmla="*/ 99 h 156"/>
                <a:gd name="T26" fmla="*/ 48 w 55"/>
                <a:gd name="T27" fmla="*/ 109 h 156"/>
                <a:gd name="T28" fmla="*/ 32 w 55"/>
                <a:gd name="T29" fmla="*/ 128 h 156"/>
                <a:gd name="T30" fmla="*/ 25 w 55"/>
                <a:gd name="T31" fmla="*/ 135 h 156"/>
                <a:gd name="T32" fmla="*/ 17 w 55"/>
                <a:gd name="T33" fmla="*/ 13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156">
                  <a:moveTo>
                    <a:pt x="17" y="149"/>
                  </a:moveTo>
                  <a:lnTo>
                    <a:pt x="13" y="130"/>
                  </a:lnTo>
                  <a:lnTo>
                    <a:pt x="0" y="110"/>
                  </a:lnTo>
                  <a:lnTo>
                    <a:pt x="2" y="94"/>
                  </a:lnTo>
                  <a:lnTo>
                    <a:pt x="21" y="64"/>
                  </a:lnTo>
                  <a:lnTo>
                    <a:pt x="18" y="36"/>
                  </a:lnTo>
                  <a:lnTo>
                    <a:pt x="14" y="4"/>
                  </a:lnTo>
                  <a:lnTo>
                    <a:pt x="18" y="0"/>
                  </a:lnTo>
                  <a:lnTo>
                    <a:pt x="21" y="0"/>
                  </a:lnTo>
                  <a:lnTo>
                    <a:pt x="32" y="16"/>
                  </a:lnTo>
                  <a:lnTo>
                    <a:pt x="48" y="51"/>
                  </a:lnTo>
                  <a:lnTo>
                    <a:pt x="53" y="67"/>
                  </a:lnTo>
                  <a:lnTo>
                    <a:pt x="54" y="114"/>
                  </a:lnTo>
                  <a:lnTo>
                    <a:pt x="48" y="125"/>
                  </a:lnTo>
                  <a:lnTo>
                    <a:pt x="32" y="147"/>
                  </a:lnTo>
                  <a:lnTo>
                    <a:pt x="25" y="155"/>
                  </a:lnTo>
                  <a:lnTo>
                    <a:pt x="17" y="149"/>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938" name="Freeform 146"/>
            <p:cNvSpPr>
              <a:spLocks noChangeArrowheads="1"/>
            </p:cNvSpPr>
            <p:nvPr/>
          </p:nvSpPr>
          <p:spPr bwMode="auto">
            <a:xfrm>
              <a:off x="5211" y="2993"/>
              <a:ext cx="15" cy="21"/>
            </a:xfrm>
            <a:custGeom>
              <a:avLst/>
              <a:gdLst>
                <a:gd name="T0" fmla="*/ 0 w 19"/>
                <a:gd name="T1" fmla="*/ 9 h 26"/>
                <a:gd name="T2" fmla="*/ 0 w 19"/>
                <a:gd name="T3" fmla="*/ 0 h 26"/>
                <a:gd name="T4" fmla="*/ 8 w 19"/>
                <a:gd name="T5" fmla="*/ 0 h 26"/>
                <a:gd name="T6" fmla="*/ 18 w 19"/>
                <a:gd name="T7" fmla="*/ 13 h 26"/>
                <a:gd name="T8" fmla="*/ 15 w 19"/>
                <a:gd name="T9" fmla="*/ 22 h 26"/>
                <a:gd name="T10" fmla="*/ 8 w 19"/>
                <a:gd name="T11" fmla="*/ 18 h 26"/>
                <a:gd name="T12" fmla="*/ 4 w 19"/>
                <a:gd name="T13" fmla="*/ 14 h 26"/>
                <a:gd name="T14" fmla="*/ 0 w 19"/>
                <a:gd name="T15" fmla="*/ 9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26">
                  <a:moveTo>
                    <a:pt x="0" y="9"/>
                  </a:moveTo>
                  <a:lnTo>
                    <a:pt x="0" y="0"/>
                  </a:lnTo>
                  <a:lnTo>
                    <a:pt x="8" y="0"/>
                  </a:lnTo>
                  <a:lnTo>
                    <a:pt x="18" y="13"/>
                  </a:lnTo>
                  <a:lnTo>
                    <a:pt x="15" y="25"/>
                  </a:lnTo>
                  <a:lnTo>
                    <a:pt x="8" y="21"/>
                  </a:lnTo>
                  <a:lnTo>
                    <a:pt x="4" y="17"/>
                  </a:lnTo>
                  <a:lnTo>
                    <a:pt x="0" y="9"/>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939" name="Freeform 147"/>
            <p:cNvSpPr>
              <a:spLocks noChangeArrowheads="1"/>
            </p:cNvSpPr>
            <p:nvPr/>
          </p:nvSpPr>
          <p:spPr bwMode="auto">
            <a:xfrm>
              <a:off x="5221" y="3037"/>
              <a:ext cx="19" cy="5"/>
            </a:xfrm>
            <a:custGeom>
              <a:avLst/>
              <a:gdLst>
                <a:gd name="T0" fmla="*/ 0 w 23"/>
                <a:gd name="T1" fmla="*/ 4 h 9"/>
                <a:gd name="T2" fmla="*/ 4 w 23"/>
                <a:gd name="T3" fmla="*/ 0 h 9"/>
                <a:gd name="T4" fmla="*/ 19 w 23"/>
                <a:gd name="T5" fmla="*/ 0 h 9"/>
                <a:gd name="T6" fmla="*/ 22 w 23"/>
                <a:gd name="T7" fmla="*/ 4 h 9"/>
                <a:gd name="T8" fmla="*/ 22 w 23"/>
                <a:gd name="T9" fmla="*/ 8 h 9"/>
                <a:gd name="T10" fmla="*/ 8 w 23"/>
                <a:gd name="T11" fmla="*/ 8 h 9"/>
                <a:gd name="T12" fmla="*/ 0 w 23"/>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23" h="9">
                  <a:moveTo>
                    <a:pt x="0" y="4"/>
                  </a:moveTo>
                  <a:lnTo>
                    <a:pt x="4" y="0"/>
                  </a:lnTo>
                  <a:lnTo>
                    <a:pt x="19" y="0"/>
                  </a:lnTo>
                  <a:lnTo>
                    <a:pt x="22" y="4"/>
                  </a:lnTo>
                  <a:lnTo>
                    <a:pt x="22" y="8"/>
                  </a:lnTo>
                  <a:lnTo>
                    <a:pt x="8" y="8"/>
                  </a:lnTo>
                  <a:lnTo>
                    <a:pt x="0" y="4"/>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940" name="Freeform 148"/>
            <p:cNvSpPr>
              <a:spLocks noChangeArrowheads="1"/>
            </p:cNvSpPr>
            <p:nvPr/>
          </p:nvSpPr>
          <p:spPr bwMode="auto">
            <a:xfrm>
              <a:off x="5236" y="3073"/>
              <a:ext cx="11" cy="8"/>
            </a:xfrm>
            <a:custGeom>
              <a:avLst/>
              <a:gdLst>
                <a:gd name="T0" fmla="*/ 0 w 15"/>
                <a:gd name="T1" fmla="*/ 9 h 13"/>
                <a:gd name="T2" fmla="*/ 3 w 15"/>
                <a:gd name="T3" fmla="*/ 0 h 13"/>
                <a:gd name="T4" fmla="*/ 11 w 15"/>
                <a:gd name="T5" fmla="*/ 0 h 13"/>
                <a:gd name="T6" fmla="*/ 14 w 15"/>
                <a:gd name="T7" fmla="*/ 4 h 13"/>
                <a:gd name="T8" fmla="*/ 14 w 15"/>
                <a:gd name="T9" fmla="*/ 9 h 13"/>
                <a:gd name="T10" fmla="*/ 0 w 15"/>
                <a:gd name="T11" fmla="*/ 9 h 13"/>
              </a:gdLst>
              <a:ahLst/>
              <a:cxnLst>
                <a:cxn ang="0">
                  <a:pos x="T0" y="T1"/>
                </a:cxn>
                <a:cxn ang="0">
                  <a:pos x="T2" y="T3"/>
                </a:cxn>
                <a:cxn ang="0">
                  <a:pos x="T4" y="T5"/>
                </a:cxn>
                <a:cxn ang="0">
                  <a:pos x="T6" y="T7"/>
                </a:cxn>
                <a:cxn ang="0">
                  <a:pos x="T8" y="T9"/>
                </a:cxn>
                <a:cxn ang="0">
                  <a:pos x="T10" y="T11"/>
                </a:cxn>
              </a:cxnLst>
              <a:rect l="0" t="0" r="r" b="b"/>
              <a:pathLst>
                <a:path w="15" h="13">
                  <a:moveTo>
                    <a:pt x="0" y="12"/>
                  </a:moveTo>
                  <a:lnTo>
                    <a:pt x="3" y="0"/>
                  </a:lnTo>
                  <a:lnTo>
                    <a:pt x="11" y="0"/>
                  </a:lnTo>
                  <a:lnTo>
                    <a:pt x="14" y="4"/>
                  </a:lnTo>
                  <a:lnTo>
                    <a:pt x="14" y="12"/>
                  </a:lnTo>
                  <a:lnTo>
                    <a:pt x="0" y="12"/>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941" name="Freeform 149"/>
            <p:cNvSpPr>
              <a:spLocks noChangeArrowheads="1"/>
            </p:cNvSpPr>
            <p:nvPr/>
          </p:nvSpPr>
          <p:spPr bwMode="auto">
            <a:xfrm>
              <a:off x="5253" y="3014"/>
              <a:ext cx="11" cy="35"/>
            </a:xfrm>
            <a:custGeom>
              <a:avLst/>
              <a:gdLst>
                <a:gd name="T0" fmla="*/ 0 w 15"/>
                <a:gd name="T1" fmla="*/ 28 h 41"/>
                <a:gd name="T2" fmla="*/ 3 w 15"/>
                <a:gd name="T3" fmla="*/ 0 h 41"/>
                <a:gd name="T4" fmla="*/ 2 w 15"/>
                <a:gd name="T5" fmla="*/ 0 h 41"/>
                <a:gd name="T6" fmla="*/ 12 w 15"/>
                <a:gd name="T7" fmla="*/ 17 h 41"/>
                <a:gd name="T8" fmla="*/ 14 w 15"/>
                <a:gd name="T9" fmla="*/ 33 h 41"/>
                <a:gd name="T10" fmla="*/ 2 w 15"/>
                <a:gd name="T11" fmla="*/ 34 h 41"/>
                <a:gd name="T12" fmla="*/ 0 w 15"/>
                <a:gd name="T13" fmla="*/ 28 h 41"/>
              </a:gdLst>
              <a:ahLst/>
              <a:cxnLst>
                <a:cxn ang="0">
                  <a:pos x="T0" y="T1"/>
                </a:cxn>
                <a:cxn ang="0">
                  <a:pos x="T2" y="T3"/>
                </a:cxn>
                <a:cxn ang="0">
                  <a:pos x="T4" y="T5"/>
                </a:cxn>
                <a:cxn ang="0">
                  <a:pos x="T6" y="T7"/>
                </a:cxn>
                <a:cxn ang="0">
                  <a:pos x="T8" y="T9"/>
                </a:cxn>
                <a:cxn ang="0">
                  <a:pos x="T10" y="T11"/>
                </a:cxn>
                <a:cxn ang="0">
                  <a:pos x="T12" y="T13"/>
                </a:cxn>
              </a:cxnLst>
              <a:rect l="0" t="0" r="r" b="b"/>
              <a:pathLst>
                <a:path w="15" h="41">
                  <a:moveTo>
                    <a:pt x="0" y="33"/>
                  </a:moveTo>
                  <a:lnTo>
                    <a:pt x="3" y="0"/>
                  </a:lnTo>
                  <a:lnTo>
                    <a:pt x="2" y="0"/>
                  </a:lnTo>
                  <a:lnTo>
                    <a:pt x="12" y="20"/>
                  </a:lnTo>
                  <a:lnTo>
                    <a:pt x="14" y="39"/>
                  </a:lnTo>
                  <a:lnTo>
                    <a:pt x="2" y="40"/>
                  </a:lnTo>
                  <a:lnTo>
                    <a:pt x="0" y="33"/>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942" name="Freeform 150"/>
            <p:cNvSpPr>
              <a:spLocks noChangeArrowheads="1"/>
            </p:cNvSpPr>
            <p:nvPr/>
          </p:nvSpPr>
          <p:spPr bwMode="auto">
            <a:xfrm>
              <a:off x="5273" y="3233"/>
              <a:ext cx="52" cy="50"/>
            </a:xfrm>
            <a:custGeom>
              <a:avLst/>
              <a:gdLst>
                <a:gd name="T0" fmla="*/ 0 w 56"/>
                <a:gd name="T1" fmla="*/ 15 h 57"/>
                <a:gd name="T2" fmla="*/ 11 w 56"/>
                <a:gd name="T3" fmla="*/ 0 h 57"/>
                <a:gd name="T4" fmla="*/ 18 w 56"/>
                <a:gd name="T5" fmla="*/ 0 h 57"/>
                <a:gd name="T6" fmla="*/ 27 w 56"/>
                <a:gd name="T7" fmla="*/ 4 h 57"/>
                <a:gd name="T8" fmla="*/ 44 w 56"/>
                <a:gd name="T9" fmla="*/ 18 h 57"/>
                <a:gd name="T10" fmla="*/ 48 w 56"/>
                <a:gd name="T11" fmla="*/ 25 h 57"/>
                <a:gd name="T12" fmla="*/ 55 w 56"/>
                <a:gd name="T13" fmla="*/ 44 h 57"/>
                <a:gd name="T14" fmla="*/ 55 w 56"/>
                <a:gd name="T15" fmla="*/ 47 h 57"/>
                <a:gd name="T16" fmla="*/ 52 w 56"/>
                <a:gd name="T17" fmla="*/ 44 h 57"/>
                <a:gd name="T18" fmla="*/ 48 w 56"/>
                <a:gd name="T19" fmla="*/ 44 h 57"/>
                <a:gd name="T20" fmla="*/ 41 w 56"/>
                <a:gd name="T21" fmla="*/ 47 h 57"/>
                <a:gd name="T22" fmla="*/ 37 w 56"/>
                <a:gd name="T23" fmla="*/ 41 h 57"/>
                <a:gd name="T24" fmla="*/ 18 w 56"/>
                <a:gd name="T25" fmla="*/ 21 h 57"/>
                <a:gd name="T26" fmla="*/ 0 w 56"/>
                <a:gd name="T27" fmla="*/ 1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57">
                  <a:moveTo>
                    <a:pt x="0" y="18"/>
                  </a:moveTo>
                  <a:lnTo>
                    <a:pt x="11" y="0"/>
                  </a:lnTo>
                  <a:lnTo>
                    <a:pt x="18" y="0"/>
                  </a:lnTo>
                  <a:lnTo>
                    <a:pt x="27" y="4"/>
                  </a:lnTo>
                  <a:lnTo>
                    <a:pt x="44" y="21"/>
                  </a:lnTo>
                  <a:lnTo>
                    <a:pt x="48" y="28"/>
                  </a:lnTo>
                  <a:lnTo>
                    <a:pt x="55" y="52"/>
                  </a:lnTo>
                  <a:lnTo>
                    <a:pt x="55" y="56"/>
                  </a:lnTo>
                  <a:lnTo>
                    <a:pt x="52" y="52"/>
                  </a:lnTo>
                  <a:lnTo>
                    <a:pt x="48" y="52"/>
                  </a:lnTo>
                  <a:lnTo>
                    <a:pt x="41" y="56"/>
                  </a:lnTo>
                  <a:lnTo>
                    <a:pt x="37" y="48"/>
                  </a:lnTo>
                  <a:lnTo>
                    <a:pt x="18" y="24"/>
                  </a:lnTo>
                  <a:lnTo>
                    <a:pt x="0" y="18"/>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943" name="Freeform 151"/>
            <p:cNvSpPr>
              <a:spLocks noChangeArrowheads="1"/>
            </p:cNvSpPr>
            <p:nvPr/>
          </p:nvSpPr>
          <p:spPr bwMode="auto">
            <a:xfrm>
              <a:off x="5321" y="3223"/>
              <a:ext cx="13" cy="22"/>
            </a:xfrm>
            <a:custGeom>
              <a:avLst/>
              <a:gdLst>
                <a:gd name="T0" fmla="*/ 0 w 17"/>
                <a:gd name="T1" fmla="*/ 14 h 27"/>
                <a:gd name="T2" fmla="*/ 0 w 17"/>
                <a:gd name="T3" fmla="*/ 6 h 27"/>
                <a:gd name="T4" fmla="*/ 8 w 17"/>
                <a:gd name="T5" fmla="*/ 0 h 27"/>
                <a:gd name="T6" fmla="*/ 16 w 17"/>
                <a:gd name="T7" fmla="*/ 7 h 27"/>
                <a:gd name="T8" fmla="*/ 14 w 17"/>
                <a:gd name="T9" fmla="*/ 17 h 27"/>
                <a:gd name="T10" fmla="*/ 12 w 17"/>
                <a:gd name="T11" fmla="*/ 23 h 27"/>
                <a:gd name="T12" fmla="*/ 4 w 17"/>
                <a:gd name="T13" fmla="*/ 17 h 27"/>
                <a:gd name="T14" fmla="*/ 0 w 17"/>
                <a:gd name="T15" fmla="*/ 14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7">
                  <a:moveTo>
                    <a:pt x="0" y="17"/>
                  </a:moveTo>
                  <a:lnTo>
                    <a:pt x="0" y="6"/>
                  </a:lnTo>
                  <a:lnTo>
                    <a:pt x="8" y="0"/>
                  </a:lnTo>
                  <a:lnTo>
                    <a:pt x="16" y="7"/>
                  </a:lnTo>
                  <a:lnTo>
                    <a:pt x="14" y="20"/>
                  </a:lnTo>
                  <a:lnTo>
                    <a:pt x="12" y="26"/>
                  </a:lnTo>
                  <a:lnTo>
                    <a:pt x="4" y="20"/>
                  </a:lnTo>
                  <a:lnTo>
                    <a:pt x="0" y="17"/>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944" name="Freeform 152"/>
            <p:cNvSpPr>
              <a:spLocks noChangeArrowheads="1"/>
            </p:cNvSpPr>
            <p:nvPr/>
          </p:nvSpPr>
          <p:spPr bwMode="auto">
            <a:xfrm>
              <a:off x="5325" y="3041"/>
              <a:ext cx="7" cy="5"/>
            </a:xfrm>
            <a:custGeom>
              <a:avLst/>
              <a:gdLst>
                <a:gd name="T0" fmla="*/ 0 w 11"/>
                <a:gd name="T1" fmla="*/ 4 h 9"/>
                <a:gd name="T2" fmla="*/ 0 w 11"/>
                <a:gd name="T3" fmla="*/ 0 h 9"/>
                <a:gd name="T4" fmla="*/ 10 w 11"/>
                <a:gd name="T5" fmla="*/ 0 h 9"/>
                <a:gd name="T6" fmla="*/ 10 w 11"/>
                <a:gd name="T7" fmla="*/ 4 h 9"/>
                <a:gd name="T8" fmla="*/ 7 w 11"/>
                <a:gd name="T9" fmla="*/ 8 h 9"/>
                <a:gd name="T10" fmla="*/ 4 w 11"/>
                <a:gd name="T11" fmla="*/ 8 h 9"/>
                <a:gd name="T12" fmla="*/ 0 w 11"/>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0" y="4"/>
                  </a:moveTo>
                  <a:lnTo>
                    <a:pt x="0" y="0"/>
                  </a:lnTo>
                  <a:lnTo>
                    <a:pt x="10" y="0"/>
                  </a:lnTo>
                  <a:lnTo>
                    <a:pt x="10" y="4"/>
                  </a:lnTo>
                  <a:lnTo>
                    <a:pt x="7" y="8"/>
                  </a:lnTo>
                  <a:lnTo>
                    <a:pt x="4" y="8"/>
                  </a:lnTo>
                  <a:lnTo>
                    <a:pt x="0" y="4"/>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945" name="Freeform 153"/>
            <p:cNvSpPr>
              <a:spLocks noChangeArrowheads="1"/>
            </p:cNvSpPr>
            <p:nvPr/>
          </p:nvSpPr>
          <p:spPr bwMode="auto">
            <a:xfrm>
              <a:off x="5335" y="3252"/>
              <a:ext cx="11" cy="7"/>
            </a:xfrm>
            <a:custGeom>
              <a:avLst/>
              <a:gdLst>
                <a:gd name="T0" fmla="*/ 0 w 15"/>
                <a:gd name="T1" fmla="*/ 6 h 12"/>
                <a:gd name="T2" fmla="*/ 0 w 15"/>
                <a:gd name="T3" fmla="*/ 4 h 12"/>
                <a:gd name="T4" fmla="*/ 9 w 15"/>
                <a:gd name="T5" fmla="*/ 0 h 12"/>
                <a:gd name="T6" fmla="*/ 12 w 15"/>
                <a:gd name="T7" fmla="*/ 0 h 12"/>
                <a:gd name="T8" fmla="*/ 14 w 15"/>
                <a:gd name="T9" fmla="*/ 7 h 12"/>
                <a:gd name="T10" fmla="*/ 5 w 15"/>
                <a:gd name="T11" fmla="*/ 8 h 12"/>
                <a:gd name="T12" fmla="*/ 0 w 15"/>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15" h="12">
                  <a:moveTo>
                    <a:pt x="0" y="7"/>
                  </a:moveTo>
                  <a:lnTo>
                    <a:pt x="0" y="4"/>
                  </a:lnTo>
                  <a:lnTo>
                    <a:pt x="9" y="0"/>
                  </a:lnTo>
                  <a:lnTo>
                    <a:pt x="12" y="0"/>
                  </a:lnTo>
                  <a:lnTo>
                    <a:pt x="14" y="10"/>
                  </a:lnTo>
                  <a:lnTo>
                    <a:pt x="5" y="11"/>
                  </a:lnTo>
                  <a:lnTo>
                    <a:pt x="0" y="7"/>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946" name="Freeform 154"/>
            <p:cNvSpPr>
              <a:spLocks noChangeArrowheads="1"/>
            </p:cNvSpPr>
            <p:nvPr/>
          </p:nvSpPr>
          <p:spPr bwMode="auto">
            <a:xfrm>
              <a:off x="5335" y="3146"/>
              <a:ext cx="31" cy="25"/>
            </a:xfrm>
            <a:custGeom>
              <a:avLst/>
              <a:gdLst>
                <a:gd name="T0" fmla="*/ 0 w 35"/>
                <a:gd name="T1" fmla="*/ 5 h 30"/>
                <a:gd name="T2" fmla="*/ 5 w 35"/>
                <a:gd name="T3" fmla="*/ 0 h 30"/>
                <a:gd name="T4" fmla="*/ 9 w 35"/>
                <a:gd name="T5" fmla="*/ 0 h 30"/>
                <a:gd name="T6" fmla="*/ 16 w 35"/>
                <a:gd name="T7" fmla="*/ 5 h 30"/>
                <a:gd name="T8" fmla="*/ 34 w 35"/>
                <a:gd name="T9" fmla="*/ 21 h 30"/>
                <a:gd name="T10" fmla="*/ 34 w 35"/>
                <a:gd name="T11" fmla="*/ 26 h 30"/>
                <a:gd name="T12" fmla="*/ 19 w 35"/>
                <a:gd name="T13" fmla="*/ 24 h 30"/>
                <a:gd name="T14" fmla="*/ 19 w 35"/>
                <a:gd name="T15" fmla="*/ 15 h 30"/>
                <a:gd name="T16" fmla="*/ 0 w 35"/>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0">
                  <a:moveTo>
                    <a:pt x="0" y="5"/>
                  </a:moveTo>
                  <a:lnTo>
                    <a:pt x="5" y="0"/>
                  </a:lnTo>
                  <a:lnTo>
                    <a:pt x="9" y="0"/>
                  </a:lnTo>
                  <a:lnTo>
                    <a:pt x="16" y="5"/>
                  </a:lnTo>
                  <a:lnTo>
                    <a:pt x="34" y="24"/>
                  </a:lnTo>
                  <a:lnTo>
                    <a:pt x="34" y="29"/>
                  </a:lnTo>
                  <a:lnTo>
                    <a:pt x="19" y="27"/>
                  </a:lnTo>
                  <a:lnTo>
                    <a:pt x="19" y="17"/>
                  </a:lnTo>
                  <a:lnTo>
                    <a:pt x="0" y="5"/>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947" name="Freeform 155"/>
            <p:cNvSpPr>
              <a:spLocks noChangeArrowheads="1"/>
            </p:cNvSpPr>
            <p:nvPr/>
          </p:nvSpPr>
          <p:spPr bwMode="auto">
            <a:xfrm>
              <a:off x="5365" y="3216"/>
              <a:ext cx="13" cy="5"/>
            </a:xfrm>
            <a:custGeom>
              <a:avLst/>
              <a:gdLst>
                <a:gd name="T0" fmla="*/ 0 w 17"/>
                <a:gd name="T1" fmla="*/ 5 h 10"/>
                <a:gd name="T2" fmla="*/ 4 w 17"/>
                <a:gd name="T3" fmla="*/ 0 h 10"/>
                <a:gd name="T4" fmla="*/ 7 w 17"/>
                <a:gd name="T5" fmla="*/ 0 h 10"/>
                <a:gd name="T6" fmla="*/ 16 w 17"/>
                <a:gd name="T7" fmla="*/ 6 h 10"/>
                <a:gd name="T8" fmla="*/ 4 w 17"/>
                <a:gd name="T9" fmla="*/ 6 h 10"/>
                <a:gd name="T10" fmla="*/ 0 w 17"/>
                <a:gd name="T11" fmla="*/ 5 h 10"/>
              </a:gdLst>
              <a:ahLst/>
              <a:cxnLst>
                <a:cxn ang="0">
                  <a:pos x="T0" y="T1"/>
                </a:cxn>
                <a:cxn ang="0">
                  <a:pos x="T2" y="T3"/>
                </a:cxn>
                <a:cxn ang="0">
                  <a:pos x="T4" y="T5"/>
                </a:cxn>
                <a:cxn ang="0">
                  <a:pos x="T6" y="T7"/>
                </a:cxn>
                <a:cxn ang="0">
                  <a:pos x="T8" y="T9"/>
                </a:cxn>
                <a:cxn ang="0">
                  <a:pos x="T10" y="T11"/>
                </a:cxn>
              </a:cxnLst>
              <a:rect l="0" t="0" r="r" b="b"/>
              <a:pathLst>
                <a:path w="17" h="10">
                  <a:moveTo>
                    <a:pt x="0" y="5"/>
                  </a:moveTo>
                  <a:lnTo>
                    <a:pt x="4" y="0"/>
                  </a:lnTo>
                  <a:lnTo>
                    <a:pt x="7" y="0"/>
                  </a:lnTo>
                  <a:lnTo>
                    <a:pt x="16" y="9"/>
                  </a:lnTo>
                  <a:lnTo>
                    <a:pt x="4" y="9"/>
                  </a:lnTo>
                  <a:lnTo>
                    <a:pt x="0" y="5"/>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948" name="Freeform 156"/>
            <p:cNvSpPr>
              <a:spLocks noChangeArrowheads="1"/>
            </p:cNvSpPr>
            <p:nvPr/>
          </p:nvSpPr>
          <p:spPr bwMode="auto">
            <a:xfrm>
              <a:off x="5366" y="3182"/>
              <a:ext cx="14" cy="12"/>
            </a:xfrm>
            <a:custGeom>
              <a:avLst/>
              <a:gdLst>
                <a:gd name="T0" fmla="*/ 0 w 18"/>
                <a:gd name="T1" fmla="*/ 9 h 17"/>
                <a:gd name="T2" fmla="*/ 3 w 18"/>
                <a:gd name="T3" fmla="*/ 0 h 17"/>
                <a:gd name="T4" fmla="*/ 15 w 18"/>
                <a:gd name="T5" fmla="*/ 1 h 17"/>
                <a:gd name="T6" fmla="*/ 17 w 18"/>
                <a:gd name="T7" fmla="*/ 9 h 17"/>
                <a:gd name="T8" fmla="*/ 3 w 18"/>
                <a:gd name="T9" fmla="*/ 13 h 17"/>
                <a:gd name="T10" fmla="*/ 0 w 18"/>
                <a:gd name="T11" fmla="*/ 9 h 17"/>
              </a:gdLst>
              <a:ahLst/>
              <a:cxnLst>
                <a:cxn ang="0">
                  <a:pos x="T0" y="T1"/>
                </a:cxn>
                <a:cxn ang="0">
                  <a:pos x="T2" y="T3"/>
                </a:cxn>
                <a:cxn ang="0">
                  <a:pos x="T4" y="T5"/>
                </a:cxn>
                <a:cxn ang="0">
                  <a:pos x="T6" y="T7"/>
                </a:cxn>
                <a:cxn ang="0">
                  <a:pos x="T8" y="T9"/>
                </a:cxn>
                <a:cxn ang="0">
                  <a:pos x="T10" y="T11"/>
                </a:cxn>
              </a:cxnLst>
              <a:rect l="0" t="0" r="r" b="b"/>
              <a:pathLst>
                <a:path w="18" h="17">
                  <a:moveTo>
                    <a:pt x="0" y="12"/>
                  </a:moveTo>
                  <a:lnTo>
                    <a:pt x="3" y="0"/>
                  </a:lnTo>
                  <a:lnTo>
                    <a:pt x="15" y="1"/>
                  </a:lnTo>
                  <a:lnTo>
                    <a:pt x="17" y="12"/>
                  </a:lnTo>
                  <a:lnTo>
                    <a:pt x="3" y="16"/>
                  </a:lnTo>
                  <a:lnTo>
                    <a:pt x="0" y="12"/>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949" name="Freeform 157"/>
            <p:cNvSpPr>
              <a:spLocks noChangeArrowheads="1"/>
            </p:cNvSpPr>
            <p:nvPr/>
          </p:nvSpPr>
          <p:spPr bwMode="auto">
            <a:xfrm>
              <a:off x="4545" y="1113"/>
              <a:ext cx="104" cy="43"/>
            </a:xfrm>
            <a:custGeom>
              <a:avLst/>
              <a:gdLst>
                <a:gd name="T0" fmla="*/ 0 w 108"/>
                <a:gd name="T1" fmla="*/ 16 h 49"/>
                <a:gd name="T2" fmla="*/ 15 w 108"/>
                <a:gd name="T3" fmla="*/ 27 h 49"/>
                <a:gd name="T4" fmla="*/ 37 w 108"/>
                <a:gd name="T5" fmla="*/ 31 h 49"/>
                <a:gd name="T6" fmla="*/ 57 w 108"/>
                <a:gd name="T7" fmla="*/ 30 h 49"/>
                <a:gd name="T8" fmla="*/ 77 w 108"/>
                <a:gd name="T9" fmla="*/ 42 h 49"/>
                <a:gd name="T10" fmla="*/ 89 w 108"/>
                <a:gd name="T11" fmla="*/ 38 h 49"/>
                <a:gd name="T12" fmla="*/ 86 w 108"/>
                <a:gd name="T13" fmla="*/ 25 h 49"/>
                <a:gd name="T14" fmla="*/ 100 w 108"/>
                <a:gd name="T15" fmla="*/ 25 h 49"/>
                <a:gd name="T16" fmla="*/ 107 w 108"/>
                <a:gd name="T17" fmla="*/ 16 h 49"/>
                <a:gd name="T18" fmla="*/ 107 w 108"/>
                <a:gd name="T19" fmla="*/ 11 h 49"/>
                <a:gd name="T20" fmla="*/ 71 w 108"/>
                <a:gd name="T21" fmla="*/ 0 h 49"/>
                <a:gd name="T22" fmla="*/ 0 w 108"/>
                <a:gd name="T23" fmla="*/ 7 h 49"/>
                <a:gd name="T24" fmla="*/ 0 w 108"/>
                <a:gd name="T25" fmla="*/ 1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49">
                  <a:moveTo>
                    <a:pt x="0" y="19"/>
                  </a:moveTo>
                  <a:lnTo>
                    <a:pt x="15" y="30"/>
                  </a:lnTo>
                  <a:lnTo>
                    <a:pt x="37" y="34"/>
                  </a:lnTo>
                  <a:lnTo>
                    <a:pt x="57" y="33"/>
                  </a:lnTo>
                  <a:lnTo>
                    <a:pt x="77" y="48"/>
                  </a:lnTo>
                  <a:lnTo>
                    <a:pt x="89" y="44"/>
                  </a:lnTo>
                  <a:lnTo>
                    <a:pt x="86" y="28"/>
                  </a:lnTo>
                  <a:lnTo>
                    <a:pt x="100" y="28"/>
                  </a:lnTo>
                  <a:lnTo>
                    <a:pt x="107" y="19"/>
                  </a:lnTo>
                  <a:lnTo>
                    <a:pt x="107" y="11"/>
                  </a:lnTo>
                  <a:lnTo>
                    <a:pt x="71" y="0"/>
                  </a:lnTo>
                  <a:lnTo>
                    <a:pt x="0" y="7"/>
                  </a:lnTo>
                  <a:lnTo>
                    <a:pt x="0" y="19"/>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950" name="Freeform 158"/>
            <p:cNvSpPr>
              <a:spLocks noChangeArrowheads="1"/>
            </p:cNvSpPr>
            <p:nvPr/>
          </p:nvSpPr>
          <p:spPr bwMode="auto">
            <a:xfrm>
              <a:off x="4628" y="2640"/>
              <a:ext cx="92" cy="99"/>
            </a:xfrm>
            <a:custGeom>
              <a:avLst/>
              <a:gdLst>
                <a:gd name="T0" fmla="*/ 2 w 96"/>
                <a:gd name="T1" fmla="*/ 60 h 108"/>
                <a:gd name="T2" fmla="*/ 16 w 96"/>
                <a:gd name="T3" fmla="*/ 64 h 108"/>
                <a:gd name="T4" fmla="*/ 36 w 96"/>
                <a:gd name="T5" fmla="*/ 60 h 108"/>
                <a:gd name="T6" fmla="*/ 46 w 96"/>
                <a:gd name="T7" fmla="*/ 70 h 108"/>
                <a:gd name="T8" fmla="*/ 43 w 96"/>
                <a:gd name="T9" fmla="*/ 78 h 108"/>
                <a:gd name="T10" fmla="*/ 62 w 96"/>
                <a:gd name="T11" fmla="*/ 93 h 108"/>
                <a:gd name="T12" fmla="*/ 71 w 96"/>
                <a:gd name="T13" fmla="*/ 93 h 108"/>
                <a:gd name="T14" fmla="*/ 62 w 96"/>
                <a:gd name="T15" fmla="*/ 72 h 108"/>
                <a:gd name="T16" fmla="*/ 71 w 96"/>
                <a:gd name="T17" fmla="*/ 63 h 108"/>
                <a:gd name="T18" fmla="*/ 86 w 96"/>
                <a:gd name="T19" fmla="*/ 67 h 108"/>
                <a:gd name="T20" fmla="*/ 95 w 96"/>
                <a:gd name="T21" fmla="*/ 59 h 108"/>
                <a:gd name="T22" fmla="*/ 73 w 96"/>
                <a:gd name="T23" fmla="*/ 30 h 108"/>
                <a:gd name="T24" fmla="*/ 62 w 96"/>
                <a:gd name="T25" fmla="*/ 0 h 108"/>
                <a:gd name="T26" fmla="*/ 54 w 96"/>
                <a:gd name="T27" fmla="*/ 0 h 108"/>
                <a:gd name="T28" fmla="*/ 44 w 96"/>
                <a:gd name="T29" fmla="*/ 11 h 108"/>
                <a:gd name="T30" fmla="*/ 41 w 96"/>
                <a:gd name="T31" fmla="*/ 22 h 108"/>
                <a:gd name="T32" fmla="*/ 37 w 96"/>
                <a:gd name="T33" fmla="*/ 31 h 108"/>
                <a:gd name="T34" fmla="*/ 27 w 96"/>
                <a:gd name="T35" fmla="*/ 35 h 108"/>
                <a:gd name="T36" fmla="*/ 12 w 96"/>
                <a:gd name="T37" fmla="*/ 38 h 108"/>
                <a:gd name="T38" fmla="*/ 2 w 96"/>
                <a:gd name="T39" fmla="*/ 43 h 108"/>
                <a:gd name="T40" fmla="*/ 0 w 96"/>
                <a:gd name="T41" fmla="*/ 55 h 108"/>
                <a:gd name="T42" fmla="*/ 2 w 96"/>
                <a:gd name="T43" fmla="*/ 6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 h="108">
                  <a:moveTo>
                    <a:pt x="2" y="69"/>
                  </a:moveTo>
                  <a:lnTo>
                    <a:pt x="16" y="73"/>
                  </a:lnTo>
                  <a:lnTo>
                    <a:pt x="36" y="69"/>
                  </a:lnTo>
                  <a:lnTo>
                    <a:pt x="46" y="81"/>
                  </a:lnTo>
                  <a:lnTo>
                    <a:pt x="43" y="90"/>
                  </a:lnTo>
                  <a:lnTo>
                    <a:pt x="62" y="107"/>
                  </a:lnTo>
                  <a:lnTo>
                    <a:pt x="71" y="107"/>
                  </a:lnTo>
                  <a:lnTo>
                    <a:pt x="62" y="83"/>
                  </a:lnTo>
                  <a:lnTo>
                    <a:pt x="71" y="72"/>
                  </a:lnTo>
                  <a:lnTo>
                    <a:pt x="86" y="77"/>
                  </a:lnTo>
                  <a:lnTo>
                    <a:pt x="95" y="68"/>
                  </a:lnTo>
                  <a:lnTo>
                    <a:pt x="73" y="34"/>
                  </a:lnTo>
                  <a:lnTo>
                    <a:pt x="62" y="0"/>
                  </a:lnTo>
                  <a:lnTo>
                    <a:pt x="54" y="0"/>
                  </a:lnTo>
                  <a:lnTo>
                    <a:pt x="44" y="14"/>
                  </a:lnTo>
                  <a:lnTo>
                    <a:pt x="41" y="25"/>
                  </a:lnTo>
                  <a:lnTo>
                    <a:pt x="37" y="36"/>
                  </a:lnTo>
                  <a:lnTo>
                    <a:pt x="27" y="41"/>
                  </a:lnTo>
                  <a:lnTo>
                    <a:pt x="12" y="44"/>
                  </a:lnTo>
                  <a:lnTo>
                    <a:pt x="2" y="49"/>
                  </a:lnTo>
                  <a:lnTo>
                    <a:pt x="0" y="64"/>
                  </a:lnTo>
                  <a:lnTo>
                    <a:pt x="2" y="69"/>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951" name="Freeform 159"/>
            <p:cNvSpPr>
              <a:spLocks noChangeArrowheads="1"/>
            </p:cNvSpPr>
            <p:nvPr/>
          </p:nvSpPr>
          <p:spPr bwMode="auto">
            <a:xfrm>
              <a:off x="4596" y="2584"/>
              <a:ext cx="17" cy="25"/>
            </a:xfrm>
            <a:custGeom>
              <a:avLst/>
              <a:gdLst>
                <a:gd name="T0" fmla="*/ 8 w 21"/>
                <a:gd name="T1" fmla="*/ 0 h 30"/>
                <a:gd name="T2" fmla="*/ 0 w 21"/>
                <a:gd name="T3" fmla="*/ 21 h 30"/>
                <a:gd name="T4" fmla="*/ 9 w 21"/>
                <a:gd name="T5" fmla="*/ 20 h 30"/>
                <a:gd name="T6" fmla="*/ 14 w 21"/>
                <a:gd name="T7" fmla="*/ 26 h 30"/>
                <a:gd name="T8" fmla="*/ 20 w 21"/>
                <a:gd name="T9" fmla="*/ 15 h 30"/>
                <a:gd name="T10" fmla="*/ 15 w 21"/>
                <a:gd name="T11" fmla="*/ 5 h 30"/>
                <a:gd name="T12" fmla="*/ 14 w 21"/>
                <a:gd name="T13" fmla="*/ 0 h 30"/>
                <a:gd name="T14" fmla="*/ 8 w 21"/>
                <a:gd name="T15" fmla="*/ 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30">
                  <a:moveTo>
                    <a:pt x="8" y="0"/>
                  </a:moveTo>
                  <a:lnTo>
                    <a:pt x="0" y="24"/>
                  </a:lnTo>
                  <a:lnTo>
                    <a:pt x="9" y="23"/>
                  </a:lnTo>
                  <a:lnTo>
                    <a:pt x="14" y="29"/>
                  </a:lnTo>
                  <a:lnTo>
                    <a:pt x="20" y="18"/>
                  </a:lnTo>
                  <a:lnTo>
                    <a:pt x="15" y="5"/>
                  </a:lnTo>
                  <a:lnTo>
                    <a:pt x="14" y="0"/>
                  </a:lnTo>
                  <a:lnTo>
                    <a:pt x="8" y="0"/>
                  </a:lnTo>
                </a:path>
              </a:pathLst>
            </a:cu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952" name="Freeform 160"/>
            <p:cNvSpPr>
              <a:spLocks noChangeArrowheads="1"/>
            </p:cNvSpPr>
            <p:nvPr/>
          </p:nvSpPr>
          <p:spPr bwMode="auto">
            <a:xfrm>
              <a:off x="4582" y="2488"/>
              <a:ext cx="75" cy="126"/>
            </a:xfrm>
            <a:custGeom>
              <a:avLst/>
              <a:gdLst>
                <a:gd name="T0" fmla="*/ 38 w 79"/>
                <a:gd name="T1" fmla="*/ 74 h 136"/>
                <a:gd name="T2" fmla="*/ 41 w 79"/>
                <a:gd name="T3" fmla="*/ 87 h 136"/>
                <a:gd name="T4" fmla="*/ 44 w 79"/>
                <a:gd name="T5" fmla="*/ 100 h 136"/>
                <a:gd name="T6" fmla="*/ 60 w 79"/>
                <a:gd name="T7" fmla="*/ 113 h 136"/>
                <a:gd name="T8" fmla="*/ 62 w 79"/>
                <a:gd name="T9" fmla="*/ 116 h 136"/>
                <a:gd name="T10" fmla="*/ 75 w 79"/>
                <a:gd name="T11" fmla="*/ 118 h 136"/>
                <a:gd name="T12" fmla="*/ 78 w 79"/>
                <a:gd name="T13" fmla="*/ 108 h 136"/>
                <a:gd name="T14" fmla="*/ 68 w 79"/>
                <a:gd name="T15" fmla="*/ 86 h 136"/>
                <a:gd name="T16" fmla="*/ 43 w 79"/>
                <a:gd name="T17" fmla="*/ 65 h 136"/>
                <a:gd name="T18" fmla="*/ 41 w 79"/>
                <a:gd name="T19" fmla="*/ 54 h 136"/>
                <a:gd name="T20" fmla="*/ 49 w 79"/>
                <a:gd name="T21" fmla="*/ 35 h 136"/>
                <a:gd name="T22" fmla="*/ 52 w 79"/>
                <a:gd name="T23" fmla="*/ 18 h 136"/>
                <a:gd name="T24" fmla="*/ 44 w 79"/>
                <a:gd name="T25" fmla="*/ 9 h 136"/>
                <a:gd name="T26" fmla="*/ 49 w 79"/>
                <a:gd name="T27" fmla="*/ 0 h 136"/>
                <a:gd name="T28" fmla="*/ 29 w 79"/>
                <a:gd name="T29" fmla="*/ 7 h 136"/>
                <a:gd name="T30" fmla="*/ 17 w 79"/>
                <a:gd name="T31" fmla="*/ 1 h 136"/>
                <a:gd name="T32" fmla="*/ 9 w 79"/>
                <a:gd name="T33" fmla="*/ 6 h 136"/>
                <a:gd name="T34" fmla="*/ 12 w 79"/>
                <a:gd name="T35" fmla="*/ 32 h 136"/>
                <a:gd name="T36" fmla="*/ 0 w 79"/>
                <a:gd name="T37" fmla="*/ 46 h 136"/>
                <a:gd name="T38" fmla="*/ 0 w 79"/>
                <a:gd name="T39" fmla="*/ 54 h 136"/>
                <a:gd name="T40" fmla="*/ 3 w 79"/>
                <a:gd name="T41" fmla="*/ 67 h 136"/>
                <a:gd name="T42" fmla="*/ 11 w 79"/>
                <a:gd name="T43" fmla="*/ 74 h 136"/>
                <a:gd name="T44" fmla="*/ 21 w 79"/>
                <a:gd name="T45" fmla="*/ 78 h 136"/>
                <a:gd name="T46" fmla="*/ 38 w 79"/>
                <a:gd name="T47" fmla="*/ 7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9" h="136">
                  <a:moveTo>
                    <a:pt x="38" y="85"/>
                  </a:moveTo>
                  <a:lnTo>
                    <a:pt x="41" y="99"/>
                  </a:lnTo>
                  <a:lnTo>
                    <a:pt x="44" y="115"/>
                  </a:lnTo>
                  <a:lnTo>
                    <a:pt x="60" y="129"/>
                  </a:lnTo>
                  <a:lnTo>
                    <a:pt x="62" y="133"/>
                  </a:lnTo>
                  <a:lnTo>
                    <a:pt x="75" y="135"/>
                  </a:lnTo>
                  <a:lnTo>
                    <a:pt x="78" y="123"/>
                  </a:lnTo>
                  <a:lnTo>
                    <a:pt x="68" y="98"/>
                  </a:lnTo>
                  <a:lnTo>
                    <a:pt x="43" y="74"/>
                  </a:lnTo>
                  <a:lnTo>
                    <a:pt x="41" y="63"/>
                  </a:lnTo>
                  <a:lnTo>
                    <a:pt x="49" y="41"/>
                  </a:lnTo>
                  <a:lnTo>
                    <a:pt x="52" y="21"/>
                  </a:lnTo>
                  <a:lnTo>
                    <a:pt x="44" y="9"/>
                  </a:lnTo>
                  <a:lnTo>
                    <a:pt x="49" y="0"/>
                  </a:lnTo>
                  <a:lnTo>
                    <a:pt x="29" y="7"/>
                  </a:lnTo>
                  <a:lnTo>
                    <a:pt x="17" y="1"/>
                  </a:lnTo>
                  <a:lnTo>
                    <a:pt x="9" y="6"/>
                  </a:lnTo>
                  <a:lnTo>
                    <a:pt x="12" y="37"/>
                  </a:lnTo>
                  <a:lnTo>
                    <a:pt x="0" y="52"/>
                  </a:lnTo>
                  <a:lnTo>
                    <a:pt x="0" y="62"/>
                  </a:lnTo>
                  <a:lnTo>
                    <a:pt x="3" y="76"/>
                  </a:lnTo>
                  <a:lnTo>
                    <a:pt x="11" y="85"/>
                  </a:lnTo>
                  <a:lnTo>
                    <a:pt x="21" y="90"/>
                  </a:lnTo>
                  <a:lnTo>
                    <a:pt x="38" y="85"/>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953" name="Freeform 161"/>
            <p:cNvSpPr>
              <a:spLocks noChangeArrowheads="1"/>
            </p:cNvSpPr>
            <p:nvPr/>
          </p:nvSpPr>
          <p:spPr bwMode="auto">
            <a:xfrm>
              <a:off x="4363" y="2941"/>
              <a:ext cx="277" cy="87"/>
            </a:xfrm>
            <a:custGeom>
              <a:avLst/>
              <a:gdLst>
                <a:gd name="T0" fmla="*/ 229 w 281"/>
                <a:gd name="T1" fmla="*/ 77 h 95"/>
                <a:gd name="T2" fmla="*/ 262 w 281"/>
                <a:gd name="T3" fmla="*/ 77 h 95"/>
                <a:gd name="T4" fmla="*/ 273 w 281"/>
                <a:gd name="T5" fmla="*/ 75 h 95"/>
                <a:gd name="T6" fmla="*/ 280 w 281"/>
                <a:gd name="T7" fmla="*/ 68 h 95"/>
                <a:gd name="T8" fmla="*/ 280 w 281"/>
                <a:gd name="T9" fmla="*/ 60 h 95"/>
                <a:gd name="T10" fmla="*/ 270 w 281"/>
                <a:gd name="T11" fmla="*/ 63 h 95"/>
                <a:gd name="T12" fmla="*/ 247 w 281"/>
                <a:gd name="T13" fmla="*/ 60 h 95"/>
                <a:gd name="T14" fmla="*/ 236 w 281"/>
                <a:gd name="T15" fmla="*/ 72 h 95"/>
                <a:gd name="T16" fmla="*/ 229 w 281"/>
                <a:gd name="T17" fmla="*/ 63 h 95"/>
                <a:gd name="T18" fmla="*/ 229 w 281"/>
                <a:gd name="T19" fmla="*/ 60 h 95"/>
                <a:gd name="T20" fmla="*/ 225 w 281"/>
                <a:gd name="T21" fmla="*/ 63 h 95"/>
                <a:gd name="T22" fmla="*/ 195 w 281"/>
                <a:gd name="T23" fmla="*/ 69 h 95"/>
                <a:gd name="T24" fmla="*/ 159 w 281"/>
                <a:gd name="T25" fmla="*/ 63 h 95"/>
                <a:gd name="T26" fmla="*/ 145 w 281"/>
                <a:gd name="T27" fmla="*/ 49 h 95"/>
                <a:gd name="T28" fmla="*/ 114 w 281"/>
                <a:gd name="T29" fmla="*/ 42 h 95"/>
                <a:gd name="T30" fmla="*/ 70 w 281"/>
                <a:gd name="T31" fmla="*/ 31 h 95"/>
                <a:gd name="T32" fmla="*/ 49 w 281"/>
                <a:gd name="T33" fmla="*/ 31 h 95"/>
                <a:gd name="T34" fmla="*/ 40 w 281"/>
                <a:gd name="T35" fmla="*/ 8 h 95"/>
                <a:gd name="T36" fmla="*/ 33 w 281"/>
                <a:gd name="T37" fmla="*/ 0 h 95"/>
                <a:gd name="T38" fmla="*/ 30 w 281"/>
                <a:gd name="T39" fmla="*/ 0 h 95"/>
                <a:gd name="T40" fmla="*/ 19 w 281"/>
                <a:gd name="T41" fmla="*/ 17 h 95"/>
                <a:gd name="T42" fmla="*/ 4 w 281"/>
                <a:gd name="T43" fmla="*/ 31 h 95"/>
                <a:gd name="T44" fmla="*/ 0 w 281"/>
                <a:gd name="T45" fmla="*/ 42 h 95"/>
                <a:gd name="T46" fmla="*/ 4 w 281"/>
                <a:gd name="T47" fmla="*/ 45 h 95"/>
                <a:gd name="T48" fmla="*/ 26 w 281"/>
                <a:gd name="T49" fmla="*/ 53 h 95"/>
                <a:gd name="T50" fmla="*/ 55 w 281"/>
                <a:gd name="T51" fmla="*/ 60 h 95"/>
                <a:gd name="T52" fmla="*/ 81 w 281"/>
                <a:gd name="T53" fmla="*/ 63 h 95"/>
                <a:gd name="T54" fmla="*/ 107 w 281"/>
                <a:gd name="T55" fmla="*/ 75 h 95"/>
                <a:gd name="T56" fmla="*/ 141 w 281"/>
                <a:gd name="T57" fmla="*/ 77 h 95"/>
                <a:gd name="T58" fmla="*/ 169 w 281"/>
                <a:gd name="T59" fmla="*/ 75 h 95"/>
                <a:gd name="T60" fmla="*/ 192 w 281"/>
                <a:gd name="T61" fmla="*/ 82 h 95"/>
                <a:gd name="T62" fmla="*/ 214 w 281"/>
                <a:gd name="T63" fmla="*/ 75 h 95"/>
                <a:gd name="T64" fmla="*/ 222 w 281"/>
                <a:gd name="T65" fmla="*/ 75 h 95"/>
                <a:gd name="T66" fmla="*/ 229 w 281"/>
                <a:gd name="T67" fmla="*/ 7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1" h="95">
                  <a:moveTo>
                    <a:pt x="229" y="88"/>
                  </a:moveTo>
                  <a:lnTo>
                    <a:pt x="262" y="88"/>
                  </a:lnTo>
                  <a:lnTo>
                    <a:pt x="273" y="85"/>
                  </a:lnTo>
                  <a:lnTo>
                    <a:pt x="280" y="77"/>
                  </a:lnTo>
                  <a:lnTo>
                    <a:pt x="280" y="69"/>
                  </a:lnTo>
                  <a:lnTo>
                    <a:pt x="270" y="72"/>
                  </a:lnTo>
                  <a:lnTo>
                    <a:pt x="247" y="69"/>
                  </a:lnTo>
                  <a:lnTo>
                    <a:pt x="236" y="81"/>
                  </a:lnTo>
                  <a:lnTo>
                    <a:pt x="229" y="72"/>
                  </a:lnTo>
                  <a:lnTo>
                    <a:pt x="229" y="69"/>
                  </a:lnTo>
                  <a:lnTo>
                    <a:pt x="225" y="72"/>
                  </a:lnTo>
                  <a:lnTo>
                    <a:pt x="195" y="78"/>
                  </a:lnTo>
                  <a:lnTo>
                    <a:pt x="159" y="72"/>
                  </a:lnTo>
                  <a:lnTo>
                    <a:pt x="145" y="55"/>
                  </a:lnTo>
                  <a:lnTo>
                    <a:pt x="114" y="48"/>
                  </a:lnTo>
                  <a:lnTo>
                    <a:pt x="70" y="34"/>
                  </a:lnTo>
                  <a:lnTo>
                    <a:pt x="49" y="34"/>
                  </a:lnTo>
                  <a:lnTo>
                    <a:pt x="40" y="8"/>
                  </a:lnTo>
                  <a:lnTo>
                    <a:pt x="33" y="0"/>
                  </a:lnTo>
                  <a:lnTo>
                    <a:pt x="30" y="0"/>
                  </a:lnTo>
                  <a:lnTo>
                    <a:pt x="19" y="20"/>
                  </a:lnTo>
                  <a:lnTo>
                    <a:pt x="4" y="34"/>
                  </a:lnTo>
                  <a:lnTo>
                    <a:pt x="0" y="48"/>
                  </a:lnTo>
                  <a:lnTo>
                    <a:pt x="4" y="51"/>
                  </a:lnTo>
                  <a:lnTo>
                    <a:pt x="26" y="60"/>
                  </a:lnTo>
                  <a:lnTo>
                    <a:pt x="55" y="69"/>
                  </a:lnTo>
                  <a:lnTo>
                    <a:pt x="81" y="72"/>
                  </a:lnTo>
                  <a:lnTo>
                    <a:pt x="107" y="85"/>
                  </a:lnTo>
                  <a:lnTo>
                    <a:pt x="141" y="88"/>
                  </a:lnTo>
                  <a:lnTo>
                    <a:pt x="169" y="85"/>
                  </a:lnTo>
                  <a:lnTo>
                    <a:pt x="192" y="94"/>
                  </a:lnTo>
                  <a:lnTo>
                    <a:pt x="214" y="85"/>
                  </a:lnTo>
                  <a:lnTo>
                    <a:pt x="222" y="85"/>
                  </a:lnTo>
                  <a:lnTo>
                    <a:pt x="229" y="88"/>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954" name="Freeform 162"/>
            <p:cNvSpPr>
              <a:spLocks noChangeArrowheads="1"/>
            </p:cNvSpPr>
            <p:nvPr/>
          </p:nvSpPr>
          <p:spPr bwMode="auto">
            <a:xfrm>
              <a:off x="4706" y="2862"/>
              <a:ext cx="369" cy="177"/>
            </a:xfrm>
            <a:custGeom>
              <a:avLst/>
              <a:gdLst>
                <a:gd name="T0" fmla="*/ 0 w 373"/>
                <a:gd name="T1" fmla="*/ 26 h 190"/>
                <a:gd name="T2" fmla="*/ 15 w 373"/>
                <a:gd name="T3" fmla="*/ 19 h 190"/>
                <a:gd name="T4" fmla="*/ 49 w 373"/>
                <a:gd name="T5" fmla="*/ 19 h 190"/>
                <a:gd name="T6" fmla="*/ 71 w 373"/>
                <a:gd name="T7" fmla="*/ 14 h 190"/>
                <a:gd name="T8" fmla="*/ 86 w 373"/>
                <a:gd name="T9" fmla="*/ 0 h 190"/>
                <a:gd name="T10" fmla="*/ 120 w 373"/>
                <a:gd name="T11" fmla="*/ 5 h 190"/>
                <a:gd name="T12" fmla="*/ 126 w 373"/>
                <a:gd name="T13" fmla="*/ 17 h 190"/>
                <a:gd name="T14" fmla="*/ 131 w 373"/>
                <a:gd name="T15" fmla="*/ 17 h 190"/>
                <a:gd name="T16" fmla="*/ 140 w 373"/>
                <a:gd name="T17" fmla="*/ 9 h 190"/>
                <a:gd name="T18" fmla="*/ 161 w 373"/>
                <a:gd name="T19" fmla="*/ 5 h 190"/>
                <a:gd name="T20" fmla="*/ 229 w 373"/>
                <a:gd name="T21" fmla="*/ 40 h 190"/>
                <a:gd name="T22" fmla="*/ 231 w 373"/>
                <a:gd name="T23" fmla="*/ 42 h 190"/>
                <a:gd name="T24" fmla="*/ 260 w 373"/>
                <a:gd name="T25" fmla="*/ 48 h 190"/>
                <a:gd name="T26" fmla="*/ 297 w 373"/>
                <a:gd name="T27" fmla="*/ 69 h 190"/>
                <a:gd name="T28" fmla="*/ 299 w 373"/>
                <a:gd name="T29" fmla="*/ 87 h 190"/>
                <a:gd name="T30" fmla="*/ 320 w 373"/>
                <a:gd name="T31" fmla="*/ 100 h 190"/>
                <a:gd name="T32" fmla="*/ 333 w 373"/>
                <a:gd name="T33" fmla="*/ 104 h 190"/>
                <a:gd name="T34" fmla="*/ 346 w 373"/>
                <a:gd name="T35" fmla="*/ 120 h 190"/>
                <a:gd name="T36" fmla="*/ 349 w 373"/>
                <a:gd name="T37" fmla="*/ 142 h 190"/>
                <a:gd name="T38" fmla="*/ 370 w 373"/>
                <a:gd name="T39" fmla="*/ 151 h 190"/>
                <a:gd name="T40" fmla="*/ 372 w 373"/>
                <a:gd name="T41" fmla="*/ 159 h 190"/>
                <a:gd name="T42" fmla="*/ 361 w 373"/>
                <a:gd name="T43" fmla="*/ 163 h 190"/>
                <a:gd name="T44" fmla="*/ 338 w 373"/>
                <a:gd name="T45" fmla="*/ 159 h 190"/>
                <a:gd name="T46" fmla="*/ 311 w 373"/>
                <a:gd name="T47" fmla="*/ 137 h 190"/>
                <a:gd name="T48" fmla="*/ 304 w 373"/>
                <a:gd name="T49" fmla="*/ 134 h 190"/>
                <a:gd name="T50" fmla="*/ 293 w 373"/>
                <a:gd name="T51" fmla="*/ 134 h 190"/>
                <a:gd name="T52" fmla="*/ 284 w 373"/>
                <a:gd name="T53" fmla="*/ 145 h 190"/>
                <a:gd name="T54" fmla="*/ 271 w 373"/>
                <a:gd name="T55" fmla="*/ 152 h 190"/>
                <a:gd name="T56" fmla="*/ 220 w 373"/>
                <a:gd name="T57" fmla="*/ 142 h 190"/>
                <a:gd name="T58" fmla="*/ 210 w 373"/>
                <a:gd name="T59" fmla="*/ 132 h 190"/>
                <a:gd name="T60" fmla="*/ 195 w 373"/>
                <a:gd name="T61" fmla="*/ 139 h 190"/>
                <a:gd name="T62" fmla="*/ 187 w 373"/>
                <a:gd name="T63" fmla="*/ 131 h 190"/>
                <a:gd name="T64" fmla="*/ 192 w 373"/>
                <a:gd name="T65" fmla="*/ 121 h 190"/>
                <a:gd name="T66" fmla="*/ 187 w 373"/>
                <a:gd name="T67" fmla="*/ 95 h 190"/>
                <a:gd name="T68" fmla="*/ 163 w 373"/>
                <a:gd name="T69" fmla="*/ 73 h 190"/>
                <a:gd name="T70" fmla="*/ 125 w 373"/>
                <a:gd name="T71" fmla="*/ 53 h 190"/>
                <a:gd name="T72" fmla="*/ 105 w 373"/>
                <a:gd name="T73" fmla="*/ 64 h 190"/>
                <a:gd name="T74" fmla="*/ 102 w 373"/>
                <a:gd name="T75" fmla="*/ 64 h 190"/>
                <a:gd name="T76" fmla="*/ 92 w 373"/>
                <a:gd name="T77" fmla="*/ 61 h 190"/>
                <a:gd name="T78" fmla="*/ 82 w 373"/>
                <a:gd name="T79" fmla="*/ 50 h 190"/>
                <a:gd name="T80" fmla="*/ 75 w 373"/>
                <a:gd name="T81" fmla="*/ 57 h 190"/>
                <a:gd name="T82" fmla="*/ 69 w 373"/>
                <a:gd name="T83" fmla="*/ 57 h 190"/>
                <a:gd name="T84" fmla="*/ 23 w 373"/>
                <a:gd name="T85" fmla="*/ 48 h 190"/>
                <a:gd name="T86" fmla="*/ 27 w 373"/>
                <a:gd name="T87" fmla="*/ 35 h 190"/>
                <a:gd name="T88" fmla="*/ 5 w 373"/>
                <a:gd name="T89" fmla="*/ 32 h 190"/>
                <a:gd name="T90" fmla="*/ 0 w 373"/>
                <a:gd name="T91" fmla="*/ 2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3" h="190">
                  <a:moveTo>
                    <a:pt x="0" y="29"/>
                  </a:moveTo>
                  <a:lnTo>
                    <a:pt x="15" y="22"/>
                  </a:lnTo>
                  <a:lnTo>
                    <a:pt x="49" y="22"/>
                  </a:lnTo>
                  <a:lnTo>
                    <a:pt x="71" y="17"/>
                  </a:lnTo>
                  <a:lnTo>
                    <a:pt x="86" y="0"/>
                  </a:lnTo>
                  <a:lnTo>
                    <a:pt x="120" y="5"/>
                  </a:lnTo>
                  <a:lnTo>
                    <a:pt x="126" y="20"/>
                  </a:lnTo>
                  <a:lnTo>
                    <a:pt x="131" y="20"/>
                  </a:lnTo>
                  <a:lnTo>
                    <a:pt x="140" y="9"/>
                  </a:lnTo>
                  <a:lnTo>
                    <a:pt x="161" y="5"/>
                  </a:lnTo>
                  <a:lnTo>
                    <a:pt x="229" y="46"/>
                  </a:lnTo>
                  <a:lnTo>
                    <a:pt x="231" y="48"/>
                  </a:lnTo>
                  <a:lnTo>
                    <a:pt x="260" y="56"/>
                  </a:lnTo>
                  <a:lnTo>
                    <a:pt x="297" y="80"/>
                  </a:lnTo>
                  <a:lnTo>
                    <a:pt x="299" y="101"/>
                  </a:lnTo>
                  <a:lnTo>
                    <a:pt x="320" y="115"/>
                  </a:lnTo>
                  <a:lnTo>
                    <a:pt x="333" y="120"/>
                  </a:lnTo>
                  <a:lnTo>
                    <a:pt x="346" y="139"/>
                  </a:lnTo>
                  <a:lnTo>
                    <a:pt x="349" y="164"/>
                  </a:lnTo>
                  <a:lnTo>
                    <a:pt x="370" y="174"/>
                  </a:lnTo>
                  <a:lnTo>
                    <a:pt x="372" y="184"/>
                  </a:lnTo>
                  <a:lnTo>
                    <a:pt x="361" y="189"/>
                  </a:lnTo>
                  <a:lnTo>
                    <a:pt x="338" y="184"/>
                  </a:lnTo>
                  <a:lnTo>
                    <a:pt x="311" y="158"/>
                  </a:lnTo>
                  <a:lnTo>
                    <a:pt x="304" y="155"/>
                  </a:lnTo>
                  <a:lnTo>
                    <a:pt x="293" y="155"/>
                  </a:lnTo>
                  <a:lnTo>
                    <a:pt x="284" y="168"/>
                  </a:lnTo>
                  <a:lnTo>
                    <a:pt x="271" y="176"/>
                  </a:lnTo>
                  <a:lnTo>
                    <a:pt x="220" y="164"/>
                  </a:lnTo>
                  <a:lnTo>
                    <a:pt x="210" y="153"/>
                  </a:lnTo>
                  <a:lnTo>
                    <a:pt x="195" y="161"/>
                  </a:lnTo>
                  <a:lnTo>
                    <a:pt x="187" y="151"/>
                  </a:lnTo>
                  <a:lnTo>
                    <a:pt x="192" y="140"/>
                  </a:lnTo>
                  <a:lnTo>
                    <a:pt x="187" y="110"/>
                  </a:lnTo>
                  <a:lnTo>
                    <a:pt x="163" y="85"/>
                  </a:lnTo>
                  <a:lnTo>
                    <a:pt x="125" y="62"/>
                  </a:lnTo>
                  <a:lnTo>
                    <a:pt x="105" y="74"/>
                  </a:lnTo>
                  <a:lnTo>
                    <a:pt x="102" y="74"/>
                  </a:lnTo>
                  <a:lnTo>
                    <a:pt x="92" y="70"/>
                  </a:lnTo>
                  <a:lnTo>
                    <a:pt x="82" y="59"/>
                  </a:lnTo>
                  <a:lnTo>
                    <a:pt x="75" y="66"/>
                  </a:lnTo>
                  <a:lnTo>
                    <a:pt x="69" y="66"/>
                  </a:lnTo>
                  <a:lnTo>
                    <a:pt x="23" y="56"/>
                  </a:lnTo>
                  <a:lnTo>
                    <a:pt x="27" y="41"/>
                  </a:lnTo>
                  <a:lnTo>
                    <a:pt x="5" y="38"/>
                  </a:lnTo>
                  <a:lnTo>
                    <a:pt x="0" y="29"/>
                  </a:lnTo>
                </a:path>
              </a:pathLst>
            </a:custGeom>
            <a:solidFill>
              <a:srgbClr val="C0C0C0"/>
            </a:solidFill>
            <a:ln w="12600">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955" name="Freeform 163"/>
            <p:cNvSpPr>
              <a:spLocks noChangeArrowheads="1"/>
            </p:cNvSpPr>
            <p:nvPr/>
          </p:nvSpPr>
          <p:spPr bwMode="auto">
            <a:xfrm>
              <a:off x="5213" y="3657"/>
              <a:ext cx="155" cy="156"/>
            </a:xfrm>
            <a:custGeom>
              <a:avLst/>
              <a:gdLst>
                <a:gd name="T0" fmla="*/ 0 w 159"/>
                <a:gd name="T1" fmla="*/ 135 h 167"/>
                <a:gd name="T2" fmla="*/ 12 w 159"/>
                <a:gd name="T3" fmla="*/ 146 h 167"/>
                <a:gd name="T4" fmla="*/ 42 w 159"/>
                <a:gd name="T5" fmla="*/ 140 h 167"/>
                <a:gd name="T6" fmla="*/ 64 w 159"/>
                <a:gd name="T7" fmla="*/ 125 h 167"/>
                <a:gd name="T8" fmla="*/ 71 w 159"/>
                <a:gd name="T9" fmla="*/ 119 h 167"/>
                <a:gd name="T10" fmla="*/ 86 w 159"/>
                <a:gd name="T11" fmla="*/ 99 h 167"/>
                <a:gd name="T12" fmla="*/ 118 w 159"/>
                <a:gd name="T13" fmla="*/ 77 h 167"/>
                <a:gd name="T14" fmla="*/ 146 w 159"/>
                <a:gd name="T15" fmla="*/ 72 h 167"/>
                <a:gd name="T16" fmla="*/ 158 w 159"/>
                <a:gd name="T17" fmla="*/ 65 h 167"/>
                <a:gd name="T18" fmla="*/ 156 w 159"/>
                <a:gd name="T19" fmla="*/ 51 h 167"/>
                <a:gd name="T20" fmla="*/ 153 w 159"/>
                <a:gd name="T21" fmla="*/ 42 h 167"/>
                <a:gd name="T22" fmla="*/ 149 w 159"/>
                <a:gd name="T23" fmla="*/ 39 h 167"/>
                <a:gd name="T24" fmla="*/ 149 w 159"/>
                <a:gd name="T25" fmla="*/ 34 h 167"/>
                <a:gd name="T26" fmla="*/ 145 w 159"/>
                <a:gd name="T27" fmla="*/ 29 h 167"/>
                <a:gd name="T28" fmla="*/ 140 w 159"/>
                <a:gd name="T29" fmla="*/ 25 h 167"/>
                <a:gd name="T30" fmla="*/ 145 w 159"/>
                <a:gd name="T31" fmla="*/ 11 h 167"/>
                <a:gd name="T32" fmla="*/ 131 w 159"/>
                <a:gd name="T33" fmla="*/ 0 h 167"/>
                <a:gd name="T34" fmla="*/ 122 w 159"/>
                <a:gd name="T35" fmla="*/ 0 h 167"/>
                <a:gd name="T36" fmla="*/ 101 w 159"/>
                <a:gd name="T37" fmla="*/ 13 h 167"/>
                <a:gd name="T38" fmla="*/ 97 w 159"/>
                <a:gd name="T39" fmla="*/ 17 h 167"/>
                <a:gd name="T40" fmla="*/ 90 w 159"/>
                <a:gd name="T41" fmla="*/ 39 h 167"/>
                <a:gd name="T42" fmla="*/ 57 w 159"/>
                <a:gd name="T43" fmla="*/ 69 h 167"/>
                <a:gd name="T44" fmla="*/ 30 w 159"/>
                <a:gd name="T45" fmla="*/ 81 h 167"/>
                <a:gd name="T46" fmla="*/ 16 w 159"/>
                <a:gd name="T47" fmla="*/ 96 h 167"/>
                <a:gd name="T48" fmla="*/ 0 w 159"/>
                <a:gd name="T49" fmla="*/ 13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9" h="167">
                  <a:moveTo>
                    <a:pt x="0" y="153"/>
                  </a:moveTo>
                  <a:lnTo>
                    <a:pt x="12" y="166"/>
                  </a:lnTo>
                  <a:lnTo>
                    <a:pt x="42" y="159"/>
                  </a:lnTo>
                  <a:lnTo>
                    <a:pt x="64" y="142"/>
                  </a:lnTo>
                  <a:lnTo>
                    <a:pt x="71" y="135"/>
                  </a:lnTo>
                  <a:lnTo>
                    <a:pt x="86" y="113"/>
                  </a:lnTo>
                  <a:lnTo>
                    <a:pt x="118" y="87"/>
                  </a:lnTo>
                  <a:lnTo>
                    <a:pt x="146" y="81"/>
                  </a:lnTo>
                  <a:lnTo>
                    <a:pt x="158" y="74"/>
                  </a:lnTo>
                  <a:lnTo>
                    <a:pt x="156" y="57"/>
                  </a:lnTo>
                  <a:lnTo>
                    <a:pt x="153" y="48"/>
                  </a:lnTo>
                  <a:lnTo>
                    <a:pt x="149" y="45"/>
                  </a:lnTo>
                  <a:lnTo>
                    <a:pt x="149" y="40"/>
                  </a:lnTo>
                  <a:lnTo>
                    <a:pt x="145" y="32"/>
                  </a:lnTo>
                  <a:lnTo>
                    <a:pt x="140" y="28"/>
                  </a:lnTo>
                  <a:lnTo>
                    <a:pt x="145" y="12"/>
                  </a:lnTo>
                  <a:lnTo>
                    <a:pt x="131" y="0"/>
                  </a:lnTo>
                  <a:lnTo>
                    <a:pt x="122" y="0"/>
                  </a:lnTo>
                  <a:lnTo>
                    <a:pt x="101" y="16"/>
                  </a:lnTo>
                  <a:lnTo>
                    <a:pt x="97" y="20"/>
                  </a:lnTo>
                  <a:lnTo>
                    <a:pt x="90" y="45"/>
                  </a:lnTo>
                  <a:lnTo>
                    <a:pt x="57" y="78"/>
                  </a:lnTo>
                  <a:lnTo>
                    <a:pt x="30" y="93"/>
                  </a:lnTo>
                  <a:lnTo>
                    <a:pt x="16" y="109"/>
                  </a:lnTo>
                  <a:lnTo>
                    <a:pt x="0" y="153"/>
                  </a:lnTo>
                </a:path>
              </a:pathLst>
            </a:cu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956" name="Freeform 164"/>
            <p:cNvSpPr>
              <a:spLocks noChangeArrowheads="1"/>
            </p:cNvSpPr>
            <p:nvPr/>
          </p:nvSpPr>
          <p:spPr bwMode="auto">
            <a:xfrm>
              <a:off x="4660" y="2626"/>
              <a:ext cx="10" cy="12"/>
            </a:xfrm>
            <a:custGeom>
              <a:avLst/>
              <a:gdLst>
                <a:gd name="T0" fmla="*/ 8 w 14"/>
                <a:gd name="T1" fmla="*/ 0 h 17"/>
                <a:gd name="T2" fmla="*/ 13 w 14"/>
                <a:gd name="T3" fmla="*/ 6 h 17"/>
                <a:gd name="T4" fmla="*/ 13 w 14"/>
                <a:gd name="T5" fmla="*/ 8 h 17"/>
                <a:gd name="T6" fmla="*/ 9 w 14"/>
                <a:gd name="T7" fmla="*/ 13 h 17"/>
                <a:gd name="T8" fmla="*/ 8 w 14"/>
                <a:gd name="T9" fmla="*/ 11 h 17"/>
                <a:gd name="T10" fmla="*/ 0 w 14"/>
                <a:gd name="T11" fmla="*/ 5 h 17"/>
                <a:gd name="T12" fmla="*/ 8 w 14"/>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14" h="17">
                  <a:moveTo>
                    <a:pt x="8" y="0"/>
                  </a:moveTo>
                  <a:lnTo>
                    <a:pt x="13" y="6"/>
                  </a:lnTo>
                  <a:lnTo>
                    <a:pt x="13" y="9"/>
                  </a:lnTo>
                  <a:lnTo>
                    <a:pt x="9" y="16"/>
                  </a:lnTo>
                  <a:lnTo>
                    <a:pt x="8" y="14"/>
                  </a:lnTo>
                  <a:lnTo>
                    <a:pt x="0" y="5"/>
                  </a:lnTo>
                  <a:lnTo>
                    <a:pt x="8" y="0"/>
                  </a:lnTo>
                </a:path>
              </a:pathLst>
            </a:cu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957" name="Freeform 165"/>
            <p:cNvSpPr>
              <a:spLocks noChangeArrowheads="1"/>
            </p:cNvSpPr>
            <p:nvPr/>
          </p:nvSpPr>
          <p:spPr bwMode="auto">
            <a:xfrm>
              <a:off x="4634" y="2645"/>
              <a:ext cx="9" cy="17"/>
            </a:xfrm>
            <a:custGeom>
              <a:avLst/>
              <a:gdLst>
                <a:gd name="T0" fmla="*/ 12 w 13"/>
                <a:gd name="T1" fmla="*/ 0 h 22"/>
                <a:gd name="T2" fmla="*/ 8 w 13"/>
                <a:gd name="T3" fmla="*/ 5 h 22"/>
                <a:gd name="T4" fmla="*/ 0 w 13"/>
                <a:gd name="T5" fmla="*/ 13 h 22"/>
                <a:gd name="T6" fmla="*/ 0 w 13"/>
                <a:gd name="T7" fmla="*/ 18 h 22"/>
                <a:gd name="T8" fmla="*/ 6 w 13"/>
                <a:gd name="T9" fmla="*/ 13 h 22"/>
                <a:gd name="T10" fmla="*/ 12 w 13"/>
                <a:gd name="T11" fmla="*/ 7 h 22"/>
                <a:gd name="T12" fmla="*/ 12 w 13"/>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3" h="22">
                  <a:moveTo>
                    <a:pt x="12" y="0"/>
                  </a:moveTo>
                  <a:lnTo>
                    <a:pt x="8" y="5"/>
                  </a:lnTo>
                  <a:lnTo>
                    <a:pt x="0" y="16"/>
                  </a:lnTo>
                  <a:lnTo>
                    <a:pt x="0" y="21"/>
                  </a:lnTo>
                  <a:lnTo>
                    <a:pt x="6" y="16"/>
                  </a:lnTo>
                  <a:lnTo>
                    <a:pt x="12" y="7"/>
                  </a:lnTo>
                  <a:lnTo>
                    <a:pt x="12" y="0"/>
                  </a:lnTo>
                </a:path>
              </a:pathLst>
            </a:cu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9958" name="Freeform 166"/>
            <p:cNvSpPr>
              <a:spLocks noChangeArrowheads="1"/>
            </p:cNvSpPr>
            <p:nvPr/>
          </p:nvSpPr>
          <p:spPr bwMode="auto">
            <a:xfrm>
              <a:off x="4652" y="2655"/>
              <a:ext cx="5" cy="8"/>
            </a:xfrm>
            <a:custGeom>
              <a:avLst/>
              <a:gdLst>
                <a:gd name="T0" fmla="*/ 8 w 9"/>
                <a:gd name="T1" fmla="*/ 0 h 13"/>
                <a:gd name="T2" fmla="*/ 3 w 9"/>
                <a:gd name="T3" fmla="*/ 2 h 13"/>
                <a:gd name="T4" fmla="*/ 0 w 9"/>
                <a:gd name="T5" fmla="*/ 8 h 13"/>
                <a:gd name="T6" fmla="*/ 6 w 9"/>
                <a:gd name="T7" fmla="*/ 9 h 13"/>
                <a:gd name="T8" fmla="*/ 8 w 9"/>
                <a:gd name="T9" fmla="*/ 6 h 13"/>
                <a:gd name="T10" fmla="*/ 8 w 9"/>
                <a:gd name="T11" fmla="*/ 0 h 13"/>
              </a:gdLst>
              <a:ahLst/>
              <a:cxnLst>
                <a:cxn ang="0">
                  <a:pos x="T0" y="T1"/>
                </a:cxn>
                <a:cxn ang="0">
                  <a:pos x="T2" y="T3"/>
                </a:cxn>
                <a:cxn ang="0">
                  <a:pos x="T4" y="T5"/>
                </a:cxn>
                <a:cxn ang="0">
                  <a:pos x="T6" y="T7"/>
                </a:cxn>
                <a:cxn ang="0">
                  <a:pos x="T8" y="T9"/>
                </a:cxn>
                <a:cxn ang="0">
                  <a:pos x="T10" y="T11"/>
                </a:cxn>
              </a:cxnLst>
              <a:rect l="0" t="0" r="r" b="b"/>
              <a:pathLst>
                <a:path w="9" h="13">
                  <a:moveTo>
                    <a:pt x="8" y="0"/>
                  </a:moveTo>
                  <a:lnTo>
                    <a:pt x="3" y="2"/>
                  </a:lnTo>
                  <a:lnTo>
                    <a:pt x="0" y="11"/>
                  </a:lnTo>
                  <a:lnTo>
                    <a:pt x="6" y="12"/>
                  </a:lnTo>
                  <a:lnTo>
                    <a:pt x="8" y="8"/>
                  </a:lnTo>
                  <a:lnTo>
                    <a:pt x="8" y="0"/>
                  </a:lnTo>
                </a:path>
              </a:pathLst>
            </a:cu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289959" name="Text Box 167"/>
          <p:cNvSpPr txBox="1">
            <a:spLocks noChangeArrowheads="1"/>
          </p:cNvSpPr>
          <p:nvPr/>
        </p:nvSpPr>
        <p:spPr bwMode="auto">
          <a:xfrm>
            <a:off x="457200" y="76200"/>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9pPr>
          </a:lstStyle>
          <a:p>
            <a:pPr algn="ctr">
              <a:lnSpc>
                <a:spcPct val="90000"/>
              </a:lnSpc>
              <a:buClrTx/>
              <a:buFontTx/>
              <a:buNone/>
            </a:pPr>
            <a:r>
              <a:rPr lang="en-US" altLang="en-US" sz="3200" b="1" dirty="0" err="1">
                <a:solidFill>
                  <a:srgbClr val="1F497D"/>
                </a:solidFill>
                <a:effectLst>
                  <a:outerShdw blurRad="38100" dist="38100" dir="2700000" algn="tl">
                    <a:srgbClr val="C0C0C0"/>
                  </a:outerShdw>
                </a:effectLst>
              </a:rPr>
              <a:t>Seroprevalence</a:t>
            </a:r>
            <a:r>
              <a:rPr lang="en-US" altLang="en-US" sz="3200" b="1" dirty="0">
                <a:solidFill>
                  <a:srgbClr val="1F497D"/>
                </a:solidFill>
                <a:effectLst>
                  <a:outerShdw blurRad="38100" dist="38100" dir="2700000" algn="tl">
                    <a:srgbClr val="C0C0C0"/>
                  </a:outerShdw>
                </a:effectLst>
              </a:rPr>
              <a:t> of Hepatitis C: </a:t>
            </a:r>
            <a:br>
              <a:rPr lang="en-US" altLang="en-US" sz="3200" b="1" dirty="0">
                <a:solidFill>
                  <a:srgbClr val="1F497D"/>
                </a:solidFill>
                <a:effectLst>
                  <a:outerShdw blurRad="38100" dist="38100" dir="2700000" algn="tl">
                    <a:srgbClr val="C0C0C0"/>
                  </a:outerShdw>
                </a:effectLst>
              </a:rPr>
            </a:br>
            <a:r>
              <a:rPr lang="en-US" altLang="en-US" sz="3200" b="1" dirty="0">
                <a:solidFill>
                  <a:srgbClr val="1F497D"/>
                </a:solidFill>
                <a:effectLst>
                  <a:outerShdw blurRad="38100" dist="38100" dir="2700000" algn="tl">
                    <a:srgbClr val="C0C0C0"/>
                  </a:outerShdw>
                </a:effectLst>
              </a:rPr>
              <a:t>170 to 200 Million Worldwide</a:t>
            </a:r>
          </a:p>
        </p:txBody>
      </p:sp>
      <p:sp>
        <p:nvSpPr>
          <p:cNvPr id="289960" name="Rectangle 168"/>
          <p:cNvSpPr>
            <a:spLocks noChangeArrowheads="1"/>
          </p:cNvSpPr>
          <p:nvPr/>
        </p:nvSpPr>
        <p:spPr bwMode="auto">
          <a:xfrm>
            <a:off x="1868488" y="4056063"/>
            <a:ext cx="1447800" cy="576262"/>
          </a:xfrm>
          <a:prstGeom prst="rect">
            <a:avLst/>
          </a:prstGeom>
          <a:gradFill rotWithShape="0">
            <a:gsLst>
              <a:gs pos="0">
                <a:srgbClr val="008000"/>
              </a:gs>
              <a:gs pos="100000">
                <a:srgbClr val="003700"/>
              </a:gs>
            </a:gsLst>
            <a:lin ang="5400000" scaled="1"/>
          </a:gradFill>
          <a:ln w="1260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9pPr>
          </a:lstStyle>
          <a:p>
            <a:pPr algn="ctr">
              <a:lnSpc>
                <a:spcPct val="80000"/>
              </a:lnSpc>
              <a:buClrTx/>
              <a:buFontTx/>
              <a:buNone/>
            </a:pPr>
            <a:r>
              <a:rPr lang="en-US" altLang="en-US" sz="2000">
                <a:effectLst>
                  <a:outerShdw blurRad="38100" dist="38100" dir="2700000" algn="tl">
                    <a:srgbClr val="000000"/>
                  </a:outerShdw>
                </a:effectLst>
                <a:latin typeface="Tahoma" pitchFamily="32" charset="0"/>
                <a:cs typeface="Arial" charset="0"/>
              </a:rPr>
              <a:t>Americas</a:t>
            </a:r>
          </a:p>
          <a:p>
            <a:pPr algn="ctr">
              <a:lnSpc>
                <a:spcPct val="80000"/>
              </a:lnSpc>
              <a:buClrTx/>
              <a:buFontTx/>
              <a:buNone/>
            </a:pPr>
            <a:r>
              <a:rPr lang="en-US" altLang="en-US" sz="2000">
                <a:effectLst>
                  <a:outerShdw blurRad="38100" dist="38100" dir="2700000" algn="tl">
                    <a:srgbClr val="000000"/>
                  </a:outerShdw>
                </a:effectLst>
                <a:latin typeface="Tahoma" pitchFamily="32" charset="0"/>
                <a:cs typeface="Arial" charset="0"/>
              </a:rPr>
              <a:t>12-15 M</a:t>
            </a:r>
          </a:p>
        </p:txBody>
      </p:sp>
      <p:sp>
        <p:nvSpPr>
          <p:cNvPr id="289961" name="Rectangle 169"/>
          <p:cNvSpPr>
            <a:spLocks noChangeArrowheads="1"/>
          </p:cNvSpPr>
          <p:nvPr/>
        </p:nvSpPr>
        <p:spPr bwMode="auto">
          <a:xfrm>
            <a:off x="3970338" y="4651375"/>
            <a:ext cx="1620837" cy="576263"/>
          </a:xfrm>
          <a:prstGeom prst="rect">
            <a:avLst/>
          </a:prstGeom>
          <a:gradFill rotWithShape="0">
            <a:gsLst>
              <a:gs pos="0">
                <a:srgbClr val="FFCC00"/>
              </a:gs>
              <a:gs pos="100000">
                <a:srgbClr val="3A2E00"/>
              </a:gs>
            </a:gsLst>
            <a:lin ang="5400000" scaled="1"/>
          </a:gradFill>
          <a:ln w="1260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9pPr>
          </a:lstStyle>
          <a:p>
            <a:pPr algn="ctr">
              <a:lnSpc>
                <a:spcPct val="80000"/>
              </a:lnSpc>
              <a:buClrTx/>
              <a:buFontTx/>
              <a:buNone/>
            </a:pPr>
            <a:r>
              <a:rPr lang="en-US" altLang="en-US" sz="2000">
                <a:effectLst>
                  <a:outerShdw blurRad="38100" dist="38100" dir="2700000" algn="tl">
                    <a:srgbClr val="000000"/>
                  </a:outerShdw>
                </a:effectLst>
                <a:latin typeface="Tahoma" pitchFamily="32" charset="0"/>
                <a:cs typeface="Arial" charset="0"/>
              </a:rPr>
              <a:t>Africa  </a:t>
            </a:r>
          </a:p>
          <a:p>
            <a:pPr algn="ctr">
              <a:lnSpc>
                <a:spcPct val="80000"/>
              </a:lnSpc>
              <a:buClrTx/>
              <a:buFontTx/>
              <a:buNone/>
            </a:pPr>
            <a:r>
              <a:rPr lang="en-US" altLang="en-US" sz="2000">
                <a:effectLst>
                  <a:outerShdw blurRad="38100" dist="38100" dir="2700000" algn="tl">
                    <a:srgbClr val="000000"/>
                  </a:outerShdw>
                </a:effectLst>
                <a:latin typeface="Tahoma" pitchFamily="32" charset="0"/>
                <a:cs typeface="Arial" charset="0"/>
              </a:rPr>
              <a:t>30-40M</a:t>
            </a:r>
          </a:p>
        </p:txBody>
      </p:sp>
      <p:sp>
        <p:nvSpPr>
          <p:cNvPr id="289962" name="Rectangle 170"/>
          <p:cNvSpPr>
            <a:spLocks noChangeArrowheads="1"/>
          </p:cNvSpPr>
          <p:nvPr/>
        </p:nvSpPr>
        <p:spPr bwMode="auto">
          <a:xfrm>
            <a:off x="6318250" y="4819650"/>
            <a:ext cx="1773238" cy="576263"/>
          </a:xfrm>
          <a:prstGeom prst="rect">
            <a:avLst/>
          </a:prstGeom>
          <a:gradFill rotWithShape="0">
            <a:gsLst>
              <a:gs pos="0">
                <a:srgbClr val="FFFF00"/>
              </a:gs>
              <a:gs pos="100000">
                <a:srgbClr val="545400"/>
              </a:gs>
            </a:gsLst>
            <a:lin ang="5400000" scaled="1"/>
          </a:gradFill>
          <a:ln w="1260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9pPr>
          </a:lstStyle>
          <a:p>
            <a:pPr algn="ctr">
              <a:lnSpc>
                <a:spcPct val="80000"/>
              </a:lnSpc>
              <a:buClrTx/>
              <a:buFontTx/>
              <a:buNone/>
            </a:pPr>
            <a:r>
              <a:rPr lang="en-US" altLang="en-US" sz="2000">
                <a:effectLst>
                  <a:outerShdw blurRad="38100" dist="38100" dir="2700000" algn="tl">
                    <a:srgbClr val="000000"/>
                  </a:outerShdw>
                </a:effectLst>
                <a:latin typeface="Tahoma" pitchFamily="32" charset="0"/>
                <a:cs typeface="Arial" charset="0"/>
              </a:rPr>
              <a:t>Australia</a:t>
            </a:r>
          </a:p>
          <a:p>
            <a:pPr algn="ctr">
              <a:lnSpc>
                <a:spcPct val="80000"/>
              </a:lnSpc>
              <a:buClrTx/>
              <a:buFontTx/>
              <a:buNone/>
            </a:pPr>
            <a:r>
              <a:rPr lang="en-US" altLang="en-US" sz="2000">
                <a:effectLst>
                  <a:outerShdw blurRad="38100" dist="38100" dir="2700000" algn="tl">
                    <a:srgbClr val="000000"/>
                  </a:outerShdw>
                </a:effectLst>
                <a:latin typeface="Tahoma" pitchFamily="32" charset="0"/>
                <a:cs typeface="Arial" charset="0"/>
              </a:rPr>
              <a:t>.2 M</a:t>
            </a:r>
          </a:p>
        </p:txBody>
      </p:sp>
      <p:sp>
        <p:nvSpPr>
          <p:cNvPr id="289963" name="Rectangle 171"/>
          <p:cNvSpPr>
            <a:spLocks noChangeArrowheads="1"/>
          </p:cNvSpPr>
          <p:nvPr/>
        </p:nvSpPr>
        <p:spPr bwMode="auto">
          <a:xfrm>
            <a:off x="6815138" y="2486025"/>
            <a:ext cx="1925637" cy="576263"/>
          </a:xfrm>
          <a:prstGeom prst="rect">
            <a:avLst/>
          </a:prstGeom>
          <a:gradFill rotWithShape="0">
            <a:gsLst>
              <a:gs pos="0">
                <a:srgbClr val="0066FF"/>
              </a:gs>
              <a:gs pos="100000">
                <a:srgbClr val="0040A1"/>
              </a:gs>
            </a:gsLst>
            <a:lin ang="5400000" scaled="1"/>
          </a:gradFill>
          <a:ln w="1260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9pPr>
          </a:lstStyle>
          <a:p>
            <a:pPr algn="ctr">
              <a:lnSpc>
                <a:spcPct val="80000"/>
              </a:lnSpc>
              <a:buClrTx/>
              <a:buFontTx/>
              <a:buNone/>
            </a:pPr>
            <a:r>
              <a:rPr lang="en-US" altLang="en-US" sz="2000">
                <a:effectLst>
                  <a:outerShdw blurRad="38100" dist="38100" dir="2700000" algn="tl">
                    <a:srgbClr val="000000"/>
                  </a:outerShdw>
                </a:effectLst>
                <a:latin typeface="Tahoma" pitchFamily="32" charset="0"/>
                <a:cs typeface="Arial" charset="0"/>
              </a:rPr>
              <a:t>Western Pacific</a:t>
            </a:r>
          </a:p>
          <a:p>
            <a:pPr algn="ctr">
              <a:lnSpc>
                <a:spcPct val="80000"/>
              </a:lnSpc>
              <a:buClrTx/>
              <a:buFontTx/>
              <a:buNone/>
            </a:pPr>
            <a:r>
              <a:rPr lang="en-US" altLang="en-US" sz="2000">
                <a:effectLst>
                  <a:outerShdw blurRad="38100" dist="38100" dir="2700000" algn="tl">
                    <a:srgbClr val="000000"/>
                  </a:outerShdw>
                </a:effectLst>
                <a:latin typeface="Tahoma" pitchFamily="32" charset="0"/>
                <a:cs typeface="Arial" charset="0"/>
              </a:rPr>
              <a:t>60 M</a:t>
            </a:r>
          </a:p>
        </p:txBody>
      </p:sp>
      <p:sp>
        <p:nvSpPr>
          <p:cNvPr id="289964" name="Rectangle 172"/>
          <p:cNvSpPr>
            <a:spLocks noChangeArrowheads="1"/>
          </p:cNvSpPr>
          <p:nvPr/>
        </p:nvSpPr>
        <p:spPr bwMode="auto">
          <a:xfrm>
            <a:off x="4102100" y="2944813"/>
            <a:ext cx="2003425" cy="576262"/>
          </a:xfrm>
          <a:prstGeom prst="rect">
            <a:avLst/>
          </a:prstGeom>
          <a:gradFill rotWithShape="0">
            <a:gsLst>
              <a:gs pos="0">
                <a:srgbClr val="FFFF00"/>
              </a:gs>
              <a:gs pos="100000">
                <a:srgbClr val="545400"/>
              </a:gs>
            </a:gsLst>
            <a:lin ang="5400000" scaled="1"/>
          </a:gradFill>
          <a:ln w="1260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9pPr>
          </a:lstStyle>
          <a:p>
            <a:pPr algn="ctr">
              <a:lnSpc>
                <a:spcPct val="80000"/>
              </a:lnSpc>
              <a:buClrTx/>
              <a:buFontTx/>
              <a:buNone/>
            </a:pPr>
            <a:r>
              <a:rPr lang="en-US" altLang="en-US" sz="2000">
                <a:effectLst>
                  <a:outerShdw blurRad="38100" dist="38100" dir="2700000" algn="tl">
                    <a:srgbClr val="000000"/>
                  </a:outerShdw>
                </a:effectLst>
                <a:latin typeface="Tahoma" pitchFamily="32" charset="0"/>
                <a:cs typeface="Arial" charset="0"/>
              </a:rPr>
              <a:t>Western Europe </a:t>
            </a:r>
          </a:p>
          <a:p>
            <a:pPr algn="ctr">
              <a:lnSpc>
                <a:spcPct val="80000"/>
              </a:lnSpc>
              <a:buClrTx/>
              <a:buFontTx/>
              <a:buNone/>
            </a:pPr>
            <a:r>
              <a:rPr lang="en-US" altLang="en-US" sz="2000">
                <a:effectLst>
                  <a:outerShdw blurRad="38100" dist="38100" dir="2700000" algn="tl">
                    <a:srgbClr val="000000"/>
                  </a:outerShdw>
                </a:effectLst>
                <a:latin typeface="Tahoma" pitchFamily="32" charset="0"/>
                <a:cs typeface="Arial" charset="0"/>
              </a:rPr>
              <a:t>5 M</a:t>
            </a:r>
          </a:p>
        </p:txBody>
      </p:sp>
      <p:sp>
        <p:nvSpPr>
          <p:cNvPr id="289965" name="Rectangle 173"/>
          <p:cNvSpPr>
            <a:spLocks noChangeArrowheads="1"/>
          </p:cNvSpPr>
          <p:nvPr/>
        </p:nvSpPr>
        <p:spPr bwMode="auto">
          <a:xfrm>
            <a:off x="3784600" y="2205038"/>
            <a:ext cx="1990725" cy="576262"/>
          </a:xfrm>
          <a:prstGeom prst="rect">
            <a:avLst/>
          </a:prstGeom>
          <a:gradFill rotWithShape="0">
            <a:gsLst>
              <a:gs pos="0">
                <a:srgbClr val="FF0000"/>
              </a:gs>
              <a:gs pos="100000">
                <a:srgbClr val="540000"/>
              </a:gs>
            </a:gsLst>
            <a:lin ang="5400000" scaled="1"/>
          </a:gradFill>
          <a:ln w="1260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9pPr>
          </a:lstStyle>
          <a:p>
            <a:pPr algn="ctr">
              <a:lnSpc>
                <a:spcPct val="80000"/>
              </a:lnSpc>
              <a:buClrTx/>
              <a:buFontTx/>
              <a:buNone/>
            </a:pPr>
            <a:r>
              <a:rPr lang="en-US" altLang="en-US" sz="2000">
                <a:effectLst>
                  <a:outerShdw blurRad="38100" dist="38100" dir="2700000" algn="tl">
                    <a:srgbClr val="000000"/>
                  </a:outerShdw>
                </a:effectLst>
                <a:latin typeface="Tahoma" pitchFamily="32" charset="0"/>
                <a:cs typeface="Arial" charset="0"/>
              </a:rPr>
              <a:t>Eastern Europe </a:t>
            </a:r>
          </a:p>
          <a:p>
            <a:pPr algn="ctr">
              <a:lnSpc>
                <a:spcPct val="80000"/>
              </a:lnSpc>
              <a:buClrTx/>
              <a:buFontTx/>
              <a:buNone/>
            </a:pPr>
            <a:r>
              <a:rPr lang="en-US" altLang="en-US" sz="2000">
                <a:effectLst>
                  <a:outerShdw blurRad="38100" dist="38100" dir="2700000" algn="tl">
                    <a:srgbClr val="000000"/>
                  </a:outerShdw>
                </a:effectLst>
                <a:latin typeface="Tahoma" pitchFamily="32" charset="0"/>
                <a:cs typeface="Arial" charset="0"/>
              </a:rPr>
              <a:t>10 M</a:t>
            </a:r>
          </a:p>
        </p:txBody>
      </p:sp>
      <p:sp>
        <p:nvSpPr>
          <p:cNvPr id="289966" name="Rectangle 174"/>
          <p:cNvSpPr>
            <a:spLocks noChangeArrowheads="1"/>
          </p:cNvSpPr>
          <p:nvPr/>
        </p:nvSpPr>
        <p:spPr bwMode="auto">
          <a:xfrm>
            <a:off x="6511925" y="3519488"/>
            <a:ext cx="1946275" cy="576262"/>
          </a:xfrm>
          <a:prstGeom prst="rect">
            <a:avLst/>
          </a:prstGeom>
          <a:gradFill rotWithShape="0">
            <a:gsLst>
              <a:gs pos="0">
                <a:srgbClr val="008000"/>
              </a:gs>
              <a:gs pos="100000">
                <a:srgbClr val="003700"/>
              </a:gs>
            </a:gsLst>
            <a:lin ang="5400000" scaled="1"/>
          </a:gradFill>
          <a:ln w="1260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9pPr>
          </a:lstStyle>
          <a:p>
            <a:pPr algn="ctr">
              <a:lnSpc>
                <a:spcPct val="80000"/>
              </a:lnSpc>
              <a:buClrTx/>
              <a:buFontTx/>
              <a:buNone/>
            </a:pPr>
            <a:r>
              <a:rPr lang="en-US" altLang="en-US" sz="2000">
                <a:effectLst>
                  <a:outerShdw blurRad="38100" dist="38100" dir="2700000" algn="tl">
                    <a:srgbClr val="000000"/>
                  </a:outerShdw>
                </a:effectLst>
                <a:latin typeface="Tahoma" pitchFamily="32" charset="0"/>
                <a:cs typeface="Arial" charset="0"/>
              </a:rPr>
              <a:t>Southeast Asia</a:t>
            </a:r>
          </a:p>
          <a:p>
            <a:pPr algn="ctr">
              <a:lnSpc>
                <a:spcPct val="80000"/>
              </a:lnSpc>
              <a:buClrTx/>
              <a:buFontTx/>
              <a:buNone/>
            </a:pPr>
            <a:r>
              <a:rPr lang="en-US" altLang="en-US" sz="2000">
                <a:effectLst>
                  <a:outerShdw blurRad="38100" dist="38100" dir="2700000" algn="tl">
                    <a:srgbClr val="000000"/>
                  </a:outerShdw>
                </a:effectLst>
                <a:latin typeface="Tahoma" pitchFamily="32" charset="0"/>
                <a:cs typeface="Arial" charset="0"/>
              </a:rPr>
              <a:t>30-35 M</a:t>
            </a:r>
          </a:p>
        </p:txBody>
      </p:sp>
      <p:sp>
        <p:nvSpPr>
          <p:cNvPr id="289967" name="Rectangle 175"/>
          <p:cNvSpPr>
            <a:spLocks noChangeArrowheads="1"/>
          </p:cNvSpPr>
          <p:nvPr/>
        </p:nvSpPr>
        <p:spPr bwMode="auto">
          <a:xfrm>
            <a:off x="165100" y="6379826"/>
            <a:ext cx="6827057" cy="4876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b">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9pPr>
          </a:lstStyle>
          <a:p>
            <a:pPr>
              <a:lnSpc>
                <a:spcPct val="90000"/>
              </a:lnSpc>
              <a:spcBef>
                <a:spcPts val="450"/>
              </a:spcBef>
              <a:buClrTx/>
              <a:buFontTx/>
              <a:buNone/>
            </a:pPr>
            <a:r>
              <a:rPr lang="en-US" altLang="en-US" sz="1200" dirty="0">
                <a:solidFill>
                  <a:srgbClr val="1F497D"/>
                </a:solidFill>
                <a:effectLst>
                  <a:outerShdw blurRad="38100" dist="38100" dir="2700000" algn="tl">
                    <a:srgbClr val="C0C0C0"/>
                  </a:outerShdw>
                </a:effectLst>
                <a:latin typeface="Tahoma" pitchFamily="32" charset="0"/>
                <a:cs typeface="Arial" charset="0"/>
              </a:rPr>
              <a:t>1. World Health Organization. </a:t>
            </a:r>
            <a:r>
              <a:rPr lang="en-US" altLang="en-US" sz="1200" i="1" dirty="0" err="1">
                <a:solidFill>
                  <a:srgbClr val="1F497D"/>
                </a:solidFill>
                <a:effectLst>
                  <a:outerShdw blurRad="38100" dist="38100" dir="2700000" algn="tl">
                    <a:srgbClr val="C0C0C0"/>
                  </a:outerShdw>
                </a:effectLst>
                <a:latin typeface="Tahoma" pitchFamily="32" charset="0"/>
                <a:cs typeface="Arial" charset="0"/>
              </a:rPr>
              <a:t>Wkly</a:t>
            </a:r>
            <a:r>
              <a:rPr lang="en-US" altLang="en-US" sz="1200" i="1" dirty="0">
                <a:solidFill>
                  <a:srgbClr val="1F497D"/>
                </a:solidFill>
                <a:effectLst>
                  <a:outerShdw blurRad="38100" dist="38100" dir="2700000" algn="tl">
                    <a:srgbClr val="C0C0C0"/>
                  </a:outerShdw>
                </a:effectLst>
                <a:latin typeface="Tahoma" pitchFamily="32" charset="0"/>
                <a:cs typeface="Arial" charset="0"/>
              </a:rPr>
              <a:t> </a:t>
            </a:r>
            <a:r>
              <a:rPr lang="en-US" altLang="en-US" sz="1200" i="1" dirty="0" err="1">
                <a:solidFill>
                  <a:srgbClr val="1F497D"/>
                </a:solidFill>
                <a:effectLst>
                  <a:outerShdw blurRad="38100" dist="38100" dir="2700000" algn="tl">
                    <a:srgbClr val="C0C0C0"/>
                  </a:outerShdw>
                </a:effectLst>
                <a:latin typeface="Tahoma" pitchFamily="32" charset="0"/>
                <a:cs typeface="Arial" charset="0"/>
              </a:rPr>
              <a:t>Epidemiol</a:t>
            </a:r>
            <a:r>
              <a:rPr lang="en-US" altLang="en-US" sz="1200" i="1" dirty="0">
                <a:solidFill>
                  <a:srgbClr val="1F497D"/>
                </a:solidFill>
                <a:effectLst>
                  <a:outerShdw blurRad="38100" dist="38100" dir="2700000" algn="tl">
                    <a:srgbClr val="C0C0C0"/>
                  </a:outerShdw>
                </a:effectLst>
                <a:latin typeface="Tahoma" pitchFamily="32" charset="0"/>
                <a:cs typeface="Arial" charset="0"/>
              </a:rPr>
              <a:t> Rec</a:t>
            </a:r>
            <a:r>
              <a:rPr lang="en-US" altLang="en-US" sz="1200" dirty="0">
                <a:solidFill>
                  <a:srgbClr val="1F497D"/>
                </a:solidFill>
                <a:effectLst>
                  <a:outerShdw blurRad="38100" dist="38100" dir="2700000" algn="tl">
                    <a:srgbClr val="C0C0C0"/>
                  </a:outerShdw>
                </a:effectLst>
                <a:latin typeface="Tahoma" pitchFamily="32" charset="0"/>
                <a:cs typeface="Arial" charset="0"/>
              </a:rPr>
              <a:t>. 2000;75:17-28.</a:t>
            </a:r>
          </a:p>
          <a:p>
            <a:pPr>
              <a:lnSpc>
                <a:spcPct val="90000"/>
              </a:lnSpc>
              <a:spcBef>
                <a:spcPts val="450"/>
              </a:spcBef>
              <a:buClrTx/>
              <a:buFontTx/>
              <a:buNone/>
            </a:pPr>
            <a:r>
              <a:rPr lang="en-US" altLang="en-US" sz="1200" dirty="0">
                <a:solidFill>
                  <a:srgbClr val="1F497D"/>
                </a:solidFill>
                <a:effectLst>
                  <a:outerShdw blurRad="38100" dist="38100" dir="2700000" algn="tl">
                    <a:srgbClr val="C0C0C0"/>
                  </a:outerShdw>
                </a:effectLst>
                <a:latin typeface="Tahoma" pitchFamily="32" charset="0"/>
                <a:cs typeface="Arial" charset="0"/>
              </a:rPr>
              <a:t>2. </a:t>
            </a:r>
            <a:r>
              <a:rPr lang="en-US" altLang="en-US" sz="1200" dirty="0" err="1">
                <a:solidFill>
                  <a:srgbClr val="1F497D"/>
                </a:solidFill>
                <a:effectLst>
                  <a:outerShdw blurRad="38100" dist="38100" dir="2700000" algn="tl">
                    <a:srgbClr val="C0C0C0"/>
                  </a:outerShdw>
                </a:effectLst>
                <a:latin typeface="Tahoma" pitchFamily="32" charset="0"/>
                <a:cs typeface="Arial" charset="0"/>
              </a:rPr>
              <a:t>Edlin</a:t>
            </a:r>
            <a:r>
              <a:rPr lang="en-US" altLang="en-US" sz="1200" dirty="0">
                <a:solidFill>
                  <a:srgbClr val="1F497D"/>
                </a:solidFill>
                <a:effectLst>
                  <a:outerShdw blurRad="38100" dist="38100" dir="2700000" algn="tl">
                    <a:srgbClr val="C0C0C0"/>
                  </a:outerShdw>
                </a:effectLst>
                <a:latin typeface="Tahoma" pitchFamily="32" charset="0"/>
                <a:cs typeface="Arial" charset="0"/>
              </a:rPr>
              <a:t> B et al.  AASLD; November 11-15; 2005 San Francisco, California.  Oral Presentation #44. </a:t>
            </a:r>
          </a:p>
        </p:txBody>
      </p:sp>
      <p:sp>
        <p:nvSpPr>
          <p:cNvPr id="289968" name="Rectangle 176"/>
          <p:cNvSpPr>
            <a:spLocks noChangeArrowheads="1"/>
          </p:cNvSpPr>
          <p:nvPr/>
        </p:nvSpPr>
        <p:spPr bwMode="auto">
          <a:xfrm>
            <a:off x="1025525" y="2873375"/>
            <a:ext cx="1925638" cy="576263"/>
          </a:xfrm>
          <a:prstGeom prst="rect">
            <a:avLst/>
          </a:prstGeom>
          <a:gradFill rotWithShape="0">
            <a:gsLst>
              <a:gs pos="0">
                <a:srgbClr val="0066FF"/>
              </a:gs>
              <a:gs pos="100000">
                <a:srgbClr val="0040A1"/>
              </a:gs>
            </a:gsLst>
            <a:lin ang="5400000" scaled="1"/>
          </a:gradFill>
          <a:ln w="1260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9pPr>
          </a:lstStyle>
          <a:p>
            <a:pPr algn="ctr">
              <a:lnSpc>
                <a:spcPct val="80000"/>
              </a:lnSpc>
              <a:buClrTx/>
              <a:buFontTx/>
              <a:buNone/>
            </a:pPr>
            <a:r>
              <a:rPr lang="en-US" altLang="en-US" sz="2000" dirty="0">
                <a:effectLst>
                  <a:outerShdw blurRad="38100" dist="38100" dir="2700000" algn="tl">
                    <a:srgbClr val="000000"/>
                  </a:outerShdw>
                </a:effectLst>
                <a:latin typeface="Tahoma" pitchFamily="32" charset="0"/>
                <a:cs typeface="Arial" charset="0"/>
              </a:rPr>
              <a:t>United States</a:t>
            </a:r>
          </a:p>
          <a:p>
            <a:pPr algn="ctr">
              <a:lnSpc>
                <a:spcPct val="80000"/>
              </a:lnSpc>
              <a:buClrTx/>
              <a:buFontTx/>
              <a:buNone/>
            </a:pPr>
            <a:r>
              <a:rPr lang="en-US" altLang="en-US" sz="2000" dirty="0">
                <a:effectLst>
                  <a:outerShdw blurRad="38100" dist="38100" dir="2700000" algn="tl">
                    <a:srgbClr val="000000"/>
                  </a:outerShdw>
                </a:effectLst>
                <a:latin typeface="Tahoma" pitchFamily="32" charset="0"/>
                <a:cs typeface="Arial" charset="0"/>
              </a:rPr>
              <a:t>5M</a:t>
            </a:r>
          </a:p>
        </p:txBody>
      </p:sp>
      <p:sp>
        <p:nvSpPr>
          <p:cNvPr id="289969" name="Rectangle 177"/>
          <p:cNvSpPr>
            <a:spLocks noChangeArrowheads="1"/>
          </p:cNvSpPr>
          <p:nvPr/>
        </p:nvSpPr>
        <p:spPr bwMode="auto">
          <a:xfrm>
            <a:off x="3789363" y="3648075"/>
            <a:ext cx="2547937" cy="820738"/>
          </a:xfrm>
          <a:prstGeom prst="rect">
            <a:avLst/>
          </a:prstGeom>
          <a:gradFill rotWithShape="0">
            <a:gsLst>
              <a:gs pos="0">
                <a:srgbClr val="FF9966"/>
              </a:gs>
              <a:gs pos="100000">
                <a:srgbClr val="3A2317"/>
              </a:gs>
            </a:gsLst>
            <a:lin ang="5400000" scaled="1"/>
          </a:gradFill>
          <a:ln w="1260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9pPr>
          </a:lstStyle>
          <a:p>
            <a:pPr algn="ctr">
              <a:lnSpc>
                <a:spcPct val="80000"/>
              </a:lnSpc>
              <a:buClrTx/>
              <a:buFontTx/>
              <a:buNone/>
            </a:pPr>
            <a:r>
              <a:rPr lang="en-US" altLang="en-US" sz="2000">
                <a:effectLst>
                  <a:outerShdw blurRad="38100" dist="38100" dir="2700000" algn="tl">
                    <a:srgbClr val="000000"/>
                  </a:outerShdw>
                </a:effectLst>
                <a:latin typeface="Tahoma" pitchFamily="32" charset="0"/>
                <a:cs typeface="Arial" charset="0"/>
              </a:rPr>
              <a:t>Highest Prevalence:  Egypt-4M</a:t>
            </a:r>
          </a:p>
          <a:p>
            <a:pPr algn="ctr">
              <a:lnSpc>
                <a:spcPct val="80000"/>
              </a:lnSpc>
              <a:buClrTx/>
              <a:buFontTx/>
              <a:buNone/>
            </a:pPr>
            <a:r>
              <a:rPr lang="en-US" altLang="en-US" sz="2000">
                <a:effectLst>
                  <a:outerShdw blurRad="38100" dist="38100" dir="2700000" algn="tl">
                    <a:srgbClr val="000000"/>
                  </a:outerShdw>
                </a:effectLst>
                <a:latin typeface="Tahoma" pitchFamily="32" charset="0"/>
                <a:cs typeface="Arial" charset="0"/>
              </a:rPr>
              <a:t>(45% adults </a:t>
            </a:r>
            <a:r>
              <a:rPr lang="en-US" altLang="en-US" sz="2000">
                <a:effectLst>
                  <a:outerShdw blurRad="38100" dist="38100" dir="2700000" algn="tl">
                    <a:srgbClr val="000000"/>
                  </a:outerShdw>
                </a:effectLst>
                <a:latin typeface="Tahoma" pitchFamily="32" charset="0"/>
              </a:rPr>
              <a:t>&gt;</a:t>
            </a:r>
            <a:r>
              <a:rPr lang="en-US" altLang="en-US" sz="2000">
                <a:effectLst>
                  <a:outerShdw blurRad="38100" dist="38100" dir="2700000" algn="tl">
                    <a:srgbClr val="000000"/>
                  </a:outerShdw>
                </a:effectLst>
                <a:latin typeface="Tahoma" pitchFamily="32" charset="0"/>
                <a:cs typeface="Arial" charset="0"/>
              </a:rPr>
              <a:t>40y)</a:t>
            </a:r>
          </a:p>
        </p:txBody>
      </p:sp>
      <p:sp>
        <p:nvSpPr>
          <p:cNvPr id="289970" name="Rectangle 178"/>
          <p:cNvSpPr>
            <a:spLocks noChangeArrowheads="1"/>
          </p:cNvSpPr>
          <p:nvPr/>
        </p:nvSpPr>
        <p:spPr bwMode="auto">
          <a:xfrm>
            <a:off x="8262938" y="6308725"/>
            <a:ext cx="869950"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charset="0"/>
                <a:ea typeface="SimSun" charset="-122"/>
              </a:defRPr>
            </a:lvl9pPr>
          </a:lstStyle>
          <a:p>
            <a:pPr algn="ctr">
              <a:buClrTx/>
              <a:buFontTx/>
              <a:buNone/>
            </a:pPr>
            <a:r>
              <a:rPr lang="pt-BR" altLang="en-US" sz="1000">
                <a:solidFill>
                  <a:srgbClr val="99CCFF"/>
                </a:solidFill>
                <a:effectLst>
                  <a:outerShdw blurRad="38100" dist="38100" dir="2700000" algn="tl">
                    <a:srgbClr val="C0C0C0"/>
                  </a:outerShdw>
                </a:effectLst>
              </a:rPr>
              <a:t>P-DS-D-159</a:t>
            </a:r>
          </a:p>
        </p:txBody>
      </p:sp>
    </p:spTree>
    <p:extLst>
      <p:ext uri="{BB962C8B-B14F-4D97-AF65-F5344CB8AC3E}">
        <p14:creationId xmlns:p14="http://schemas.microsoft.com/office/powerpoint/2010/main" val="38288674"/>
      </p:ext>
    </p:extLst>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3" name="Title 3"/>
          <p:cNvSpPr>
            <a:spLocks noGrp="1"/>
          </p:cNvSpPr>
          <p:nvPr>
            <p:ph type="title"/>
          </p:nvPr>
        </p:nvSpPr>
        <p:spPr>
          <a:xfrm>
            <a:off x="188913" y="96217"/>
            <a:ext cx="8785225" cy="698768"/>
          </a:xfrm>
        </p:spPr>
        <p:txBody>
          <a:bodyPr/>
          <a:lstStyle/>
          <a:p>
            <a:r>
              <a:rPr lang="en-US" sz="3200" b="1" dirty="0" smtClean="0">
                <a:solidFill>
                  <a:srgbClr val="1F497D"/>
                </a:solidFill>
              </a:rPr>
              <a:t>Over 5.2 Million People Living With </a:t>
            </a:r>
            <a:br>
              <a:rPr lang="en-US" sz="3200" b="1" dirty="0" smtClean="0">
                <a:solidFill>
                  <a:srgbClr val="1F497D"/>
                </a:solidFill>
              </a:rPr>
            </a:br>
            <a:r>
              <a:rPr lang="en-US" sz="3200" b="1" dirty="0" smtClean="0">
                <a:solidFill>
                  <a:srgbClr val="1F497D"/>
                </a:solidFill>
              </a:rPr>
              <a:t>Chronic HCV in the US</a:t>
            </a:r>
          </a:p>
        </p:txBody>
      </p:sp>
      <p:graphicFrame>
        <p:nvGraphicFramePr>
          <p:cNvPr id="2" name="Content Placeholder 8"/>
          <p:cNvGraphicFramePr>
            <a:graphicFrameLocks/>
          </p:cNvGraphicFramePr>
          <p:nvPr>
            <p:extLst>
              <p:ext uri="{D42A27DB-BD31-4B8C-83A1-F6EECF244321}">
                <p14:modId xmlns:p14="http://schemas.microsoft.com/office/powerpoint/2010/main" val="436180213"/>
              </p:ext>
            </p:extLst>
          </p:nvPr>
        </p:nvGraphicFramePr>
        <p:xfrm>
          <a:off x="517525" y="1468438"/>
          <a:ext cx="8520113" cy="4300537"/>
        </p:xfrm>
        <a:graphic>
          <a:graphicData uri="http://schemas.openxmlformats.org/drawingml/2006/chart">
            <c:chart xmlns:c="http://schemas.openxmlformats.org/drawingml/2006/chart" xmlns:r="http://schemas.openxmlformats.org/officeDocument/2006/relationships" r:id="rId3"/>
          </a:graphicData>
        </a:graphic>
      </p:graphicFrame>
      <p:sp>
        <p:nvSpPr>
          <p:cNvPr id="25605" name="TextBox 36"/>
          <p:cNvSpPr txBox="1">
            <a:spLocks noChangeArrowheads="1"/>
          </p:cNvSpPr>
          <p:nvPr/>
        </p:nvSpPr>
        <p:spPr bwMode="auto">
          <a:xfrm rot="-5400000">
            <a:off x="-1318025" y="3189873"/>
            <a:ext cx="33329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b="1" dirty="0">
                <a:latin typeface="Arial" pitchFamily="34" charset="0"/>
                <a:cs typeface="Arial" pitchFamily="34" charset="0"/>
              </a:rPr>
              <a:t>Number of HCV Cases (millions)</a:t>
            </a:r>
          </a:p>
        </p:txBody>
      </p:sp>
      <p:sp>
        <p:nvSpPr>
          <p:cNvPr id="25606" name="TextBox 38"/>
          <p:cNvSpPr txBox="1">
            <a:spLocks noChangeArrowheads="1"/>
          </p:cNvSpPr>
          <p:nvPr/>
        </p:nvSpPr>
        <p:spPr bwMode="auto">
          <a:xfrm>
            <a:off x="1555750" y="3448050"/>
            <a:ext cx="469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b="1">
                <a:latin typeface="Arial" pitchFamily="34" charset="0"/>
                <a:cs typeface="Arial" pitchFamily="34" charset="0"/>
              </a:rPr>
              <a:t>3.2</a:t>
            </a:r>
          </a:p>
        </p:txBody>
      </p:sp>
      <p:sp>
        <p:nvSpPr>
          <p:cNvPr id="25607" name="TextBox 46"/>
          <p:cNvSpPr txBox="1">
            <a:spLocks noChangeArrowheads="1"/>
          </p:cNvSpPr>
          <p:nvPr/>
        </p:nvSpPr>
        <p:spPr bwMode="auto">
          <a:xfrm>
            <a:off x="1133475" y="5114925"/>
            <a:ext cx="131445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1600" b="1">
                <a:latin typeface="Arial" pitchFamily="34" charset="0"/>
                <a:cs typeface="Arial" pitchFamily="34" charset="0"/>
              </a:rPr>
              <a:t>NHANES</a:t>
            </a:r>
          </a:p>
          <a:p>
            <a:pPr algn="ctr" eaLnBrk="1" hangingPunct="1">
              <a:lnSpc>
                <a:spcPct val="90000"/>
              </a:lnSpc>
            </a:pPr>
            <a:r>
              <a:rPr lang="en-US" sz="1600" b="1">
                <a:latin typeface="Arial" pitchFamily="34" charset="0"/>
                <a:cs typeface="Arial" pitchFamily="34" charset="0"/>
              </a:rPr>
              <a:t>Estimate</a:t>
            </a:r>
          </a:p>
        </p:txBody>
      </p:sp>
      <p:sp>
        <p:nvSpPr>
          <p:cNvPr id="25608" name="TextBox 51"/>
          <p:cNvSpPr txBox="1">
            <a:spLocks noChangeArrowheads="1"/>
          </p:cNvSpPr>
          <p:nvPr/>
        </p:nvSpPr>
        <p:spPr bwMode="auto">
          <a:xfrm>
            <a:off x="188913" y="5867400"/>
            <a:ext cx="8789987" cy="54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en-US" sz="1100" dirty="0">
                <a:solidFill>
                  <a:schemeClr val="tx1">
                    <a:lumMod val="65000"/>
                    <a:lumOff val="35000"/>
                  </a:schemeClr>
                </a:solidFill>
                <a:latin typeface="Arial" pitchFamily="34" charset="0"/>
                <a:cs typeface="Arial" pitchFamily="34" charset="0"/>
              </a:rPr>
              <a:t>*Homeless (n=142,761-337,6100); incarcerated (n=372,754-664,826); veterans (n=1,237,461-2,452,006</a:t>
            </a:r>
            <a:r>
              <a:rPr lang="en-US" sz="1100" dirty="0" smtClean="0">
                <a:solidFill>
                  <a:schemeClr val="tx1">
                    <a:lumMod val="65000"/>
                    <a:lumOff val="35000"/>
                  </a:schemeClr>
                </a:solidFill>
                <a:latin typeface="Arial" pitchFamily="34" charset="0"/>
                <a:cs typeface="Arial" pitchFamily="34" charset="0"/>
              </a:rPr>
              <a:t>); active </a:t>
            </a:r>
            <a:r>
              <a:rPr lang="en-US" sz="1100" dirty="0">
                <a:solidFill>
                  <a:schemeClr val="tx1">
                    <a:lumMod val="65000"/>
                    <a:lumOff val="35000"/>
                  </a:schemeClr>
                </a:solidFill>
                <a:latin typeface="Arial" pitchFamily="34" charset="0"/>
                <a:cs typeface="Arial" pitchFamily="34" charset="0"/>
              </a:rPr>
              <a:t>military (n=6805</a:t>
            </a:r>
            <a:r>
              <a:rPr lang="en-US" sz="1100" dirty="0" smtClean="0">
                <a:solidFill>
                  <a:schemeClr val="tx1">
                    <a:lumMod val="65000"/>
                    <a:lumOff val="35000"/>
                  </a:schemeClr>
                </a:solidFill>
                <a:latin typeface="Arial" pitchFamily="34" charset="0"/>
                <a:cs typeface="Arial" pitchFamily="34" charset="0"/>
              </a:rPr>
              <a:t>);</a:t>
            </a:r>
          </a:p>
          <a:p>
            <a:pPr eaLnBrk="1" hangingPunct="1">
              <a:lnSpc>
                <a:spcPct val="90000"/>
              </a:lnSpc>
            </a:pPr>
            <a:r>
              <a:rPr lang="en-US" sz="1100" dirty="0">
                <a:solidFill>
                  <a:schemeClr val="tx1">
                    <a:lumMod val="65000"/>
                    <a:lumOff val="35000"/>
                  </a:schemeClr>
                </a:solidFill>
                <a:latin typeface="Arial" pitchFamily="34" charset="0"/>
                <a:cs typeface="Arial" pitchFamily="34" charset="0"/>
              </a:rPr>
              <a:t> </a:t>
            </a:r>
            <a:r>
              <a:rPr lang="en-US" sz="1100" dirty="0" smtClean="0">
                <a:solidFill>
                  <a:schemeClr val="tx1">
                    <a:lumMod val="65000"/>
                    <a:lumOff val="35000"/>
                  </a:schemeClr>
                </a:solidFill>
                <a:latin typeface="Arial" pitchFamily="34" charset="0"/>
                <a:cs typeface="Arial" pitchFamily="34" charset="0"/>
              </a:rPr>
              <a:t>  healthcare </a:t>
            </a:r>
            <a:r>
              <a:rPr lang="en-US" sz="1100" dirty="0">
                <a:solidFill>
                  <a:schemeClr val="tx1">
                    <a:lumMod val="65000"/>
                    <a:lumOff val="35000"/>
                  </a:schemeClr>
                </a:solidFill>
                <a:latin typeface="Arial" pitchFamily="34" charset="0"/>
                <a:cs typeface="Arial" pitchFamily="34" charset="0"/>
              </a:rPr>
              <a:t>workers (n=64,809-259,234); nursing home residents (n=63,609</a:t>
            </a:r>
            <a:r>
              <a:rPr lang="en-US" sz="1100" dirty="0" smtClean="0">
                <a:solidFill>
                  <a:schemeClr val="tx1">
                    <a:lumMod val="65000"/>
                    <a:lumOff val="35000"/>
                  </a:schemeClr>
                </a:solidFill>
                <a:latin typeface="Arial" pitchFamily="34" charset="0"/>
                <a:cs typeface="Arial" pitchFamily="34" charset="0"/>
              </a:rPr>
              <a:t>);    </a:t>
            </a:r>
            <a:r>
              <a:rPr lang="en-US" sz="1100" dirty="0">
                <a:solidFill>
                  <a:schemeClr val="tx1">
                    <a:lumMod val="65000"/>
                    <a:lumOff val="35000"/>
                  </a:schemeClr>
                </a:solidFill>
                <a:latin typeface="Arial" pitchFamily="34" charset="0"/>
                <a:cs typeface="Arial" pitchFamily="34" charset="0"/>
              </a:rPr>
              <a:t>chronic hemodialysis (n=20,578); </a:t>
            </a:r>
            <a:r>
              <a:rPr lang="en-US" sz="1100" dirty="0" smtClean="0">
                <a:solidFill>
                  <a:schemeClr val="tx1">
                    <a:lumMod val="65000"/>
                    <a:lumOff val="35000"/>
                  </a:schemeClr>
                </a:solidFill>
                <a:latin typeface="Arial" pitchFamily="34" charset="0"/>
                <a:cs typeface="Arial" pitchFamily="34" charset="0"/>
              </a:rPr>
              <a:t>hemophiliacs </a:t>
            </a:r>
          </a:p>
          <a:p>
            <a:pPr eaLnBrk="1" hangingPunct="1">
              <a:lnSpc>
                <a:spcPct val="90000"/>
              </a:lnSpc>
            </a:pPr>
            <a:r>
              <a:rPr lang="en-US" sz="1100" dirty="0">
                <a:solidFill>
                  <a:schemeClr val="tx1">
                    <a:lumMod val="65000"/>
                    <a:lumOff val="35000"/>
                  </a:schemeClr>
                </a:solidFill>
                <a:latin typeface="Arial" pitchFamily="34" charset="0"/>
                <a:cs typeface="Arial" pitchFamily="34" charset="0"/>
              </a:rPr>
              <a:t> </a:t>
            </a:r>
            <a:r>
              <a:rPr lang="en-US" sz="1100" dirty="0" smtClean="0">
                <a:solidFill>
                  <a:schemeClr val="tx1">
                    <a:lumMod val="65000"/>
                    <a:lumOff val="35000"/>
                  </a:schemeClr>
                </a:solidFill>
                <a:latin typeface="Arial" pitchFamily="34" charset="0"/>
                <a:cs typeface="Arial" pitchFamily="34" charset="0"/>
              </a:rPr>
              <a:t>  (</a:t>
            </a:r>
            <a:r>
              <a:rPr lang="en-US" sz="1100" dirty="0">
                <a:solidFill>
                  <a:schemeClr val="tx1">
                    <a:lumMod val="65000"/>
                    <a:lumOff val="35000"/>
                  </a:schemeClr>
                </a:solidFill>
                <a:latin typeface="Arial" pitchFamily="34" charset="0"/>
                <a:cs typeface="Arial" pitchFamily="34" charset="0"/>
              </a:rPr>
              <a:t>n=12,971-17,000).</a:t>
            </a:r>
          </a:p>
        </p:txBody>
      </p:sp>
      <p:sp>
        <p:nvSpPr>
          <p:cNvPr id="25609" name="TextBox 38"/>
          <p:cNvSpPr txBox="1">
            <a:spLocks noChangeArrowheads="1"/>
          </p:cNvSpPr>
          <p:nvPr/>
        </p:nvSpPr>
        <p:spPr bwMode="auto">
          <a:xfrm>
            <a:off x="4178300" y="4003675"/>
            <a:ext cx="4714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b="1">
                <a:latin typeface="Arial" pitchFamily="34" charset="0"/>
                <a:cs typeface="Arial" pitchFamily="34" charset="0"/>
              </a:rPr>
              <a:t>1.9</a:t>
            </a:r>
          </a:p>
        </p:txBody>
      </p:sp>
      <p:sp>
        <p:nvSpPr>
          <p:cNvPr id="25610" name="TextBox 46"/>
          <p:cNvSpPr txBox="1">
            <a:spLocks noChangeArrowheads="1"/>
          </p:cNvSpPr>
          <p:nvPr/>
        </p:nvSpPr>
        <p:spPr bwMode="auto">
          <a:xfrm>
            <a:off x="3636963" y="5116513"/>
            <a:ext cx="24765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1600" b="1">
                <a:latin typeface="Arial" pitchFamily="34" charset="0"/>
                <a:cs typeface="Arial" pitchFamily="34" charset="0"/>
              </a:rPr>
              <a:t>HCV Cases Not Included in NHANES*</a:t>
            </a:r>
          </a:p>
        </p:txBody>
      </p:sp>
      <p:sp>
        <p:nvSpPr>
          <p:cNvPr id="25611" name="TextBox 24"/>
          <p:cNvSpPr txBox="1">
            <a:spLocks noChangeArrowheads="1"/>
          </p:cNvSpPr>
          <p:nvPr/>
        </p:nvSpPr>
        <p:spPr bwMode="auto">
          <a:xfrm>
            <a:off x="188913" y="6453188"/>
            <a:ext cx="43068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dirty="0" err="1">
                <a:solidFill>
                  <a:schemeClr val="tx1">
                    <a:lumMod val="65000"/>
                    <a:lumOff val="35000"/>
                  </a:schemeClr>
                </a:solidFill>
              </a:rPr>
              <a:t>Chak</a:t>
            </a:r>
            <a:r>
              <a:rPr lang="en-US" sz="1000" dirty="0">
                <a:solidFill>
                  <a:schemeClr val="tx1">
                    <a:lumMod val="65000"/>
                    <a:lumOff val="35000"/>
                  </a:schemeClr>
                </a:solidFill>
              </a:rPr>
              <a:t> E, et al. </a:t>
            </a:r>
            <a:r>
              <a:rPr lang="en-US" sz="1000" i="1" dirty="0">
                <a:solidFill>
                  <a:schemeClr val="tx1">
                    <a:lumMod val="65000"/>
                    <a:lumOff val="35000"/>
                  </a:schemeClr>
                </a:solidFill>
              </a:rPr>
              <a:t>Liver Int. </a:t>
            </a:r>
            <a:r>
              <a:rPr lang="en-US" sz="1000" dirty="0">
                <a:solidFill>
                  <a:schemeClr val="tx1">
                    <a:lumMod val="65000"/>
                    <a:lumOff val="35000"/>
                  </a:schemeClr>
                </a:solidFill>
              </a:rPr>
              <a:t>2011; 31:1090-1101.</a:t>
            </a:r>
          </a:p>
        </p:txBody>
      </p:sp>
      <p:sp>
        <p:nvSpPr>
          <p:cNvPr id="25612" name="TextBox 38"/>
          <p:cNvSpPr txBox="1">
            <a:spLocks noChangeArrowheads="1"/>
          </p:cNvSpPr>
          <p:nvPr/>
        </p:nvSpPr>
        <p:spPr bwMode="auto">
          <a:xfrm>
            <a:off x="5075238" y="3186113"/>
            <a:ext cx="469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b="1">
                <a:latin typeface="Arial" pitchFamily="34" charset="0"/>
                <a:cs typeface="Arial" pitchFamily="34" charset="0"/>
              </a:rPr>
              <a:t>3.8</a:t>
            </a:r>
          </a:p>
        </p:txBody>
      </p:sp>
      <p:sp>
        <p:nvSpPr>
          <p:cNvPr id="25613" name="TextBox 38"/>
          <p:cNvSpPr txBox="1">
            <a:spLocks noChangeArrowheads="1"/>
          </p:cNvSpPr>
          <p:nvPr/>
        </p:nvSpPr>
        <p:spPr bwMode="auto">
          <a:xfrm>
            <a:off x="6783388" y="2595369"/>
            <a:ext cx="4699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b="1" dirty="0">
                <a:latin typeface="Arial" pitchFamily="34" charset="0"/>
                <a:cs typeface="Arial" pitchFamily="34" charset="0"/>
              </a:rPr>
              <a:t>5.2</a:t>
            </a:r>
          </a:p>
        </p:txBody>
      </p:sp>
      <p:sp>
        <p:nvSpPr>
          <p:cNvPr id="25614" name="TextBox 38"/>
          <p:cNvSpPr txBox="1">
            <a:spLocks noChangeArrowheads="1"/>
          </p:cNvSpPr>
          <p:nvPr/>
        </p:nvSpPr>
        <p:spPr bwMode="auto">
          <a:xfrm>
            <a:off x="7678738" y="1739318"/>
            <a:ext cx="4714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b="1" dirty="0">
                <a:latin typeface="Arial" pitchFamily="34" charset="0"/>
                <a:cs typeface="Arial" pitchFamily="34" charset="0"/>
              </a:rPr>
              <a:t>7.1</a:t>
            </a:r>
          </a:p>
        </p:txBody>
      </p:sp>
      <p:sp>
        <p:nvSpPr>
          <p:cNvPr id="25615" name="TextBox 28"/>
          <p:cNvSpPr txBox="1">
            <a:spLocks noChangeArrowheads="1"/>
          </p:cNvSpPr>
          <p:nvPr/>
        </p:nvSpPr>
        <p:spPr bwMode="auto">
          <a:xfrm>
            <a:off x="1257300" y="1622425"/>
            <a:ext cx="209821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500" dirty="0">
                <a:latin typeface="Arial" pitchFamily="34" charset="0"/>
                <a:cs typeface="Arial" pitchFamily="34" charset="0"/>
              </a:rPr>
              <a:t>Conservative estimate</a:t>
            </a:r>
          </a:p>
          <a:p>
            <a:pPr eaLnBrk="1" hangingPunct="1"/>
            <a:r>
              <a:rPr lang="en-US" sz="1500" dirty="0">
                <a:latin typeface="Arial" pitchFamily="34" charset="0"/>
                <a:cs typeface="Arial" pitchFamily="34" charset="0"/>
              </a:rPr>
              <a:t>Upper limit of estimate</a:t>
            </a:r>
          </a:p>
        </p:txBody>
      </p:sp>
      <p:sp>
        <p:nvSpPr>
          <p:cNvPr id="30" name="Rectangle 29"/>
          <p:cNvSpPr>
            <a:spLocks noChangeAspect="1"/>
          </p:cNvSpPr>
          <p:nvPr/>
        </p:nvSpPr>
        <p:spPr>
          <a:xfrm>
            <a:off x="1141413" y="1693863"/>
            <a:ext cx="165100" cy="16510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Arial" pitchFamily="34" charset="0"/>
              <a:cs typeface="Arial" pitchFamily="34" charset="0"/>
            </a:endParaRPr>
          </a:p>
        </p:txBody>
      </p:sp>
      <p:sp>
        <p:nvSpPr>
          <p:cNvPr id="31" name="Rectangle 30"/>
          <p:cNvSpPr>
            <a:spLocks noChangeAspect="1"/>
          </p:cNvSpPr>
          <p:nvPr/>
        </p:nvSpPr>
        <p:spPr>
          <a:xfrm>
            <a:off x="1141413" y="1912938"/>
            <a:ext cx="165100" cy="165100"/>
          </a:xfrm>
          <a:prstGeom prst="rect">
            <a:avLst/>
          </a:prstGeom>
          <a:solidFill>
            <a:schemeClr val="accent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Arial" pitchFamily="34" charset="0"/>
              <a:cs typeface="Arial" pitchFamily="34" charset="0"/>
            </a:endParaRPr>
          </a:p>
        </p:txBody>
      </p:sp>
      <p:sp>
        <p:nvSpPr>
          <p:cNvPr id="25618" name="TextBox 46"/>
          <p:cNvSpPr txBox="1">
            <a:spLocks noChangeArrowheads="1"/>
          </p:cNvSpPr>
          <p:nvPr/>
        </p:nvSpPr>
        <p:spPr bwMode="auto">
          <a:xfrm>
            <a:off x="6575425" y="5119688"/>
            <a:ext cx="1862138"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1600" b="1" dirty="0">
                <a:latin typeface="Arial" pitchFamily="34" charset="0"/>
                <a:cs typeface="Arial" pitchFamily="34" charset="0"/>
              </a:rPr>
              <a:t>Estimated</a:t>
            </a:r>
          </a:p>
          <a:p>
            <a:pPr algn="ctr" eaLnBrk="1" hangingPunct="1">
              <a:lnSpc>
                <a:spcPct val="90000"/>
              </a:lnSpc>
            </a:pPr>
            <a:r>
              <a:rPr lang="en-US" sz="1600" b="1" dirty="0">
                <a:latin typeface="Arial" pitchFamily="34" charset="0"/>
                <a:cs typeface="Arial" pitchFamily="34" charset="0"/>
              </a:rPr>
              <a:t>Total HCV Cases</a:t>
            </a:r>
          </a:p>
        </p:txBody>
      </p:sp>
    </p:spTree>
    <p:extLst>
      <p:ext uri="{BB962C8B-B14F-4D97-AF65-F5344CB8AC3E}">
        <p14:creationId xmlns:p14="http://schemas.microsoft.com/office/powerpoint/2010/main" val="335622785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5" name="Title 3"/>
          <p:cNvSpPr>
            <a:spLocks noGrp="1"/>
          </p:cNvSpPr>
          <p:nvPr>
            <p:ph type="title"/>
          </p:nvPr>
        </p:nvSpPr>
        <p:spPr>
          <a:xfrm>
            <a:off x="193527" y="23283"/>
            <a:ext cx="8785225" cy="1125537"/>
          </a:xfrm>
        </p:spPr>
        <p:txBody>
          <a:bodyPr/>
          <a:lstStyle/>
          <a:p>
            <a:r>
              <a:rPr lang="en-US" sz="3200" b="1" dirty="0" smtClean="0">
                <a:solidFill>
                  <a:srgbClr val="1F497D"/>
                </a:solidFill>
              </a:rPr>
              <a:t>Chronic HCV in the US:</a:t>
            </a:r>
            <a:br>
              <a:rPr lang="en-US" sz="3200" b="1" dirty="0" smtClean="0">
                <a:solidFill>
                  <a:srgbClr val="1F497D"/>
                </a:solidFill>
              </a:rPr>
            </a:br>
            <a:r>
              <a:rPr lang="en-US" sz="3200" b="1" dirty="0" smtClean="0">
                <a:solidFill>
                  <a:srgbClr val="1F497D"/>
                </a:solidFill>
              </a:rPr>
              <a:t>Underdiagnosed and Untreated</a:t>
            </a:r>
          </a:p>
        </p:txBody>
      </p:sp>
      <p:graphicFrame>
        <p:nvGraphicFramePr>
          <p:cNvPr id="2" name="Content Placeholder 8"/>
          <p:cNvGraphicFramePr>
            <a:graphicFrameLocks/>
          </p:cNvGraphicFramePr>
          <p:nvPr>
            <p:extLst>
              <p:ext uri="{D42A27DB-BD31-4B8C-83A1-F6EECF244321}">
                <p14:modId xmlns:p14="http://schemas.microsoft.com/office/powerpoint/2010/main" val="716440329"/>
              </p:ext>
            </p:extLst>
          </p:nvPr>
        </p:nvGraphicFramePr>
        <p:xfrm>
          <a:off x="517525" y="1532185"/>
          <a:ext cx="8486775" cy="4197350"/>
        </p:xfrm>
        <a:graphic>
          <a:graphicData uri="http://schemas.openxmlformats.org/drawingml/2006/chart">
            <c:chart xmlns:c="http://schemas.openxmlformats.org/drawingml/2006/chart" xmlns:r="http://schemas.openxmlformats.org/officeDocument/2006/relationships" r:id="rId3"/>
          </a:graphicData>
        </a:graphic>
      </p:graphicFrame>
      <p:sp>
        <p:nvSpPr>
          <p:cNvPr id="28677" name="TextBox 36"/>
          <p:cNvSpPr txBox="1">
            <a:spLocks noChangeArrowheads="1"/>
          </p:cNvSpPr>
          <p:nvPr/>
        </p:nvSpPr>
        <p:spPr bwMode="auto">
          <a:xfrm rot="-5400000">
            <a:off x="-692150" y="3422898"/>
            <a:ext cx="21224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dirty="0">
                <a:latin typeface="Arial" pitchFamily="34" charset="0"/>
                <a:cs typeface="Arial" pitchFamily="34" charset="0"/>
              </a:rPr>
              <a:t>Number (in ‘</a:t>
            </a:r>
            <a:r>
              <a:rPr lang="en-US" b="1" dirty="0" err="1">
                <a:latin typeface="Arial" pitchFamily="34" charset="0"/>
                <a:cs typeface="Arial" pitchFamily="34" charset="0"/>
              </a:rPr>
              <a:t>000s</a:t>
            </a:r>
            <a:r>
              <a:rPr lang="en-US" b="1" dirty="0">
                <a:latin typeface="Arial" pitchFamily="34" charset="0"/>
                <a:cs typeface="Arial" pitchFamily="34" charset="0"/>
              </a:rPr>
              <a:t>)</a:t>
            </a:r>
          </a:p>
        </p:txBody>
      </p:sp>
      <p:sp>
        <p:nvSpPr>
          <p:cNvPr id="28679" name="TextBox 51"/>
          <p:cNvSpPr txBox="1">
            <a:spLocks noChangeArrowheads="1"/>
          </p:cNvSpPr>
          <p:nvPr/>
        </p:nvSpPr>
        <p:spPr bwMode="auto">
          <a:xfrm>
            <a:off x="189878" y="6467880"/>
            <a:ext cx="233429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en-US" sz="1000">
                <a:solidFill>
                  <a:schemeClr val="tx1">
                    <a:lumMod val="65000"/>
                    <a:lumOff val="35000"/>
                  </a:schemeClr>
                </a:solidFill>
                <a:latin typeface="Arial" pitchFamily="34" charset="0"/>
                <a:cs typeface="Arial" pitchFamily="34" charset="0"/>
              </a:rPr>
              <a:t>Hepatitis C Monitor. Ipsos Healthcare.</a:t>
            </a:r>
          </a:p>
        </p:txBody>
      </p:sp>
      <p:sp>
        <p:nvSpPr>
          <p:cNvPr id="28680" name="TextBox 9"/>
          <p:cNvSpPr txBox="1">
            <a:spLocks noChangeArrowheads="1"/>
          </p:cNvSpPr>
          <p:nvPr/>
        </p:nvSpPr>
        <p:spPr bwMode="auto">
          <a:xfrm>
            <a:off x="1732477" y="5558702"/>
            <a:ext cx="140335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b="1">
                <a:latin typeface="Arial" pitchFamily="34" charset="0"/>
                <a:cs typeface="Arial" pitchFamily="34" charset="0"/>
              </a:rPr>
              <a:t>Prevalence</a:t>
            </a:r>
          </a:p>
        </p:txBody>
      </p:sp>
      <p:sp>
        <p:nvSpPr>
          <p:cNvPr id="28681" name="TextBox 9"/>
          <p:cNvSpPr txBox="1">
            <a:spLocks noChangeArrowheads="1"/>
          </p:cNvSpPr>
          <p:nvPr/>
        </p:nvSpPr>
        <p:spPr bwMode="auto">
          <a:xfrm>
            <a:off x="4309115" y="5552352"/>
            <a:ext cx="1363662"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b="1" dirty="0">
                <a:latin typeface="Arial" pitchFamily="34" charset="0"/>
                <a:cs typeface="Arial" pitchFamily="34" charset="0"/>
              </a:rPr>
              <a:t>Diagnosed</a:t>
            </a:r>
          </a:p>
        </p:txBody>
      </p:sp>
      <p:sp>
        <p:nvSpPr>
          <p:cNvPr id="28682" name="TextBox 9"/>
          <p:cNvSpPr txBox="1">
            <a:spLocks noChangeArrowheads="1"/>
          </p:cNvSpPr>
          <p:nvPr/>
        </p:nvSpPr>
        <p:spPr bwMode="auto">
          <a:xfrm>
            <a:off x="7031180" y="5549177"/>
            <a:ext cx="10064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b="1" dirty="0">
                <a:latin typeface="Arial" pitchFamily="34" charset="0"/>
                <a:cs typeface="Arial" pitchFamily="34" charset="0"/>
              </a:rPr>
              <a:t>Treated</a:t>
            </a:r>
          </a:p>
        </p:txBody>
      </p:sp>
      <p:sp>
        <p:nvSpPr>
          <p:cNvPr id="28686" name="TextBox 16"/>
          <p:cNvSpPr txBox="1">
            <a:spLocks noChangeArrowheads="1"/>
          </p:cNvSpPr>
          <p:nvPr/>
        </p:nvSpPr>
        <p:spPr bwMode="auto">
          <a:xfrm>
            <a:off x="3156723" y="3625492"/>
            <a:ext cx="1233531" cy="494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80000"/>
              </a:lnSpc>
            </a:pPr>
            <a:r>
              <a:rPr lang="en-US" sz="1600" b="1" dirty="0">
                <a:latin typeface="Arial" pitchFamily="34" charset="0"/>
                <a:cs typeface="Arial" pitchFamily="34" charset="0"/>
              </a:rPr>
              <a:t>38%</a:t>
            </a:r>
          </a:p>
          <a:p>
            <a:pPr algn="ctr" eaLnBrk="1" hangingPunct="1">
              <a:lnSpc>
                <a:spcPct val="80000"/>
              </a:lnSpc>
            </a:pPr>
            <a:r>
              <a:rPr lang="en-US" sz="1600" b="1" dirty="0">
                <a:latin typeface="Arial" pitchFamily="34" charset="0"/>
                <a:cs typeface="Arial" pitchFamily="34" charset="0"/>
              </a:rPr>
              <a:t>Diagnosed</a:t>
            </a:r>
            <a:endParaRPr lang="en-US" sz="1600" dirty="0">
              <a:latin typeface="Arial" pitchFamily="34" charset="0"/>
              <a:cs typeface="Arial" pitchFamily="34" charset="0"/>
            </a:endParaRPr>
          </a:p>
        </p:txBody>
      </p:sp>
      <p:cxnSp>
        <p:nvCxnSpPr>
          <p:cNvPr id="32" name="Straight Arrow Connector 31"/>
          <p:cNvCxnSpPr/>
          <p:nvPr/>
        </p:nvCxnSpPr>
        <p:spPr>
          <a:xfrm>
            <a:off x="3309938" y="4105305"/>
            <a:ext cx="1004887" cy="476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688" name="TextBox 16"/>
          <p:cNvSpPr txBox="1">
            <a:spLocks noChangeArrowheads="1"/>
          </p:cNvSpPr>
          <p:nvPr/>
        </p:nvSpPr>
        <p:spPr bwMode="auto">
          <a:xfrm>
            <a:off x="5813593" y="4915507"/>
            <a:ext cx="914533" cy="494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80000"/>
              </a:lnSpc>
            </a:pPr>
            <a:r>
              <a:rPr lang="en-US" sz="1600" b="1" dirty="0">
                <a:latin typeface="Arial" pitchFamily="34" charset="0"/>
                <a:cs typeface="Arial" pitchFamily="34" charset="0"/>
              </a:rPr>
              <a:t>5.5%</a:t>
            </a:r>
          </a:p>
          <a:p>
            <a:pPr algn="ctr" eaLnBrk="1" hangingPunct="1">
              <a:lnSpc>
                <a:spcPct val="80000"/>
              </a:lnSpc>
            </a:pPr>
            <a:r>
              <a:rPr lang="en-US" sz="1600" b="1" dirty="0">
                <a:latin typeface="Arial" pitchFamily="34" charset="0"/>
                <a:cs typeface="Arial" pitchFamily="34" charset="0"/>
              </a:rPr>
              <a:t>Treated</a:t>
            </a:r>
            <a:endParaRPr lang="en-US" sz="1600" dirty="0">
              <a:latin typeface="Arial" pitchFamily="34" charset="0"/>
              <a:cs typeface="Arial" pitchFamily="34" charset="0"/>
            </a:endParaRPr>
          </a:p>
        </p:txBody>
      </p:sp>
      <p:cxnSp>
        <p:nvCxnSpPr>
          <p:cNvPr id="34" name="Straight Arrow Connector 33"/>
          <p:cNvCxnSpPr/>
          <p:nvPr/>
        </p:nvCxnSpPr>
        <p:spPr>
          <a:xfrm>
            <a:off x="5854140" y="5374683"/>
            <a:ext cx="841375" cy="476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2587626" y="2908547"/>
            <a:ext cx="1554162" cy="4763"/>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8691" name="TextBox 16"/>
          <p:cNvSpPr txBox="1">
            <a:spLocks noChangeArrowheads="1"/>
          </p:cNvSpPr>
          <p:nvPr/>
        </p:nvSpPr>
        <p:spPr bwMode="auto">
          <a:xfrm>
            <a:off x="3338513" y="2546598"/>
            <a:ext cx="1700212"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pPr>
            <a:r>
              <a:rPr lang="en-US" sz="1200" b="1">
                <a:latin typeface="Arial" pitchFamily="34" charset="0"/>
                <a:cs typeface="Arial" pitchFamily="34" charset="0"/>
              </a:rPr>
              <a:t>Unaware of Infection</a:t>
            </a:r>
            <a:endParaRPr lang="en-US" sz="900">
              <a:latin typeface="Arial" pitchFamily="34" charset="0"/>
              <a:cs typeface="Arial" pitchFamily="34" charset="0"/>
            </a:endParaRPr>
          </a:p>
        </p:txBody>
      </p:sp>
    </p:spTree>
    <p:extLst>
      <p:ext uri="{BB962C8B-B14F-4D97-AF65-F5344CB8AC3E}">
        <p14:creationId xmlns:p14="http://schemas.microsoft.com/office/powerpoint/2010/main" val="50977786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itle 1"/>
          <p:cNvSpPr>
            <a:spLocks noGrp="1"/>
          </p:cNvSpPr>
          <p:nvPr>
            <p:ph type="title"/>
          </p:nvPr>
        </p:nvSpPr>
        <p:spPr>
          <a:xfrm>
            <a:off x="644525" y="155575"/>
            <a:ext cx="7772400" cy="1600200"/>
          </a:xfrm>
        </p:spPr>
        <p:txBody>
          <a:bodyPr/>
          <a:lstStyle/>
          <a:p>
            <a:r>
              <a:rPr lang="en-US" sz="3200" b="1" dirty="0">
                <a:solidFill>
                  <a:srgbClr val="1F497D"/>
                </a:solidFill>
                <a:latin typeface="Helvetica" charset="0"/>
                <a:ea typeface="ヒラギノ角ゴ ProN W3" charset="0"/>
                <a:cs typeface="ヒラギノ角ゴ ProN W3" charset="0"/>
                <a:sym typeface="Helvetica" charset="0"/>
              </a:rPr>
              <a:t>Baby Boomers (Born in 1945–1965) Account for 76.5% of HCV in the US</a:t>
            </a:r>
            <a:r>
              <a:rPr lang="en-US" sz="3200" b="1" baseline="30000" dirty="0">
                <a:solidFill>
                  <a:srgbClr val="1F497D"/>
                </a:solidFill>
                <a:latin typeface="Helvetica" charset="0"/>
                <a:ea typeface="ヒラギノ角ゴ ProN W3" charset="0"/>
                <a:cs typeface="ヒラギノ角ゴ ProN W3" charset="0"/>
                <a:sym typeface="Helvetica" charset="0"/>
              </a:rPr>
              <a:t>1</a:t>
            </a:r>
            <a:endParaRPr lang="en-US" sz="3200" dirty="0">
              <a:solidFill>
                <a:srgbClr val="1F497D"/>
              </a:solidFill>
              <a:latin typeface="Arial" charset="0"/>
              <a:ea typeface="ヒラギノ角ゴ ProN W3" charset="0"/>
              <a:cs typeface="ヒラギノ角ゴ ProN W3" charset="0"/>
            </a:endParaRPr>
          </a:p>
        </p:txBody>
      </p:sp>
      <p:grpSp>
        <p:nvGrpSpPr>
          <p:cNvPr id="154627" name="Group 104"/>
          <p:cNvGrpSpPr>
            <a:grpSpLocks/>
          </p:cNvGrpSpPr>
          <p:nvPr/>
        </p:nvGrpSpPr>
        <p:grpSpPr bwMode="auto">
          <a:xfrm>
            <a:off x="920750" y="1817694"/>
            <a:ext cx="7283573" cy="3765550"/>
            <a:chOff x="890647" y="1424814"/>
            <a:chExt cx="7284012" cy="3765567"/>
          </a:xfrm>
        </p:grpSpPr>
        <p:grpSp>
          <p:nvGrpSpPr>
            <p:cNvPr id="154630" name="Group 48"/>
            <p:cNvGrpSpPr>
              <a:grpSpLocks/>
            </p:cNvGrpSpPr>
            <p:nvPr/>
          </p:nvGrpSpPr>
          <p:grpSpPr bwMode="auto">
            <a:xfrm>
              <a:off x="1029147" y="1427019"/>
              <a:ext cx="7145512" cy="3763362"/>
              <a:chOff x="1029147" y="1427019"/>
              <a:chExt cx="7145512" cy="3763362"/>
            </a:xfrm>
          </p:grpSpPr>
          <p:grpSp>
            <p:nvGrpSpPr>
              <p:cNvPr id="154632" name="Group 6"/>
              <p:cNvGrpSpPr>
                <a:grpSpLocks/>
              </p:cNvGrpSpPr>
              <p:nvPr/>
            </p:nvGrpSpPr>
            <p:grpSpPr bwMode="auto">
              <a:xfrm>
                <a:off x="1773660" y="2050480"/>
                <a:ext cx="6158135" cy="2359670"/>
                <a:chOff x="0" y="0"/>
                <a:chExt cx="690" cy="265"/>
              </a:xfrm>
            </p:grpSpPr>
            <p:sp>
              <p:nvSpPr>
                <p:cNvPr id="120886" name="Rectangle 7"/>
                <p:cNvSpPr>
                  <a:spLocks/>
                </p:cNvSpPr>
                <p:nvPr/>
              </p:nvSpPr>
              <p:spPr bwMode="auto">
                <a:xfrm>
                  <a:off x="403" y="115"/>
                  <a:ext cx="48" cy="149"/>
                </a:xfrm>
                <a:prstGeom prst="rect">
                  <a:avLst/>
                </a:prstGeom>
                <a:solidFill>
                  <a:srgbClr val="EFA603"/>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72248" tIns="72248" rIns="72248" bIns="72248" anchor="ctr"/>
                <a:lstStyle/>
                <a:p>
                  <a:pPr fontAlgn="base">
                    <a:spcBef>
                      <a:spcPct val="0"/>
                    </a:spcBef>
                    <a:spcAft>
                      <a:spcPct val="0"/>
                    </a:spcAft>
                    <a:defRPr/>
                  </a:pPr>
                  <a:endParaRPr lang="en-US" sz="2400">
                    <a:solidFill>
                      <a:srgbClr val="FFFFFF"/>
                    </a:solidFill>
                    <a:sym typeface="Arial" charset="0"/>
                  </a:endParaRPr>
                </a:p>
              </p:txBody>
            </p:sp>
            <p:sp>
              <p:nvSpPr>
                <p:cNvPr id="120887" name="Rectangle 8"/>
                <p:cNvSpPr>
                  <a:spLocks/>
                </p:cNvSpPr>
                <p:nvPr/>
              </p:nvSpPr>
              <p:spPr bwMode="auto">
                <a:xfrm>
                  <a:off x="484" y="222"/>
                  <a:ext cx="48" cy="42"/>
                </a:xfrm>
                <a:prstGeom prst="rect">
                  <a:avLst/>
                </a:prstGeom>
                <a:solidFill>
                  <a:srgbClr val="EFA603"/>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72248" tIns="72248" rIns="72248" bIns="72248" anchor="ctr"/>
                <a:lstStyle/>
                <a:p>
                  <a:pPr fontAlgn="base">
                    <a:spcBef>
                      <a:spcPct val="0"/>
                    </a:spcBef>
                    <a:spcAft>
                      <a:spcPct val="0"/>
                    </a:spcAft>
                    <a:defRPr/>
                  </a:pPr>
                  <a:endParaRPr lang="en-US" sz="2400">
                    <a:solidFill>
                      <a:srgbClr val="FFFFFF"/>
                    </a:solidFill>
                    <a:sym typeface="Arial" charset="0"/>
                  </a:endParaRPr>
                </a:p>
              </p:txBody>
            </p:sp>
            <p:sp>
              <p:nvSpPr>
                <p:cNvPr id="120888" name="Rectangle 9"/>
                <p:cNvSpPr>
                  <a:spLocks/>
                </p:cNvSpPr>
                <p:nvPr/>
              </p:nvSpPr>
              <p:spPr bwMode="auto">
                <a:xfrm>
                  <a:off x="0" y="258"/>
                  <a:ext cx="47" cy="6"/>
                </a:xfrm>
                <a:prstGeom prst="rect">
                  <a:avLst/>
                </a:prstGeom>
                <a:solidFill>
                  <a:srgbClr val="EFA603"/>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72248" tIns="72248" rIns="72248" bIns="72248" anchor="ctr"/>
                <a:lstStyle/>
                <a:p>
                  <a:pPr fontAlgn="base">
                    <a:spcBef>
                      <a:spcPct val="0"/>
                    </a:spcBef>
                    <a:spcAft>
                      <a:spcPct val="0"/>
                    </a:spcAft>
                    <a:defRPr/>
                  </a:pPr>
                  <a:endParaRPr lang="en-US" sz="2400">
                    <a:solidFill>
                      <a:srgbClr val="FFFFFF"/>
                    </a:solidFill>
                    <a:sym typeface="Arial" charset="0"/>
                  </a:endParaRPr>
                </a:p>
              </p:txBody>
            </p:sp>
            <p:sp>
              <p:nvSpPr>
                <p:cNvPr id="120889" name="Rectangle 10"/>
                <p:cNvSpPr>
                  <a:spLocks/>
                </p:cNvSpPr>
                <p:nvPr/>
              </p:nvSpPr>
              <p:spPr bwMode="auto">
                <a:xfrm>
                  <a:off x="80" y="257"/>
                  <a:ext cx="48" cy="7"/>
                </a:xfrm>
                <a:prstGeom prst="rect">
                  <a:avLst/>
                </a:prstGeom>
                <a:solidFill>
                  <a:srgbClr val="EFA603"/>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72248" tIns="72248" rIns="72248" bIns="72248" anchor="ctr"/>
                <a:lstStyle/>
                <a:p>
                  <a:pPr fontAlgn="base">
                    <a:spcBef>
                      <a:spcPct val="0"/>
                    </a:spcBef>
                    <a:spcAft>
                      <a:spcPct val="0"/>
                    </a:spcAft>
                    <a:defRPr/>
                  </a:pPr>
                  <a:endParaRPr lang="en-US" sz="2400">
                    <a:solidFill>
                      <a:srgbClr val="FFFFFF"/>
                    </a:solidFill>
                    <a:sym typeface="Arial" charset="0"/>
                  </a:endParaRPr>
                </a:p>
              </p:txBody>
            </p:sp>
            <p:sp>
              <p:nvSpPr>
                <p:cNvPr id="120890" name="Rectangle 11"/>
                <p:cNvSpPr>
                  <a:spLocks/>
                </p:cNvSpPr>
                <p:nvPr/>
              </p:nvSpPr>
              <p:spPr bwMode="auto">
                <a:xfrm>
                  <a:off x="161" y="247"/>
                  <a:ext cx="48" cy="17"/>
                </a:xfrm>
                <a:prstGeom prst="rect">
                  <a:avLst/>
                </a:prstGeom>
                <a:solidFill>
                  <a:srgbClr val="EFA603"/>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72248" tIns="72248" rIns="72248" bIns="72248" anchor="ctr"/>
                <a:lstStyle/>
                <a:p>
                  <a:pPr fontAlgn="base">
                    <a:spcBef>
                      <a:spcPct val="0"/>
                    </a:spcBef>
                    <a:spcAft>
                      <a:spcPct val="0"/>
                    </a:spcAft>
                    <a:defRPr/>
                  </a:pPr>
                  <a:endParaRPr lang="en-US" sz="2400">
                    <a:solidFill>
                      <a:srgbClr val="FFFFFF"/>
                    </a:solidFill>
                    <a:sym typeface="Arial" charset="0"/>
                  </a:endParaRPr>
                </a:p>
              </p:txBody>
            </p:sp>
            <p:sp>
              <p:nvSpPr>
                <p:cNvPr id="120891" name="Rectangle 12"/>
                <p:cNvSpPr>
                  <a:spLocks/>
                </p:cNvSpPr>
                <p:nvPr/>
              </p:nvSpPr>
              <p:spPr bwMode="auto">
                <a:xfrm>
                  <a:off x="242" y="209"/>
                  <a:ext cx="47" cy="55"/>
                </a:xfrm>
                <a:prstGeom prst="rect">
                  <a:avLst/>
                </a:prstGeom>
                <a:solidFill>
                  <a:srgbClr val="EFA603"/>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72248" tIns="72248" rIns="72248" bIns="72248" anchor="ctr"/>
                <a:lstStyle/>
                <a:p>
                  <a:pPr fontAlgn="base">
                    <a:spcBef>
                      <a:spcPct val="0"/>
                    </a:spcBef>
                    <a:spcAft>
                      <a:spcPct val="0"/>
                    </a:spcAft>
                    <a:defRPr/>
                  </a:pPr>
                  <a:endParaRPr lang="en-US" sz="2400">
                    <a:solidFill>
                      <a:srgbClr val="FFFFFF"/>
                    </a:solidFill>
                    <a:sym typeface="Arial" charset="0"/>
                  </a:endParaRPr>
                </a:p>
              </p:txBody>
            </p:sp>
            <p:sp>
              <p:nvSpPr>
                <p:cNvPr id="120892" name="Rectangle 13"/>
                <p:cNvSpPr>
                  <a:spLocks/>
                </p:cNvSpPr>
                <p:nvPr/>
              </p:nvSpPr>
              <p:spPr bwMode="auto">
                <a:xfrm>
                  <a:off x="323" y="0"/>
                  <a:ext cx="47" cy="264"/>
                </a:xfrm>
                <a:prstGeom prst="rect">
                  <a:avLst/>
                </a:prstGeom>
                <a:solidFill>
                  <a:srgbClr val="EFA603"/>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72248" tIns="72248" rIns="72248" bIns="72248" anchor="ctr"/>
                <a:lstStyle/>
                <a:p>
                  <a:pPr fontAlgn="base">
                    <a:spcBef>
                      <a:spcPct val="0"/>
                    </a:spcBef>
                    <a:spcAft>
                      <a:spcPct val="0"/>
                    </a:spcAft>
                    <a:defRPr/>
                  </a:pPr>
                  <a:endParaRPr lang="en-US" sz="2400">
                    <a:solidFill>
                      <a:srgbClr val="FFFFFF"/>
                    </a:solidFill>
                    <a:sym typeface="Arial" charset="0"/>
                  </a:endParaRPr>
                </a:p>
              </p:txBody>
            </p:sp>
            <p:sp>
              <p:nvSpPr>
                <p:cNvPr id="120893" name="Rectangle 14"/>
                <p:cNvSpPr>
                  <a:spLocks/>
                </p:cNvSpPr>
                <p:nvPr/>
              </p:nvSpPr>
              <p:spPr bwMode="auto">
                <a:xfrm>
                  <a:off x="565" y="258"/>
                  <a:ext cx="48" cy="6"/>
                </a:xfrm>
                <a:prstGeom prst="rect">
                  <a:avLst/>
                </a:prstGeom>
                <a:solidFill>
                  <a:srgbClr val="EFA603"/>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72248" tIns="72248" rIns="72248" bIns="72248" anchor="ctr"/>
                <a:lstStyle/>
                <a:p>
                  <a:pPr fontAlgn="base">
                    <a:spcBef>
                      <a:spcPct val="0"/>
                    </a:spcBef>
                    <a:spcAft>
                      <a:spcPct val="0"/>
                    </a:spcAft>
                    <a:defRPr/>
                  </a:pPr>
                  <a:endParaRPr lang="en-US" sz="2400">
                    <a:solidFill>
                      <a:srgbClr val="FFFFFF"/>
                    </a:solidFill>
                    <a:sym typeface="Arial" charset="0"/>
                  </a:endParaRPr>
                </a:p>
              </p:txBody>
            </p:sp>
            <p:sp>
              <p:nvSpPr>
                <p:cNvPr id="120894" name="Rectangle 15"/>
                <p:cNvSpPr>
                  <a:spLocks/>
                </p:cNvSpPr>
                <p:nvPr/>
              </p:nvSpPr>
              <p:spPr bwMode="auto">
                <a:xfrm>
                  <a:off x="643" y="252"/>
                  <a:ext cx="47" cy="13"/>
                </a:xfrm>
                <a:prstGeom prst="rect">
                  <a:avLst/>
                </a:prstGeom>
                <a:solidFill>
                  <a:srgbClr val="EFA603"/>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72248" tIns="72248" rIns="72248" bIns="72248" anchor="ctr"/>
                <a:lstStyle/>
                <a:p>
                  <a:pPr fontAlgn="base">
                    <a:spcBef>
                      <a:spcPct val="0"/>
                    </a:spcBef>
                    <a:spcAft>
                      <a:spcPct val="0"/>
                    </a:spcAft>
                    <a:defRPr/>
                  </a:pPr>
                  <a:endParaRPr lang="en-US" sz="2400">
                    <a:solidFill>
                      <a:srgbClr val="FFFFFF"/>
                    </a:solidFill>
                    <a:sym typeface="Arial" charset="0"/>
                  </a:endParaRPr>
                </a:p>
              </p:txBody>
            </p:sp>
          </p:grpSp>
          <p:grpSp>
            <p:nvGrpSpPr>
              <p:cNvPr id="154633" name="Group 50"/>
              <p:cNvGrpSpPr>
                <a:grpSpLocks/>
              </p:cNvGrpSpPr>
              <p:nvPr/>
            </p:nvGrpSpPr>
            <p:grpSpPr bwMode="auto">
              <a:xfrm>
                <a:off x="1029147" y="1427019"/>
                <a:ext cx="7145512" cy="3763362"/>
                <a:chOff x="1029147" y="1342187"/>
                <a:chExt cx="7145512" cy="3763362"/>
              </a:xfrm>
            </p:grpSpPr>
            <p:sp>
              <p:nvSpPr>
                <p:cNvPr id="154634" name="AutoShape 5"/>
                <p:cNvSpPr>
                  <a:spLocks/>
                </p:cNvSpPr>
                <p:nvPr/>
              </p:nvSpPr>
              <p:spPr bwMode="auto">
                <a:xfrm>
                  <a:off x="3373189" y="1950021"/>
                  <a:ext cx="2924473" cy="254496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799"/>
                      </a:moveTo>
                      <a:cubicBezTo>
                        <a:pt x="0" y="4835"/>
                        <a:pt x="4835" y="0"/>
                        <a:pt x="10800" y="0"/>
                      </a:cubicBezTo>
                      <a:cubicBezTo>
                        <a:pt x="16764" y="0"/>
                        <a:pt x="21600" y="4835"/>
                        <a:pt x="21600" y="10799"/>
                      </a:cubicBezTo>
                      <a:cubicBezTo>
                        <a:pt x="21600" y="10800"/>
                        <a:pt x="21600" y="10800"/>
                        <a:pt x="21600" y="10800"/>
                      </a:cubicBezTo>
                      <a:cubicBezTo>
                        <a:pt x="21600" y="16764"/>
                        <a:pt x="16764" y="21600"/>
                        <a:pt x="10800" y="21600"/>
                      </a:cubicBezTo>
                      <a:cubicBezTo>
                        <a:pt x="10800" y="21600"/>
                        <a:pt x="10800" y="21600"/>
                        <a:pt x="10800" y="21600"/>
                      </a:cubicBezTo>
                      <a:lnTo>
                        <a:pt x="10800" y="21599"/>
                      </a:lnTo>
                      <a:cubicBezTo>
                        <a:pt x="4835" y="21599"/>
                        <a:pt x="0" y="16764"/>
                        <a:pt x="0" y="10800"/>
                      </a:cubicBezTo>
                      <a:cubicBezTo>
                        <a:pt x="0" y="10799"/>
                        <a:pt x="0" y="10799"/>
                        <a:pt x="0" y="10799"/>
                      </a:cubicBezTo>
                      <a:close/>
                    </a:path>
                  </a:pathLst>
                </a:custGeom>
                <a:solidFill>
                  <a:srgbClr val="FEDB8C">
                    <a:alpha val="50195"/>
                  </a:srgbClr>
                </a:solidFill>
                <a:ln w="27093">
                  <a:solidFill>
                    <a:srgbClr val="EFA603"/>
                  </a:solidFill>
                  <a:prstDash val="sysDot"/>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50798" tIns="50798" rIns="50798" bIns="50798" anchor="ctr"/>
                <a:lstStyle/>
                <a:p>
                  <a:pPr fontAlgn="base">
                    <a:spcBef>
                      <a:spcPct val="0"/>
                    </a:spcBef>
                    <a:spcAft>
                      <a:spcPct val="0"/>
                    </a:spcAft>
                  </a:pPr>
                  <a:endParaRPr lang="en-US" sz="2400">
                    <a:solidFill>
                      <a:srgbClr val="FFFFFF"/>
                    </a:solidFill>
                    <a:sym typeface="Arial" charset="0"/>
                  </a:endParaRPr>
                </a:p>
              </p:txBody>
            </p:sp>
            <p:grpSp>
              <p:nvGrpSpPr>
                <p:cNvPr id="154635" name="Group 16"/>
                <p:cNvGrpSpPr>
                  <a:grpSpLocks/>
                </p:cNvGrpSpPr>
                <p:nvPr/>
              </p:nvGrpSpPr>
              <p:grpSpPr bwMode="auto">
                <a:xfrm>
                  <a:off x="1504653" y="1670968"/>
                  <a:ext cx="6605736" cy="2781598"/>
                  <a:chOff x="0" y="0"/>
                  <a:chExt cx="740" cy="312"/>
                </a:xfrm>
              </p:grpSpPr>
              <p:sp>
                <p:nvSpPr>
                  <p:cNvPr id="120867" name="Line 17"/>
                  <p:cNvSpPr>
                    <a:spLocks noChangeShapeType="1"/>
                  </p:cNvSpPr>
                  <p:nvPr/>
                </p:nvSpPr>
                <p:spPr bwMode="auto">
                  <a:xfrm>
                    <a:off x="11" y="0"/>
                    <a:ext cx="1" cy="312"/>
                  </a:xfrm>
                  <a:prstGeom prst="line">
                    <a:avLst/>
                  </a:prstGeom>
                  <a:noFill/>
                  <a:ln w="18062">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fontAlgn="base">
                      <a:spcBef>
                        <a:spcPct val="0"/>
                      </a:spcBef>
                      <a:spcAft>
                        <a:spcPct val="0"/>
                      </a:spcAft>
                      <a:defRPr/>
                    </a:pPr>
                    <a:endParaRPr lang="en-US" sz="2400">
                      <a:solidFill>
                        <a:srgbClr val="FFFFFF"/>
                      </a:solidFill>
                      <a:sym typeface="Arial" charset="0"/>
                    </a:endParaRPr>
                  </a:p>
                </p:txBody>
              </p:sp>
              <p:sp>
                <p:nvSpPr>
                  <p:cNvPr id="120868" name="Line 18"/>
                  <p:cNvSpPr>
                    <a:spLocks noChangeShapeType="1"/>
                  </p:cNvSpPr>
                  <p:nvPr/>
                </p:nvSpPr>
                <p:spPr bwMode="auto">
                  <a:xfrm>
                    <a:off x="0" y="0"/>
                    <a:ext cx="12" cy="1"/>
                  </a:xfrm>
                  <a:prstGeom prst="line">
                    <a:avLst/>
                  </a:prstGeom>
                  <a:noFill/>
                  <a:ln w="18062">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fontAlgn="base">
                      <a:spcBef>
                        <a:spcPct val="0"/>
                      </a:spcBef>
                      <a:spcAft>
                        <a:spcPct val="0"/>
                      </a:spcAft>
                      <a:defRPr/>
                    </a:pPr>
                    <a:endParaRPr lang="en-US" sz="2400">
                      <a:solidFill>
                        <a:srgbClr val="FFFFFF"/>
                      </a:solidFill>
                      <a:sym typeface="Arial" charset="0"/>
                    </a:endParaRPr>
                  </a:p>
                </p:txBody>
              </p:sp>
              <p:sp>
                <p:nvSpPr>
                  <p:cNvPr id="120869" name="Line 19"/>
                  <p:cNvSpPr>
                    <a:spLocks noChangeShapeType="1"/>
                  </p:cNvSpPr>
                  <p:nvPr/>
                </p:nvSpPr>
                <p:spPr bwMode="auto">
                  <a:xfrm>
                    <a:off x="0" y="36"/>
                    <a:ext cx="12" cy="2"/>
                  </a:xfrm>
                  <a:prstGeom prst="line">
                    <a:avLst/>
                  </a:prstGeom>
                  <a:noFill/>
                  <a:ln w="18062">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fontAlgn="base">
                      <a:spcBef>
                        <a:spcPct val="0"/>
                      </a:spcBef>
                      <a:spcAft>
                        <a:spcPct val="0"/>
                      </a:spcAft>
                      <a:defRPr/>
                    </a:pPr>
                    <a:endParaRPr lang="en-US" sz="2400">
                      <a:solidFill>
                        <a:srgbClr val="FFFFFF"/>
                      </a:solidFill>
                      <a:sym typeface="Arial" charset="0"/>
                    </a:endParaRPr>
                  </a:p>
                </p:txBody>
              </p:sp>
              <p:sp>
                <p:nvSpPr>
                  <p:cNvPr id="120870" name="Line 20"/>
                  <p:cNvSpPr>
                    <a:spLocks noChangeShapeType="1"/>
                  </p:cNvSpPr>
                  <p:nvPr/>
                </p:nvSpPr>
                <p:spPr bwMode="auto">
                  <a:xfrm>
                    <a:off x="0" y="76"/>
                    <a:ext cx="12" cy="1"/>
                  </a:xfrm>
                  <a:prstGeom prst="line">
                    <a:avLst/>
                  </a:prstGeom>
                  <a:noFill/>
                  <a:ln w="18062">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fontAlgn="base">
                      <a:spcBef>
                        <a:spcPct val="0"/>
                      </a:spcBef>
                      <a:spcAft>
                        <a:spcPct val="0"/>
                      </a:spcAft>
                      <a:defRPr/>
                    </a:pPr>
                    <a:endParaRPr lang="en-US" sz="2400">
                      <a:solidFill>
                        <a:srgbClr val="FFFFFF"/>
                      </a:solidFill>
                      <a:sym typeface="Arial" charset="0"/>
                    </a:endParaRPr>
                  </a:p>
                </p:txBody>
              </p:sp>
              <p:sp>
                <p:nvSpPr>
                  <p:cNvPr id="120871" name="Line 21"/>
                  <p:cNvSpPr>
                    <a:spLocks noChangeShapeType="1"/>
                  </p:cNvSpPr>
                  <p:nvPr/>
                </p:nvSpPr>
                <p:spPr bwMode="auto">
                  <a:xfrm>
                    <a:off x="0" y="113"/>
                    <a:ext cx="12" cy="1"/>
                  </a:xfrm>
                  <a:prstGeom prst="line">
                    <a:avLst/>
                  </a:prstGeom>
                  <a:noFill/>
                  <a:ln w="18062">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fontAlgn="base">
                      <a:spcBef>
                        <a:spcPct val="0"/>
                      </a:spcBef>
                      <a:spcAft>
                        <a:spcPct val="0"/>
                      </a:spcAft>
                      <a:defRPr/>
                    </a:pPr>
                    <a:endParaRPr lang="en-US" sz="2400">
                      <a:solidFill>
                        <a:srgbClr val="FFFFFF"/>
                      </a:solidFill>
                      <a:sym typeface="Arial" charset="0"/>
                    </a:endParaRPr>
                  </a:p>
                </p:txBody>
              </p:sp>
              <p:sp>
                <p:nvSpPr>
                  <p:cNvPr id="120872" name="Line 22"/>
                  <p:cNvSpPr>
                    <a:spLocks noChangeShapeType="1"/>
                  </p:cNvSpPr>
                  <p:nvPr/>
                </p:nvSpPr>
                <p:spPr bwMode="auto">
                  <a:xfrm>
                    <a:off x="0" y="151"/>
                    <a:ext cx="12" cy="1"/>
                  </a:xfrm>
                  <a:prstGeom prst="line">
                    <a:avLst/>
                  </a:prstGeom>
                  <a:noFill/>
                  <a:ln w="18062">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fontAlgn="base">
                      <a:spcBef>
                        <a:spcPct val="0"/>
                      </a:spcBef>
                      <a:spcAft>
                        <a:spcPct val="0"/>
                      </a:spcAft>
                      <a:defRPr/>
                    </a:pPr>
                    <a:endParaRPr lang="en-US" sz="2400">
                      <a:solidFill>
                        <a:srgbClr val="FFFFFF"/>
                      </a:solidFill>
                      <a:sym typeface="Arial" charset="0"/>
                    </a:endParaRPr>
                  </a:p>
                </p:txBody>
              </p:sp>
              <p:sp>
                <p:nvSpPr>
                  <p:cNvPr id="120873" name="Line 23"/>
                  <p:cNvSpPr>
                    <a:spLocks noChangeShapeType="1"/>
                  </p:cNvSpPr>
                  <p:nvPr/>
                </p:nvSpPr>
                <p:spPr bwMode="auto">
                  <a:xfrm>
                    <a:off x="0" y="190"/>
                    <a:ext cx="12" cy="1"/>
                  </a:xfrm>
                  <a:prstGeom prst="line">
                    <a:avLst/>
                  </a:prstGeom>
                  <a:noFill/>
                  <a:ln w="18062">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fontAlgn="base">
                      <a:spcBef>
                        <a:spcPct val="0"/>
                      </a:spcBef>
                      <a:spcAft>
                        <a:spcPct val="0"/>
                      </a:spcAft>
                      <a:defRPr/>
                    </a:pPr>
                    <a:endParaRPr lang="en-US" sz="2400">
                      <a:solidFill>
                        <a:srgbClr val="FFFFFF"/>
                      </a:solidFill>
                      <a:sym typeface="Arial" charset="0"/>
                    </a:endParaRPr>
                  </a:p>
                </p:txBody>
              </p:sp>
              <p:sp>
                <p:nvSpPr>
                  <p:cNvPr id="120874" name="Line 24"/>
                  <p:cNvSpPr>
                    <a:spLocks noChangeShapeType="1"/>
                  </p:cNvSpPr>
                  <p:nvPr/>
                </p:nvSpPr>
                <p:spPr bwMode="auto">
                  <a:xfrm>
                    <a:off x="0" y="228"/>
                    <a:ext cx="12" cy="1"/>
                  </a:xfrm>
                  <a:prstGeom prst="line">
                    <a:avLst/>
                  </a:prstGeom>
                  <a:noFill/>
                  <a:ln w="18062">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fontAlgn="base">
                      <a:spcBef>
                        <a:spcPct val="0"/>
                      </a:spcBef>
                      <a:spcAft>
                        <a:spcPct val="0"/>
                      </a:spcAft>
                      <a:defRPr/>
                    </a:pPr>
                    <a:endParaRPr lang="en-US" sz="2400">
                      <a:solidFill>
                        <a:srgbClr val="FFFFFF"/>
                      </a:solidFill>
                      <a:sym typeface="Arial" charset="0"/>
                    </a:endParaRPr>
                  </a:p>
                </p:txBody>
              </p:sp>
              <p:sp>
                <p:nvSpPr>
                  <p:cNvPr id="120875" name="Line 25"/>
                  <p:cNvSpPr>
                    <a:spLocks noChangeShapeType="1"/>
                  </p:cNvSpPr>
                  <p:nvPr/>
                </p:nvSpPr>
                <p:spPr bwMode="auto">
                  <a:xfrm>
                    <a:off x="0" y="266"/>
                    <a:ext cx="12" cy="1"/>
                  </a:xfrm>
                  <a:prstGeom prst="line">
                    <a:avLst/>
                  </a:prstGeom>
                  <a:noFill/>
                  <a:ln w="18062">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fontAlgn="base">
                      <a:spcBef>
                        <a:spcPct val="0"/>
                      </a:spcBef>
                      <a:spcAft>
                        <a:spcPct val="0"/>
                      </a:spcAft>
                      <a:defRPr/>
                    </a:pPr>
                    <a:endParaRPr lang="en-US" sz="2400">
                      <a:solidFill>
                        <a:srgbClr val="FFFFFF"/>
                      </a:solidFill>
                      <a:sym typeface="Arial" charset="0"/>
                    </a:endParaRPr>
                  </a:p>
                </p:txBody>
              </p:sp>
              <p:sp>
                <p:nvSpPr>
                  <p:cNvPr id="120876" name="Line 26"/>
                  <p:cNvSpPr>
                    <a:spLocks noChangeShapeType="1"/>
                  </p:cNvSpPr>
                  <p:nvPr/>
                </p:nvSpPr>
                <p:spPr bwMode="auto">
                  <a:xfrm>
                    <a:off x="92" y="305"/>
                    <a:ext cx="1" cy="7"/>
                  </a:xfrm>
                  <a:prstGeom prst="line">
                    <a:avLst/>
                  </a:prstGeom>
                  <a:noFill/>
                  <a:ln w="18062">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fontAlgn="base">
                      <a:spcBef>
                        <a:spcPct val="0"/>
                      </a:spcBef>
                      <a:spcAft>
                        <a:spcPct val="0"/>
                      </a:spcAft>
                      <a:defRPr/>
                    </a:pPr>
                    <a:endParaRPr lang="en-US" sz="2400">
                      <a:solidFill>
                        <a:srgbClr val="FFFFFF"/>
                      </a:solidFill>
                      <a:sym typeface="Arial" charset="0"/>
                    </a:endParaRPr>
                  </a:p>
                </p:txBody>
              </p:sp>
              <p:sp>
                <p:nvSpPr>
                  <p:cNvPr id="120877" name="Line 27"/>
                  <p:cNvSpPr>
                    <a:spLocks noChangeShapeType="1"/>
                  </p:cNvSpPr>
                  <p:nvPr/>
                </p:nvSpPr>
                <p:spPr bwMode="auto">
                  <a:xfrm>
                    <a:off x="173" y="305"/>
                    <a:ext cx="1" cy="7"/>
                  </a:xfrm>
                  <a:prstGeom prst="line">
                    <a:avLst/>
                  </a:prstGeom>
                  <a:noFill/>
                  <a:ln w="18062">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fontAlgn="base">
                      <a:spcBef>
                        <a:spcPct val="0"/>
                      </a:spcBef>
                      <a:spcAft>
                        <a:spcPct val="0"/>
                      </a:spcAft>
                      <a:defRPr/>
                    </a:pPr>
                    <a:endParaRPr lang="en-US" sz="2400">
                      <a:solidFill>
                        <a:srgbClr val="FFFFFF"/>
                      </a:solidFill>
                      <a:sym typeface="Arial" charset="0"/>
                    </a:endParaRPr>
                  </a:p>
                </p:txBody>
              </p:sp>
              <p:sp>
                <p:nvSpPr>
                  <p:cNvPr id="120878" name="Line 28"/>
                  <p:cNvSpPr>
                    <a:spLocks noChangeShapeType="1"/>
                  </p:cNvSpPr>
                  <p:nvPr/>
                </p:nvSpPr>
                <p:spPr bwMode="auto">
                  <a:xfrm>
                    <a:off x="253" y="305"/>
                    <a:ext cx="1" cy="7"/>
                  </a:xfrm>
                  <a:prstGeom prst="line">
                    <a:avLst/>
                  </a:prstGeom>
                  <a:noFill/>
                  <a:ln w="18062">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fontAlgn="base">
                      <a:spcBef>
                        <a:spcPct val="0"/>
                      </a:spcBef>
                      <a:spcAft>
                        <a:spcPct val="0"/>
                      </a:spcAft>
                      <a:defRPr/>
                    </a:pPr>
                    <a:endParaRPr lang="en-US" sz="2400">
                      <a:solidFill>
                        <a:srgbClr val="FFFFFF"/>
                      </a:solidFill>
                      <a:sym typeface="Arial" charset="0"/>
                    </a:endParaRPr>
                  </a:p>
                </p:txBody>
              </p:sp>
              <p:sp>
                <p:nvSpPr>
                  <p:cNvPr id="120879" name="Line 29"/>
                  <p:cNvSpPr>
                    <a:spLocks noChangeShapeType="1"/>
                  </p:cNvSpPr>
                  <p:nvPr/>
                </p:nvSpPr>
                <p:spPr bwMode="auto">
                  <a:xfrm>
                    <a:off x="334" y="305"/>
                    <a:ext cx="1" cy="7"/>
                  </a:xfrm>
                  <a:prstGeom prst="line">
                    <a:avLst/>
                  </a:prstGeom>
                  <a:noFill/>
                  <a:ln w="18062">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fontAlgn="base">
                      <a:spcBef>
                        <a:spcPct val="0"/>
                      </a:spcBef>
                      <a:spcAft>
                        <a:spcPct val="0"/>
                      </a:spcAft>
                      <a:defRPr/>
                    </a:pPr>
                    <a:endParaRPr lang="en-US" sz="2400">
                      <a:solidFill>
                        <a:srgbClr val="FFFFFF"/>
                      </a:solidFill>
                      <a:sym typeface="Arial" charset="0"/>
                    </a:endParaRPr>
                  </a:p>
                </p:txBody>
              </p:sp>
              <p:sp>
                <p:nvSpPr>
                  <p:cNvPr id="120880" name="Line 30"/>
                  <p:cNvSpPr>
                    <a:spLocks noChangeShapeType="1"/>
                  </p:cNvSpPr>
                  <p:nvPr/>
                </p:nvSpPr>
                <p:spPr bwMode="auto">
                  <a:xfrm>
                    <a:off x="415" y="305"/>
                    <a:ext cx="2" cy="7"/>
                  </a:xfrm>
                  <a:prstGeom prst="line">
                    <a:avLst/>
                  </a:prstGeom>
                  <a:noFill/>
                  <a:ln w="18062">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fontAlgn="base">
                      <a:spcBef>
                        <a:spcPct val="0"/>
                      </a:spcBef>
                      <a:spcAft>
                        <a:spcPct val="0"/>
                      </a:spcAft>
                      <a:defRPr/>
                    </a:pPr>
                    <a:endParaRPr lang="en-US" sz="2400">
                      <a:solidFill>
                        <a:srgbClr val="FFFFFF"/>
                      </a:solidFill>
                      <a:sym typeface="Arial" charset="0"/>
                    </a:endParaRPr>
                  </a:p>
                </p:txBody>
              </p:sp>
              <p:sp>
                <p:nvSpPr>
                  <p:cNvPr id="120881" name="Line 31"/>
                  <p:cNvSpPr>
                    <a:spLocks noChangeShapeType="1"/>
                  </p:cNvSpPr>
                  <p:nvPr/>
                </p:nvSpPr>
                <p:spPr bwMode="auto">
                  <a:xfrm>
                    <a:off x="497" y="305"/>
                    <a:ext cx="1" cy="7"/>
                  </a:xfrm>
                  <a:prstGeom prst="line">
                    <a:avLst/>
                  </a:prstGeom>
                  <a:noFill/>
                  <a:ln w="18062">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fontAlgn="base">
                      <a:spcBef>
                        <a:spcPct val="0"/>
                      </a:spcBef>
                      <a:spcAft>
                        <a:spcPct val="0"/>
                      </a:spcAft>
                      <a:defRPr/>
                    </a:pPr>
                    <a:endParaRPr lang="en-US" sz="2400">
                      <a:solidFill>
                        <a:srgbClr val="FFFFFF"/>
                      </a:solidFill>
                      <a:sym typeface="Arial" charset="0"/>
                    </a:endParaRPr>
                  </a:p>
                </p:txBody>
              </p:sp>
              <p:sp>
                <p:nvSpPr>
                  <p:cNvPr id="120882" name="Line 32"/>
                  <p:cNvSpPr>
                    <a:spLocks noChangeShapeType="1"/>
                  </p:cNvSpPr>
                  <p:nvPr/>
                </p:nvSpPr>
                <p:spPr bwMode="auto">
                  <a:xfrm>
                    <a:off x="576" y="305"/>
                    <a:ext cx="1" cy="7"/>
                  </a:xfrm>
                  <a:prstGeom prst="line">
                    <a:avLst/>
                  </a:prstGeom>
                  <a:noFill/>
                  <a:ln w="18062">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fontAlgn="base">
                      <a:spcBef>
                        <a:spcPct val="0"/>
                      </a:spcBef>
                      <a:spcAft>
                        <a:spcPct val="0"/>
                      </a:spcAft>
                      <a:defRPr/>
                    </a:pPr>
                    <a:endParaRPr lang="en-US" sz="2400">
                      <a:solidFill>
                        <a:srgbClr val="FFFFFF"/>
                      </a:solidFill>
                      <a:sym typeface="Arial" charset="0"/>
                    </a:endParaRPr>
                  </a:p>
                </p:txBody>
              </p:sp>
              <p:sp>
                <p:nvSpPr>
                  <p:cNvPr id="120883" name="Line 33"/>
                  <p:cNvSpPr>
                    <a:spLocks noChangeShapeType="1"/>
                  </p:cNvSpPr>
                  <p:nvPr/>
                </p:nvSpPr>
                <p:spPr bwMode="auto">
                  <a:xfrm>
                    <a:off x="657" y="305"/>
                    <a:ext cx="1" cy="7"/>
                  </a:xfrm>
                  <a:prstGeom prst="line">
                    <a:avLst/>
                  </a:prstGeom>
                  <a:noFill/>
                  <a:ln w="18062">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fontAlgn="base">
                      <a:spcBef>
                        <a:spcPct val="0"/>
                      </a:spcBef>
                      <a:spcAft>
                        <a:spcPct val="0"/>
                      </a:spcAft>
                      <a:defRPr/>
                    </a:pPr>
                    <a:endParaRPr lang="en-US" sz="2400">
                      <a:solidFill>
                        <a:srgbClr val="FFFFFF"/>
                      </a:solidFill>
                      <a:sym typeface="Arial" charset="0"/>
                    </a:endParaRPr>
                  </a:p>
                </p:txBody>
              </p:sp>
              <p:sp>
                <p:nvSpPr>
                  <p:cNvPr id="120884" name="Line 34"/>
                  <p:cNvSpPr>
                    <a:spLocks noChangeShapeType="1"/>
                  </p:cNvSpPr>
                  <p:nvPr/>
                </p:nvSpPr>
                <p:spPr bwMode="auto">
                  <a:xfrm>
                    <a:off x="738" y="305"/>
                    <a:ext cx="2" cy="7"/>
                  </a:xfrm>
                  <a:prstGeom prst="line">
                    <a:avLst/>
                  </a:prstGeom>
                  <a:noFill/>
                  <a:ln w="18062">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fontAlgn="base">
                      <a:spcBef>
                        <a:spcPct val="0"/>
                      </a:spcBef>
                      <a:spcAft>
                        <a:spcPct val="0"/>
                      </a:spcAft>
                      <a:defRPr/>
                    </a:pPr>
                    <a:endParaRPr lang="en-US" sz="2400">
                      <a:solidFill>
                        <a:srgbClr val="FFFFFF"/>
                      </a:solidFill>
                      <a:sym typeface="Arial" charset="0"/>
                    </a:endParaRPr>
                  </a:p>
                </p:txBody>
              </p:sp>
              <p:sp>
                <p:nvSpPr>
                  <p:cNvPr id="120885" name="Line 35"/>
                  <p:cNvSpPr>
                    <a:spLocks noChangeShapeType="1"/>
                  </p:cNvSpPr>
                  <p:nvPr/>
                </p:nvSpPr>
                <p:spPr bwMode="auto">
                  <a:xfrm>
                    <a:off x="3" y="305"/>
                    <a:ext cx="737" cy="1"/>
                  </a:xfrm>
                  <a:prstGeom prst="line">
                    <a:avLst/>
                  </a:prstGeom>
                  <a:noFill/>
                  <a:ln w="18062">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fontAlgn="base">
                      <a:spcBef>
                        <a:spcPct val="0"/>
                      </a:spcBef>
                      <a:spcAft>
                        <a:spcPct val="0"/>
                      </a:spcAft>
                      <a:defRPr/>
                    </a:pPr>
                    <a:endParaRPr lang="en-US" sz="2400">
                      <a:solidFill>
                        <a:srgbClr val="FFFFFF"/>
                      </a:solidFill>
                      <a:sym typeface="Arial" charset="0"/>
                    </a:endParaRPr>
                  </a:p>
                </p:txBody>
              </p:sp>
            </p:grpSp>
            <p:sp>
              <p:nvSpPr>
                <p:cNvPr id="120845" name="Rectangle 36"/>
                <p:cNvSpPr>
                  <a:spLocks/>
                </p:cNvSpPr>
                <p:nvPr/>
              </p:nvSpPr>
              <p:spPr bwMode="auto">
                <a:xfrm>
                  <a:off x="1695680" y="1342187"/>
                  <a:ext cx="6478979" cy="325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defTabSz="455613" fontAlgn="base">
                    <a:spcBef>
                      <a:spcPts val="700"/>
                    </a:spcBef>
                    <a:spcAft>
                      <a:spcPct val="0"/>
                    </a:spcAft>
                    <a:defRPr/>
                  </a:pPr>
                  <a:r>
                    <a:rPr lang="en-US" sz="1500" b="1" dirty="0">
                      <a:solidFill>
                        <a:srgbClr val="333333"/>
                      </a:solidFill>
                      <a:latin typeface="Helvetica" charset="0"/>
                      <a:sym typeface="Helvetica" charset="0"/>
                    </a:rPr>
                    <a:t>Estimated Prevalence by Age Group</a:t>
                  </a:r>
                  <a:r>
                    <a:rPr lang="en-US" sz="1500" b="1" baseline="31000" dirty="0">
                      <a:solidFill>
                        <a:srgbClr val="333333"/>
                      </a:solidFill>
                      <a:latin typeface="Helvetica" charset="0"/>
                      <a:sym typeface="Helvetica" charset="0"/>
                    </a:rPr>
                    <a:t>2</a:t>
                  </a:r>
                  <a:endParaRPr lang="en-US" sz="2400" dirty="0">
                    <a:solidFill>
                      <a:srgbClr val="FFFFFF"/>
                    </a:solidFill>
                    <a:sym typeface="Arial" charset="0"/>
                  </a:endParaRPr>
                </a:p>
              </p:txBody>
            </p:sp>
            <p:sp>
              <p:nvSpPr>
                <p:cNvPr id="120846" name="Rectangle 38"/>
                <p:cNvSpPr>
                  <a:spLocks/>
                </p:cNvSpPr>
                <p:nvPr/>
              </p:nvSpPr>
              <p:spPr bwMode="auto">
                <a:xfrm>
                  <a:off x="3427625" y="4775347"/>
                  <a:ext cx="2810045" cy="3302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88896" tIns="50798" rIns="88896" bIns="50798"/>
                <a:lstStyle/>
                <a:p>
                  <a:pPr defTabSz="455613" fontAlgn="base">
                    <a:spcBef>
                      <a:spcPct val="0"/>
                    </a:spcBef>
                    <a:spcAft>
                      <a:spcPct val="0"/>
                    </a:spcAft>
                    <a:defRPr/>
                  </a:pPr>
                  <a:r>
                    <a:rPr lang="en-US" sz="1300" b="1">
                      <a:solidFill>
                        <a:srgbClr val="333333"/>
                      </a:solidFill>
                      <a:latin typeface="Helvetica" charset="0"/>
                      <a:sym typeface="Helvetica" charset="0"/>
                    </a:rPr>
                    <a:t>Birth Year Group</a:t>
                  </a:r>
                  <a:endParaRPr lang="en-US" sz="2400">
                    <a:solidFill>
                      <a:srgbClr val="FFFFFF"/>
                    </a:solidFill>
                    <a:sym typeface="Arial" charset="0"/>
                  </a:endParaRPr>
                </a:p>
              </p:txBody>
            </p:sp>
            <p:grpSp>
              <p:nvGrpSpPr>
                <p:cNvPr id="154638" name="Group 39"/>
                <p:cNvGrpSpPr>
                  <a:grpSpLocks/>
                </p:cNvGrpSpPr>
                <p:nvPr/>
              </p:nvGrpSpPr>
              <p:grpSpPr bwMode="auto">
                <a:xfrm>
                  <a:off x="1029147" y="1523628"/>
                  <a:ext cx="533549" cy="3053953"/>
                  <a:chOff x="0" y="0"/>
                  <a:chExt cx="60" cy="342"/>
                </a:xfrm>
              </p:grpSpPr>
              <p:sp>
                <p:nvSpPr>
                  <p:cNvPr id="120858" name="Rectangle 40"/>
                  <p:cNvSpPr>
                    <a:spLocks/>
                  </p:cNvSpPr>
                  <p:nvPr/>
                </p:nvSpPr>
                <p:spPr bwMode="auto">
                  <a:xfrm>
                    <a:off x="0" y="306"/>
                    <a:ext cx="60" cy="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26435" tIns="72248" rIns="126435" bIns="72248"/>
                  <a:lstStyle/>
                  <a:p>
                    <a:pPr algn="r" defTabSz="455613" fontAlgn="base">
                      <a:spcBef>
                        <a:spcPct val="0"/>
                      </a:spcBef>
                      <a:spcAft>
                        <a:spcPct val="0"/>
                      </a:spcAft>
                      <a:defRPr/>
                    </a:pPr>
                    <a:r>
                      <a:rPr lang="en-US" sz="1300">
                        <a:solidFill>
                          <a:srgbClr val="333333"/>
                        </a:solidFill>
                        <a:latin typeface="Helvetica" charset="0"/>
                        <a:sym typeface="Helvetica" charset="0"/>
                      </a:rPr>
                      <a:t>0</a:t>
                    </a:r>
                    <a:endParaRPr lang="en-US" sz="2400">
                      <a:solidFill>
                        <a:srgbClr val="FFFFFF"/>
                      </a:solidFill>
                      <a:sym typeface="Arial" charset="0"/>
                    </a:endParaRPr>
                  </a:p>
                </p:txBody>
              </p:sp>
              <p:sp>
                <p:nvSpPr>
                  <p:cNvPr id="120859" name="Rectangle 41"/>
                  <p:cNvSpPr>
                    <a:spLocks/>
                  </p:cNvSpPr>
                  <p:nvPr/>
                </p:nvSpPr>
                <p:spPr bwMode="auto">
                  <a:xfrm>
                    <a:off x="0" y="0"/>
                    <a:ext cx="60" cy="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26435" tIns="72248" rIns="126435" bIns="72248"/>
                  <a:lstStyle/>
                  <a:p>
                    <a:pPr algn="r" defTabSz="455613" fontAlgn="base">
                      <a:spcBef>
                        <a:spcPct val="0"/>
                      </a:spcBef>
                      <a:spcAft>
                        <a:spcPct val="0"/>
                      </a:spcAft>
                      <a:defRPr/>
                    </a:pPr>
                    <a:r>
                      <a:rPr lang="en-US" sz="1300">
                        <a:solidFill>
                          <a:srgbClr val="333333"/>
                        </a:solidFill>
                        <a:latin typeface="Helvetica" charset="0"/>
                        <a:sym typeface="Helvetica" charset="0"/>
                      </a:rPr>
                      <a:t>1.6</a:t>
                    </a:r>
                    <a:endParaRPr lang="en-US" sz="2400">
                      <a:solidFill>
                        <a:srgbClr val="FFFFFF"/>
                      </a:solidFill>
                      <a:sym typeface="Arial" charset="0"/>
                    </a:endParaRPr>
                  </a:p>
                </p:txBody>
              </p:sp>
              <p:sp>
                <p:nvSpPr>
                  <p:cNvPr id="120860" name="Rectangle 42"/>
                  <p:cNvSpPr>
                    <a:spLocks/>
                  </p:cNvSpPr>
                  <p:nvPr/>
                </p:nvSpPr>
                <p:spPr bwMode="auto">
                  <a:xfrm>
                    <a:off x="0" y="38"/>
                    <a:ext cx="60" cy="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26435" tIns="72248" rIns="126435" bIns="72248"/>
                  <a:lstStyle/>
                  <a:p>
                    <a:pPr algn="r" defTabSz="455613" fontAlgn="base">
                      <a:spcBef>
                        <a:spcPct val="0"/>
                      </a:spcBef>
                      <a:spcAft>
                        <a:spcPct val="0"/>
                      </a:spcAft>
                      <a:defRPr/>
                    </a:pPr>
                    <a:r>
                      <a:rPr lang="en-US" sz="1300">
                        <a:solidFill>
                          <a:srgbClr val="333333"/>
                        </a:solidFill>
                        <a:latin typeface="Helvetica" charset="0"/>
                        <a:sym typeface="Helvetica" charset="0"/>
                      </a:rPr>
                      <a:t>1.4</a:t>
                    </a:r>
                    <a:endParaRPr lang="en-US" sz="2400">
                      <a:solidFill>
                        <a:srgbClr val="FFFFFF"/>
                      </a:solidFill>
                      <a:sym typeface="Arial" charset="0"/>
                    </a:endParaRPr>
                  </a:p>
                </p:txBody>
              </p:sp>
              <p:sp>
                <p:nvSpPr>
                  <p:cNvPr id="120861" name="Rectangle 43"/>
                  <p:cNvSpPr>
                    <a:spLocks/>
                  </p:cNvSpPr>
                  <p:nvPr/>
                </p:nvSpPr>
                <p:spPr bwMode="auto">
                  <a:xfrm>
                    <a:off x="0" y="76"/>
                    <a:ext cx="60" cy="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26435" tIns="72248" rIns="126435" bIns="72248"/>
                  <a:lstStyle/>
                  <a:p>
                    <a:pPr algn="r" defTabSz="455613" fontAlgn="base">
                      <a:spcBef>
                        <a:spcPct val="0"/>
                      </a:spcBef>
                      <a:spcAft>
                        <a:spcPct val="0"/>
                      </a:spcAft>
                      <a:defRPr/>
                    </a:pPr>
                    <a:r>
                      <a:rPr lang="en-US" sz="1300">
                        <a:solidFill>
                          <a:srgbClr val="333333"/>
                        </a:solidFill>
                        <a:latin typeface="Helvetica" charset="0"/>
                        <a:sym typeface="Helvetica" charset="0"/>
                      </a:rPr>
                      <a:t>1.2</a:t>
                    </a:r>
                    <a:endParaRPr lang="en-US" sz="2400">
                      <a:solidFill>
                        <a:srgbClr val="FFFFFF"/>
                      </a:solidFill>
                      <a:sym typeface="Arial" charset="0"/>
                    </a:endParaRPr>
                  </a:p>
                </p:txBody>
              </p:sp>
              <p:sp>
                <p:nvSpPr>
                  <p:cNvPr id="120862" name="Rectangle 44"/>
                  <p:cNvSpPr>
                    <a:spLocks/>
                  </p:cNvSpPr>
                  <p:nvPr/>
                </p:nvSpPr>
                <p:spPr bwMode="auto">
                  <a:xfrm>
                    <a:off x="0" y="114"/>
                    <a:ext cx="60" cy="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26435" tIns="72248" rIns="126435" bIns="72248"/>
                  <a:lstStyle/>
                  <a:p>
                    <a:pPr algn="r" defTabSz="455613" fontAlgn="base">
                      <a:spcBef>
                        <a:spcPct val="0"/>
                      </a:spcBef>
                      <a:spcAft>
                        <a:spcPct val="0"/>
                      </a:spcAft>
                      <a:defRPr/>
                    </a:pPr>
                    <a:r>
                      <a:rPr lang="en-US" sz="1300">
                        <a:solidFill>
                          <a:srgbClr val="333333"/>
                        </a:solidFill>
                        <a:latin typeface="Helvetica" charset="0"/>
                        <a:sym typeface="Helvetica" charset="0"/>
                      </a:rPr>
                      <a:t>1.0</a:t>
                    </a:r>
                    <a:endParaRPr lang="en-US" sz="2400">
                      <a:solidFill>
                        <a:srgbClr val="FFFFFF"/>
                      </a:solidFill>
                      <a:sym typeface="Arial" charset="0"/>
                    </a:endParaRPr>
                  </a:p>
                </p:txBody>
              </p:sp>
              <p:sp>
                <p:nvSpPr>
                  <p:cNvPr id="120863" name="Rectangle 45"/>
                  <p:cNvSpPr>
                    <a:spLocks/>
                  </p:cNvSpPr>
                  <p:nvPr/>
                </p:nvSpPr>
                <p:spPr bwMode="auto">
                  <a:xfrm>
                    <a:off x="0" y="153"/>
                    <a:ext cx="60" cy="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26435" tIns="72248" rIns="126435" bIns="72248"/>
                  <a:lstStyle/>
                  <a:p>
                    <a:pPr algn="r" defTabSz="455613" fontAlgn="base">
                      <a:spcBef>
                        <a:spcPct val="0"/>
                      </a:spcBef>
                      <a:spcAft>
                        <a:spcPct val="0"/>
                      </a:spcAft>
                      <a:defRPr/>
                    </a:pPr>
                    <a:r>
                      <a:rPr lang="en-US" sz="1300">
                        <a:solidFill>
                          <a:srgbClr val="333333"/>
                        </a:solidFill>
                        <a:latin typeface="Helvetica" charset="0"/>
                        <a:sym typeface="Helvetica" charset="0"/>
                      </a:rPr>
                      <a:t>0.8</a:t>
                    </a:r>
                    <a:endParaRPr lang="en-US" sz="2400">
                      <a:solidFill>
                        <a:srgbClr val="FFFFFF"/>
                      </a:solidFill>
                      <a:sym typeface="Arial" charset="0"/>
                    </a:endParaRPr>
                  </a:p>
                </p:txBody>
              </p:sp>
              <p:sp>
                <p:nvSpPr>
                  <p:cNvPr id="120864" name="Rectangle 46"/>
                  <p:cNvSpPr>
                    <a:spLocks/>
                  </p:cNvSpPr>
                  <p:nvPr/>
                </p:nvSpPr>
                <p:spPr bwMode="auto">
                  <a:xfrm>
                    <a:off x="0" y="191"/>
                    <a:ext cx="60" cy="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26435" tIns="72248" rIns="126435" bIns="72248"/>
                  <a:lstStyle/>
                  <a:p>
                    <a:pPr algn="r" defTabSz="455613" fontAlgn="base">
                      <a:spcBef>
                        <a:spcPct val="0"/>
                      </a:spcBef>
                      <a:spcAft>
                        <a:spcPct val="0"/>
                      </a:spcAft>
                      <a:defRPr/>
                    </a:pPr>
                    <a:r>
                      <a:rPr lang="en-US" sz="1300">
                        <a:solidFill>
                          <a:srgbClr val="333333"/>
                        </a:solidFill>
                        <a:latin typeface="Helvetica" charset="0"/>
                        <a:sym typeface="Helvetica" charset="0"/>
                      </a:rPr>
                      <a:t>0.6</a:t>
                    </a:r>
                    <a:endParaRPr lang="en-US" sz="2400">
                      <a:solidFill>
                        <a:srgbClr val="FFFFFF"/>
                      </a:solidFill>
                      <a:sym typeface="Arial" charset="0"/>
                    </a:endParaRPr>
                  </a:p>
                </p:txBody>
              </p:sp>
              <p:sp>
                <p:nvSpPr>
                  <p:cNvPr id="120865" name="Rectangle 47"/>
                  <p:cNvSpPr>
                    <a:spLocks/>
                  </p:cNvSpPr>
                  <p:nvPr/>
                </p:nvSpPr>
                <p:spPr bwMode="auto">
                  <a:xfrm>
                    <a:off x="0" y="229"/>
                    <a:ext cx="60" cy="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26435" tIns="72248" rIns="126435" bIns="72248"/>
                  <a:lstStyle/>
                  <a:p>
                    <a:pPr algn="r" defTabSz="455613" fontAlgn="base">
                      <a:spcBef>
                        <a:spcPct val="0"/>
                      </a:spcBef>
                      <a:spcAft>
                        <a:spcPct val="0"/>
                      </a:spcAft>
                      <a:defRPr/>
                    </a:pPr>
                    <a:r>
                      <a:rPr lang="en-US" sz="1300">
                        <a:solidFill>
                          <a:srgbClr val="333333"/>
                        </a:solidFill>
                        <a:latin typeface="Helvetica" charset="0"/>
                        <a:sym typeface="Helvetica" charset="0"/>
                      </a:rPr>
                      <a:t>0.4</a:t>
                    </a:r>
                    <a:endParaRPr lang="en-US" sz="2400">
                      <a:solidFill>
                        <a:srgbClr val="FFFFFF"/>
                      </a:solidFill>
                      <a:sym typeface="Arial" charset="0"/>
                    </a:endParaRPr>
                  </a:p>
                </p:txBody>
              </p:sp>
              <p:sp>
                <p:nvSpPr>
                  <p:cNvPr id="120866" name="Rectangle 48"/>
                  <p:cNvSpPr>
                    <a:spLocks/>
                  </p:cNvSpPr>
                  <p:nvPr/>
                </p:nvSpPr>
                <p:spPr bwMode="auto">
                  <a:xfrm>
                    <a:off x="0" y="268"/>
                    <a:ext cx="60" cy="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26435" tIns="72248" rIns="126435" bIns="72248"/>
                  <a:lstStyle/>
                  <a:p>
                    <a:pPr algn="r" defTabSz="455613" fontAlgn="base">
                      <a:spcBef>
                        <a:spcPct val="0"/>
                      </a:spcBef>
                      <a:spcAft>
                        <a:spcPct val="0"/>
                      </a:spcAft>
                      <a:defRPr/>
                    </a:pPr>
                    <a:r>
                      <a:rPr lang="en-US" sz="1300">
                        <a:solidFill>
                          <a:srgbClr val="333333"/>
                        </a:solidFill>
                        <a:latin typeface="Helvetica" charset="0"/>
                        <a:sym typeface="Helvetica" charset="0"/>
                      </a:rPr>
                      <a:t>0.2</a:t>
                    </a:r>
                    <a:endParaRPr lang="en-US" sz="2400">
                      <a:solidFill>
                        <a:srgbClr val="FFFFFF"/>
                      </a:solidFill>
                      <a:sym typeface="Arial" charset="0"/>
                    </a:endParaRPr>
                  </a:p>
                </p:txBody>
              </p:sp>
            </p:grpSp>
            <p:grpSp>
              <p:nvGrpSpPr>
                <p:cNvPr id="154639" name="Group 49"/>
                <p:cNvGrpSpPr>
                  <a:grpSpLocks/>
                </p:cNvGrpSpPr>
                <p:nvPr/>
              </p:nvGrpSpPr>
              <p:grpSpPr bwMode="auto">
                <a:xfrm>
                  <a:off x="1628552" y="4409033"/>
                  <a:ext cx="6484069" cy="317004"/>
                  <a:chOff x="0" y="0"/>
                  <a:chExt cx="727" cy="36"/>
                </a:xfrm>
              </p:grpSpPr>
              <p:sp>
                <p:nvSpPr>
                  <p:cNvPr id="120849" name="Rectangle 50"/>
                  <p:cNvSpPr>
                    <a:spLocks/>
                  </p:cNvSpPr>
                  <p:nvPr/>
                </p:nvSpPr>
                <p:spPr bwMode="auto">
                  <a:xfrm>
                    <a:off x="646" y="0"/>
                    <a:ext cx="81" cy="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26435" tIns="72248" rIns="126435" bIns="72248"/>
                  <a:lstStyle/>
                  <a:p>
                    <a:pPr defTabSz="455613" fontAlgn="base">
                      <a:spcBef>
                        <a:spcPct val="0"/>
                      </a:spcBef>
                      <a:spcAft>
                        <a:spcPct val="0"/>
                      </a:spcAft>
                      <a:defRPr/>
                    </a:pPr>
                    <a:r>
                      <a:rPr lang="en-US" sz="1300">
                        <a:solidFill>
                          <a:srgbClr val="333333"/>
                        </a:solidFill>
                        <a:latin typeface="Helvetica" charset="0"/>
                        <a:sym typeface="Helvetica" charset="0"/>
                      </a:rPr>
                      <a:t>1990+</a:t>
                    </a:r>
                    <a:endParaRPr lang="en-US" sz="2400">
                      <a:solidFill>
                        <a:srgbClr val="FFFFFF"/>
                      </a:solidFill>
                      <a:sym typeface="Arial" charset="0"/>
                    </a:endParaRPr>
                  </a:p>
                </p:txBody>
              </p:sp>
              <p:sp>
                <p:nvSpPr>
                  <p:cNvPr id="120850" name="Rectangle 51"/>
                  <p:cNvSpPr>
                    <a:spLocks/>
                  </p:cNvSpPr>
                  <p:nvPr/>
                </p:nvSpPr>
                <p:spPr bwMode="auto">
                  <a:xfrm>
                    <a:off x="562" y="0"/>
                    <a:ext cx="81" cy="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26435" tIns="72248" rIns="126435" bIns="72248"/>
                  <a:lstStyle/>
                  <a:p>
                    <a:pPr defTabSz="455613" fontAlgn="base">
                      <a:spcBef>
                        <a:spcPct val="0"/>
                      </a:spcBef>
                      <a:spcAft>
                        <a:spcPct val="0"/>
                      </a:spcAft>
                      <a:defRPr/>
                    </a:pPr>
                    <a:r>
                      <a:rPr lang="en-US" sz="1300">
                        <a:solidFill>
                          <a:srgbClr val="333333"/>
                        </a:solidFill>
                        <a:latin typeface="Helvetica" charset="0"/>
                        <a:sym typeface="Helvetica" charset="0"/>
                      </a:rPr>
                      <a:t>1980s</a:t>
                    </a:r>
                    <a:endParaRPr lang="en-US" sz="2400">
                      <a:solidFill>
                        <a:srgbClr val="FFFFFF"/>
                      </a:solidFill>
                      <a:sym typeface="Arial" charset="0"/>
                    </a:endParaRPr>
                  </a:p>
                </p:txBody>
              </p:sp>
              <p:sp>
                <p:nvSpPr>
                  <p:cNvPr id="120851" name="Rectangle 52"/>
                  <p:cNvSpPr>
                    <a:spLocks/>
                  </p:cNvSpPr>
                  <p:nvPr/>
                </p:nvSpPr>
                <p:spPr bwMode="auto">
                  <a:xfrm>
                    <a:off x="483" y="0"/>
                    <a:ext cx="80" cy="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26435" tIns="72248" rIns="126435" bIns="72248"/>
                  <a:lstStyle/>
                  <a:p>
                    <a:pPr defTabSz="455613" fontAlgn="base">
                      <a:spcBef>
                        <a:spcPct val="0"/>
                      </a:spcBef>
                      <a:spcAft>
                        <a:spcPct val="0"/>
                      </a:spcAft>
                      <a:defRPr/>
                    </a:pPr>
                    <a:r>
                      <a:rPr lang="en-US" sz="1300">
                        <a:solidFill>
                          <a:srgbClr val="333333"/>
                        </a:solidFill>
                        <a:latin typeface="Helvetica" charset="0"/>
                        <a:sym typeface="Helvetica" charset="0"/>
                      </a:rPr>
                      <a:t>1970s</a:t>
                    </a:r>
                    <a:endParaRPr lang="en-US" sz="2400">
                      <a:solidFill>
                        <a:srgbClr val="FFFFFF"/>
                      </a:solidFill>
                      <a:sym typeface="Arial" charset="0"/>
                    </a:endParaRPr>
                  </a:p>
                </p:txBody>
              </p:sp>
              <p:sp>
                <p:nvSpPr>
                  <p:cNvPr id="120852" name="Rectangle 53"/>
                  <p:cNvSpPr>
                    <a:spLocks/>
                  </p:cNvSpPr>
                  <p:nvPr/>
                </p:nvSpPr>
                <p:spPr bwMode="auto">
                  <a:xfrm>
                    <a:off x="402" y="0"/>
                    <a:ext cx="80" cy="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26435" tIns="72248" rIns="126435" bIns="72248"/>
                  <a:lstStyle/>
                  <a:p>
                    <a:pPr defTabSz="455613" fontAlgn="base">
                      <a:spcBef>
                        <a:spcPct val="0"/>
                      </a:spcBef>
                      <a:spcAft>
                        <a:spcPct val="0"/>
                      </a:spcAft>
                      <a:defRPr/>
                    </a:pPr>
                    <a:r>
                      <a:rPr lang="en-US" sz="1300">
                        <a:solidFill>
                          <a:srgbClr val="333333"/>
                        </a:solidFill>
                        <a:latin typeface="Helvetica" charset="0"/>
                        <a:sym typeface="Helvetica" charset="0"/>
                      </a:rPr>
                      <a:t>1960s</a:t>
                    </a:r>
                    <a:endParaRPr lang="en-US" sz="2400">
                      <a:solidFill>
                        <a:srgbClr val="FFFFFF"/>
                      </a:solidFill>
                      <a:sym typeface="Arial" charset="0"/>
                    </a:endParaRPr>
                  </a:p>
                </p:txBody>
              </p:sp>
              <p:sp>
                <p:nvSpPr>
                  <p:cNvPr id="120853" name="Rectangle 54"/>
                  <p:cNvSpPr>
                    <a:spLocks/>
                  </p:cNvSpPr>
                  <p:nvPr/>
                </p:nvSpPr>
                <p:spPr bwMode="auto">
                  <a:xfrm>
                    <a:off x="321" y="0"/>
                    <a:ext cx="81" cy="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26435" tIns="72248" rIns="126435" bIns="72248"/>
                  <a:lstStyle/>
                  <a:p>
                    <a:pPr defTabSz="455613" fontAlgn="base">
                      <a:spcBef>
                        <a:spcPct val="0"/>
                      </a:spcBef>
                      <a:spcAft>
                        <a:spcPct val="0"/>
                      </a:spcAft>
                      <a:defRPr/>
                    </a:pPr>
                    <a:r>
                      <a:rPr lang="en-US" sz="1300">
                        <a:solidFill>
                          <a:srgbClr val="333333"/>
                        </a:solidFill>
                        <a:latin typeface="Helvetica" charset="0"/>
                        <a:sym typeface="Helvetica" charset="0"/>
                      </a:rPr>
                      <a:t>1950s</a:t>
                    </a:r>
                    <a:endParaRPr lang="en-US" sz="2400">
                      <a:solidFill>
                        <a:srgbClr val="FFFFFF"/>
                      </a:solidFill>
                      <a:sym typeface="Arial" charset="0"/>
                    </a:endParaRPr>
                  </a:p>
                </p:txBody>
              </p:sp>
              <p:sp>
                <p:nvSpPr>
                  <p:cNvPr id="120854" name="Rectangle 55"/>
                  <p:cNvSpPr>
                    <a:spLocks/>
                  </p:cNvSpPr>
                  <p:nvPr/>
                </p:nvSpPr>
                <p:spPr bwMode="auto">
                  <a:xfrm>
                    <a:off x="241" y="0"/>
                    <a:ext cx="81" cy="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26435" tIns="72248" rIns="126435" bIns="72248"/>
                  <a:lstStyle/>
                  <a:p>
                    <a:pPr defTabSz="455613" fontAlgn="base">
                      <a:spcBef>
                        <a:spcPct val="0"/>
                      </a:spcBef>
                      <a:spcAft>
                        <a:spcPct val="0"/>
                      </a:spcAft>
                      <a:defRPr/>
                    </a:pPr>
                    <a:r>
                      <a:rPr lang="en-US" sz="1300">
                        <a:solidFill>
                          <a:srgbClr val="333333"/>
                        </a:solidFill>
                        <a:latin typeface="Helvetica" charset="0"/>
                        <a:sym typeface="Helvetica" charset="0"/>
                      </a:rPr>
                      <a:t>1940s</a:t>
                    </a:r>
                    <a:endParaRPr lang="en-US" sz="2400">
                      <a:solidFill>
                        <a:srgbClr val="FFFFFF"/>
                      </a:solidFill>
                      <a:sym typeface="Arial" charset="0"/>
                    </a:endParaRPr>
                  </a:p>
                </p:txBody>
              </p:sp>
              <p:sp>
                <p:nvSpPr>
                  <p:cNvPr id="120855" name="Rectangle 56"/>
                  <p:cNvSpPr>
                    <a:spLocks/>
                  </p:cNvSpPr>
                  <p:nvPr/>
                </p:nvSpPr>
                <p:spPr bwMode="auto">
                  <a:xfrm>
                    <a:off x="160" y="0"/>
                    <a:ext cx="80" cy="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26435" tIns="72248" rIns="126435" bIns="72248"/>
                  <a:lstStyle/>
                  <a:p>
                    <a:pPr defTabSz="455613" fontAlgn="base">
                      <a:spcBef>
                        <a:spcPct val="0"/>
                      </a:spcBef>
                      <a:spcAft>
                        <a:spcPct val="0"/>
                      </a:spcAft>
                      <a:defRPr/>
                    </a:pPr>
                    <a:r>
                      <a:rPr lang="en-US" sz="1300">
                        <a:solidFill>
                          <a:srgbClr val="333333"/>
                        </a:solidFill>
                        <a:latin typeface="Helvetica" charset="0"/>
                        <a:sym typeface="Helvetica" charset="0"/>
                      </a:rPr>
                      <a:t>1930s</a:t>
                    </a:r>
                    <a:endParaRPr lang="en-US" sz="2400">
                      <a:solidFill>
                        <a:srgbClr val="FFFFFF"/>
                      </a:solidFill>
                      <a:sym typeface="Arial" charset="0"/>
                    </a:endParaRPr>
                  </a:p>
                </p:txBody>
              </p:sp>
              <p:sp>
                <p:nvSpPr>
                  <p:cNvPr id="120856" name="Rectangle 57"/>
                  <p:cNvSpPr>
                    <a:spLocks/>
                  </p:cNvSpPr>
                  <p:nvPr/>
                </p:nvSpPr>
                <p:spPr bwMode="auto">
                  <a:xfrm>
                    <a:off x="79" y="0"/>
                    <a:ext cx="81" cy="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26435" tIns="72248" rIns="126435" bIns="72248"/>
                  <a:lstStyle/>
                  <a:p>
                    <a:pPr defTabSz="455613" fontAlgn="base">
                      <a:spcBef>
                        <a:spcPct val="0"/>
                      </a:spcBef>
                      <a:spcAft>
                        <a:spcPct val="0"/>
                      </a:spcAft>
                      <a:defRPr/>
                    </a:pPr>
                    <a:r>
                      <a:rPr lang="en-US" sz="1300">
                        <a:solidFill>
                          <a:srgbClr val="333333"/>
                        </a:solidFill>
                        <a:latin typeface="Helvetica" charset="0"/>
                        <a:sym typeface="Helvetica" charset="0"/>
                      </a:rPr>
                      <a:t>1920s</a:t>
                    </a:r>
                    <a:endParaRPr lang="en-US" sz="2400">
                      <a:solidFill>
                        <a:srgbClr val="FFFFFF"/>
                      </a:solidFill>
                      <a:sym typeface="Arial" charset="0"/>
                    </a:endParaRPr>
                  </a:p>
                </p:txBody>
              </p:sp>
              <p:sp>
                <p:nvSpPr>
                  <p:cNvPr id="120857" name="Rectangle 58"/>
                  <p:cNvSpPr>
                    <a:spLocks/>
                  </p:cNvSpPr>
                  <p:nvPr/>
                </p:nvSpPr>
                <p:spPr bwMode="auto">
                  <a:xfrm>
                    <a:off x="0" y="0"/>
                    <a:ext cx="80" cy="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26435" tIns="72248" rIns="126435" bIns="72248"/>
                  <a:lstStyle/>
                  <a:p>
                    <a:pPr defTabSz="455613" fontAlgn="base">
                      <a:spcBef>
                        <a:spcPct val="0"/>
                      </a:spcBef>
                      <a:spcAft>
                        <a:spcPct val="0"/>
                      </a:spcAft>
                      <a:defRPr/>
                    </a:pPr>
                    <a:r>
                      <a:rPr lang="en-US" sz="1300">
                        <a:solidFill>
                          <a:srgbClr val="333333"/>
                        </a:solidFill>
                        <a:latin typeface="Helvetica" charset="0"/>
                        <a:sym typeface="Helvetica" charset="0"/>
                      </a:rPr>
                      <a:t>&lt;1920</a:t>
                    </a:r>
                    <a:endParaRPr lang="en-US" sz="2400">
                      <a:solidFill>
                        <a:srgbClr val="FFFFFF"/>
                      </a:solidFill>
                      <a:sym typeface="Arial" charset="0"/>
                    </a:endParaRPr>
                  </a:p>
                </p:txBody>
              </p:sp>
            </p:grpSp>
          </p:grpSp>
        </p:grpSp>
        <p:sp>
          <p:nvSpPr>
            <p:cNvPr id="154631" name="TextBox 103"/>
            <p:cNvSpPr txBox="1">
              <a:spLocks noChangeArrowheads="1"/>
            </p:cNvSpPr>
            <p:nvPr/>
          </p:nvSpPr>
          <p:spPr bwMode="auto">
            <a:xfrm rot="16200000" flipH="1">
              <a:off x="-537230" y="2852691"/>
              <a:ext cx="31327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FFFF"/>
                  </a:solidFill>
                  <a:latin typeface="Arial" charset="0"/>
                  <a:ea typeface="ヒラギノ角ゴ ProN W3" charset="0"/>
                  <a:cs typeface="ヒラギノ角ゴ ProN W3" charset="0"/>
                  <a:sym typeface="Arial" charset="0"/>
                </a:defRPr>
              </a:lvl1pPr>
              <a:lvl2pPr marL="742950" indent="-285750" eaLnBrk="0" hangingPunct="0">
                <a:defRPr sz="2400">
                  <a:solidFill>
                    <a:srgbClr val="FFFFFF"/>
                  </a:solidFill>
                  <a:latin typeface="Arial" charset="0"/>
                  <a:ea typeface="ヒラギノ角ゴ ProN W3" charset="0"/>
                  <a:cs typeface="ヒラギノ角ゴ ProN W3" charset="0"/>
                  <a:sym typeface="Arial" charset="0"/>
                </a:defRPr>
              </a:lvl2pPr>
              <a:lvl3pPr marL="1143000" indent="-228600" eaLnBrk="0" hangingPunct="0">
                <a:defRPr sz="2400">
                  <a:solidFill>
                    <a:srgbClr val="FFFFFF"/>
                  </a:solidFill>
                  <a:latin typeface="Arial" charset="0"/>
                  <a:ea typeface="ヒラギノ角ゴ ProN W3" charset="0"/>
                  <a:cs typeface="ヒラギノ角ゴ ProN W3" charset="0"/>
                  <a:sym typeface="Arial" charset="0"/>
                </a:defRPr>
              </a:lvl3pPr>
              <a:lvl4pPr marL="1600200" indent="-228600" eaLnBrk="0" hangingPunct="0">
                <a:defRPr sz="2400">
                  <a:solidFill>
                    <a:srgbClr val="FFFFFF"/>
                  </a:solidFill>
                  <a:latin typeface="Arial" charset="0"/>
                  <a:ea typeface="ヒラギノ角ゴ ProN W3" charset="0"/>
                  <a:cs typeface="ヒラギノ角ゴ ProN W3" charset="0"/>
                  <a:sym typeface="Arial" charset="0"/>
                </a:defRPr>
              </a:lvl4pPr>
              <a:lvl5pPr marL="2057400" indent="-228600" eaLnBrk="0" hangingPunct="0">
                <a:defRPr sz="2400">
                  <a:solidFill>
                    <a:srgbClr val="FFFFFF"/>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FFFFFF"/>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FFFFFF"/>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FFFFFF"/>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FFFFFF"/>
                  </a:solidFill>
                  <a:latin typeface="Arial" charset="0"/>
                  <a:ea typeface="ヒラギノ角ゴ ProN W3" charset="0"/>
                  <a:cs typeface="ヒラギノ角ゴ ProN W3" charset="0"/>
                  <a:sym typeface="Arial" charset="0"/>
                </a:defRPr>
              </a:lvl9pPr>
            </a:lstStyle>
            <a:p>
              <a:pPr eaLnBrk="1" fontAlgn="base" hangingPunct="1">
                <a:spcBef>
                  <a:spcPct val="0"/>
                </a:spcBef>
                <a:spcAft>
                  <a:spcPct val="0"/>
                </a:spcAft>
              </a:pPr>
              <a:r>
                <a:rPr lang="en-US" sz="1200" b="1" smtClean="0">
                  <a:solidFill>
                    <a:srgbClr val="000000"/>
                  </a:solidFill>
                </a:rPr>
                <a:t>Number with chronic HCV (millions)</a:t>
              </a:r>
            </a:p>
          </p:txBody>
        </p:sp>
      </p:grpSp>
      <p:sp>
        <p:nvSpPr>
          <p:cNvPr id="154628" name="TextBox 105"/>
          <p:cNvSpPr txBox="1">
            <a:spLocks noChangeArrowheads="1"/>
          </p:cNvSpPr>
          <p:nvPr/>
        </p:nvSpPr>
        <p:spPr bwMode="auto">
          <a:xfrm>
            <a:off x="288927" y="5702299"/>
            <a:ext cx="818991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FFFF"/>
                </a:solidFill>
                <a:latin typeface="Arial" charset="0"/>
                <a:ea typeface="ヒラギノ角ゴ ProN W3" charset="0"/>
                <a:cs typeface="ヒラギノ角ゴ ProN W3" charset="0"/>
                <a:sym typeface="Arial" charset="0"/>
              </a:defRPr>
            </a:lvl1pPr>
            <a:lvl2pPr marL="742950" indent="-285750" eaLnBrk="0" hangingPunct="0">
              <a:defRPr sz="2400">
                <a:solidFill>
                  <a:srgbClr val="FFFFFF"/>
                </a:solidFill>
                <a:latin typeface="Arial" charset="0"/>
                <a:ea typeface="ヒラギノ角ゴ ProN W3" charset="0"/>
                <a:cs typeface="ヒラギノ角ゴ ProN W3" charset="0"/>
                <a:sym typeface="Arial" charset="0"/>
              </a:defRPr>
            </a:lvl2pPr>
            <a:lvl3pPr marL="1143000" indent="-228600" eaLnBrk="0" hangingPunct="0">
              <a:defRPr sz="2400">
                <a:solidFill>
                  <a:srgbClr val="FFFFFF"/>
                </a:solidFill>
                <a:latin typeface="Arial" charset="0"/>
                <a:ea typeface="ヒラギノ角ゴ ProN W3" charset="0"/>
                <a:cs typeface="ヒラギノ角ゴ ProN W3" charset="0"/>
                <a:sym typeface="Arial" charset="0"/>
              </a:defRPr>
            </a:lvl3pPr>
            <a:lvl4pPr marL="1600200" indent="-228600" eaLnBrk="0" hangingPunct="0">
              <a:defRPr sz="2400">
                <a:solidFill>
                  <a:srgbClr val="FFFFFF"/>
                </a:solidFill>
                <a:latin typeface="Arial" charset="0"/>
                <a:ea typeface="ヒラギノ角ゴ ProN W3" charset="0"/>
                <a:cs typeface="ヒラギノ角ゴ ProN W3" charset="0"/>
                <a:sym typeface="Arial" charset="0"/>
              </a:defRPr>
            </a:lvl4pPr>
            <a:lvl5pPr marL="2057400" indent="-228600" eaLnBrk="0" hangingPunct="0">
              <a:defRPr sz="2400">
                <a:solidFill>
                  <a:srgbClr val="FFFFFF"/>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FFFFFF"/>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FFFFFF"/>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FFFFFF"/>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FFFFFF"/>
                </a:solidFill>
                <a:latin typeface="Arial" charset="0"/>
                <a:ea typeface="ヒラギノ角ゴ ProN W3" charset="0"/>
                <a:cs typeface="ヒラギノ角ゴ ProN W3" charset="0"/>
                <a:sym typeface="Arial" charset="0"/>
              </a:defRPr>
            </a:lvl9pPr>
          </a:lstStyle>
          <a:p>
            <a:pPr eaLnBrk="1" fontAlgn="base" hangingPunct="1">
              <a:spcBef>
                <a:spcPct val="0"/>
              </a:spcBef>
              <a:spcAft>
                <a:spcPct val="0"/>
              </a:spcAft>
            </a:pPr>
            <a:r>
              <a:rPr lang="en-US" sz="1400" b="1" smtClean="0">
                <a:solidFill>
                  <a:srgbClr val="000000"/>
                </a:solidFill>
                <a:latin typeface="Helvetica" charset="0"/>
                <a:sym typeface="Helvetica" charset="0"/>
              </a:rPr>
              <a:t>An estimated 35% of undiagnosed baby boomers with HCV currently have advanced fibrosis (F3-F4; bridging fibrosis to cirrhosis)</a:t>
            </a:r>
            <a:r>
              <a:rPr lang="en-US" sz="1400" b="1" baseline="30000" smtClean="0">
                <a:solidFill>
                  <a:srgbClr val="000000"/>
                </a:solidFill>
                <a:latin typeface="Helvetica" charset="0"/>
                <a:sym typeface="Helvetica" charset="0"/>
              </a:rPr>
              <a:t>3</a:t>
            </a:r>
            <a:endParaRPr lang="en-US" sz="1400" b="1" smtClean="0">
              <a:solidFill>
                <a:srgbClr val="000000"/>
              </a:solidFill>
              <a:latin typeface="Helvetica" charset="0"/>
              <a:sym typeface="Helvetica" charset="0"/>
            </a:endParaRPr>
          </a:p>
          <a:p>
            <a:pPr eaLnBrk="1" fontAlgn="base" hangingPunct="1">
              <a:spcBef>
                <a:spcPct val="0"/>
              </a:spcBef>
              <a:spcAft>
                <a:spcPct val="0"/>
              </a:spcAft>
            </a:pPr>
            <a:endParaRPr lang="en-US" smtClean="0"/>
          </a:p>
        </p:txBody>
      </p:sp>
      <p:sp>
        <p:nvSpPr>
          <p:cNvPr id="154629" name="TextBox 106"/>
          <p:cNvSpPr txBox="1">
            <a:spLocks noChangeArrowheads="1"/>
          </p:cNvSpPr>
          <p:nvPr/>
        </p:nvSpPr>
        <p:spPr bwMode="auto">
          <a:xfrm>
            <a:off x="76200" y="6378581"/>
            <a:ext cx="8915400"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FFFF"/>
                </a:solidFill>
                <a:latin typeface="Arial" charset="0"/>
                <a:ea typeface="ヒラギノ角ゴ ProN W3" charset="0"/>
                <a:cs typeface="ヒラギノ角ゴ ProN W3" charset="0"/>
                <a:sym typeface="Arial" charset="0"/>
              </a:defRPr>
            </a:lvl1pPr>
            <a:lvl2pPr marL="742950" indent="-285750" eaLnBrk="0" hangingPunct="0">
              <a:defRPr sz="2400">
                <a:solidFill>
                  <a:srgbClr val="FFFFFF"/>
                </a:solidFill>
                <a:latin typeface="Arial" charset="0"/>
                <a:ea typeface="ヒラギノ角ゴ ProN W3" charset="0"/>
                <a:cs typeface="ヒラギノ角ゴ ProN W3" charset="0"/>
                <a:sym typeface="Arial" charset="0"/>
              </a:defRPr>
            </a:lvl2pPr>
            <a:lvl3pPr marL="1143000" indent="-228600" eaLnBrk="0" hangingPunct="0">
              <a:defRPr sz="2400">
                <a:solidFill>
                  <a:srgbClr val="FFFFFF"/>
                </a:solidFill>
                <a:latin typeface="Arial" charset="0"/>
                <a:ea typeface="ヒラギノ角ゴ ProN W3" charset="0"/>
                <a:cs typeface="ヒラギノ角ゴ ProN W3" charset="0"/>
                <a:sym typeface="Arial" charset="0"/>
              </a:defRPr>
            </a:lvl3pPr>
            <a:lvl4pPr marL="1600200" indent="-228600" eaLnBrk="0" hangingPunct="0">
              <a:defRPr sz="2400">
                <a:solidFill>
                  <a:srgbClr val="FFFFFF"/>
                </a:solidFill>
                <a:latin typeface="Arial" charset="0"/>
                <a:ea typeface="ヒラギノ角ゴ ProN W3" charset="0"/>
                <a:cs typeface="ヒラギノ角ゴ ProN W3" charset="0"/>
                <a:sym typeface="Arial" charset="0"/>
              </a:defRPr>
            </a:lvl4pPr>
            <a:lvl5pPr marL="2057400" indent="-228600" eaLnBrk="0" hangingPunct="0">
              <a:defRPr sz="2400">
                <a:solidFill>
                  <a:srgbClr val="FFFFFF"/>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FFFFFF"/>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FFFFFF"/>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FFFFFF"/>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FFFFFF"/>
                </a:solidFill>
                <a:latin typeface="Arial" charset="0"/>
                <a:ea typeface="ヒラギノ角ゴ ProN W3" charset="0"/>
                <a:cs typeface="ヒラギノ角ゴ ProN W3" charset="0"/>
                <a:sym typeface="Arial" charset="0"/>
              </a:defRPr>
            </a:lvl9pPr>
          </a:lstStyle>
          <a:p>
            <a:pPr eaLnBrk="1" fontAlgn="base" hangingPunct="1">
              <a:spcBef>
                <a:spcPct val="0"/>
              </a:spcBef>
              <a:spcAft>
                <a:spcPct val="0"/>
              </a:spcAft>
            </a:pPr>
            <a:r>
              <a:rPr lang="en-US" sz="900" smtClean="0">
                <a:solidFill>
                  <a:srgbClr val="333333"/>
                </a:solidFill>
                <a:latin typeface="Helvetica" charset="0"/>
                <a:sym typeface="Helvetica" charset="0"/>
              </a:rPr>
              <a:t>1. Centers for Disease Control and Prevention. </a:t>
            </a:r>
            <a:r>
              <a:rPr lang="en-US" sz="900" i="1" smtClean="0">
                <a:solidFill>
                  <a:srgbClr val="333333"/>
                </a:solidFill>
                <a:latin typeface="Helvetica" charset="0"/>
                <a:sym typeface="Helvetica" charset="0"/>
              </a:rPr>
              <a:t>MMWR</a:t>
            </a:r>
            <a:r>
              <a:rPr lang="en-US" sz="900" smtClean="0">
                <a:solidFill>
                  <a:srgbClr val="333333"/>
                </a:solidFill>
                <a:latin typeface="Helvetica" charset="0"/>
                <a:sym typeface="Helvetica" charset="0"/>
              </a:rPr>
              <a:t>. 2012;61:1-32; Adapted from Pyenson B, et al. </a:t>
            </a:r>
            <a:r>
              <a:rPr lang="en-US" sz="900" i="1" smtClean="0">
                <a:solidFill>
                  <a:srgbClr val="333333"/>
                </a:solidFill>
                <a:latin typeface="Helvetica" charset="0"/>
                <a:sym typeface="Helvetica" charset="0"/>
              </a:rPr>
              <a:t>Consequences of Hepatitis C Virus (HCV): Costs of a baby boomer Epidemic of Liver Disease</a:t>
            </a:r>
            <a:r>
              <a:rPr lang="en-US" sz="900" smtClean="0">
                <a:solidFill>
                  <a:srgbClr val="333333"/>
                </a:solidFill>
                <a:latin typeface="Helvetica" charset="0"/>
                <a:sym typeface="Helvetica" charset="0"/>
              </a:rPr>
              <a:t>. New York, NY: Milliman, Inc; May 18, 2009. http://www.milliman.com/expertise/healthcare/publications/rr/consequences-hepatitis-c-virus-RR05-15-09.php Milliman report was commissioned by Vertex Pharmaceuticals; 3. McGarry LJ et al. </a:t>
            </a:r>
            <a:r>
              <a:rPr lang="en-US" sz="900" i="1" smtClean="0">
                <a:solidFill>
                  <a:srgbClr val="333333"/>
                </a:solidFill>
                <a:latin typeface="Helvetica" charset="0"/>
                <a:sym typeface="Helvetica" charset="0"/>
              </a:rPr>
              <a:t>Hepatology. </a:t>
            </a:r>
            <a:r>
              <a:rPr lang="en-US" sz="900" smtClean="0">
                <a:solidFill>
                  <a:srgbClr val="333333"/>
                </a:solidFill>
                <a:latin typeface="Helvetica" charset="0"/>
                <a:sym typeface="Helvetica" charset="0"/>
              </a:rPr>
              <a:t>2012;55(5):1344-1355. </a:t>
            </a:r>
            <a:endParaRPr lang="en-US" sz="900" smtClean="0"/>
          </a:p>
          <a:p>
            <a:pPr eaLnBrk="1" fontAlgn="base" hangingPunct="1">
              <a:spcBef>
                <a:spcPct val="0"/>
              </a:spcBef>
              <a:spcAft>
                <a:spcPct val="0"/>
              </a:spcAft>
            </a:pPr>
            <a:endParaRPr lang="en-US" smtClean="0"/>
          </a:p>
        </p:txBody>
      </p:sp>
      <p:sp>
        <p:nvSpPr>
          <p:cNvPr id="2" name="Slide Number Placeholder 1"/>
          <p:cNvSpPr>
            <a:spLocks noGrp="1"/>
          </p:cNvSpPr>
          <p:nvPr>
            <p:ph type="sldNum" sz="quarter" idx="10"/>
          </p:nvPr>
        </p:nvSpPr>
        <p:spPr/>
        <p:txBody>
          <a:bodyPr/>
          <a:lstStyle/>
          <a:p>
            <a:pPr>
              <a:defRPr/>
            </a:pPr>
            <a:fld id="{FA91CFE0-1B20-4AB4-A2EC-C7F0163D9810}" type="slidenum">
              <a:rPr lang="en-US" smtClean="0">
                <a:solidFill>
                  <a:srgbClr val="FFFFFF"/>
                </a:solidFill>
              </a:rPr>
              <a:pPr>
                <a:defRPr/>
              </a:pPr>
              <a:t>13</a:t>
            </a:fld>
            <a:endParaRPr lang="en-US">
              <a:solidFill>
                <a:srgbClr val="FFFFFF"/>
              </a:solidFill>
            </a:endParaRPr>
          </a:p>
        </p:txBody>
      </p:sp>
    </p:spTree>
    <p:extLst>
      <p:ext uri="{BB962C8B-B14F-4D97-AF65-F5344CB8AC3E}">
        <p14:creationId xmlns:p14="http://schemas.microsoft.com/office/powerpoint/2010/main" val="49259548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49" name="Title 1"/>
          <p:cNvSpPr>
            <a:spLocks noGrp="1"/>
          </p:cNvSpPr>
          <p:nvPr>
            <p:ph type="title"/>
          </p:nvPr>
        </p:nvSpPr>
        <p:spPr>
          <a:xfrm>
            <a:off x="431800" y="171443"/>
            <a:ext cx="8229600" cy="966787"/>
          </a:xfrm>
        </p:spPr>
        <p:txBody>
          <a:bodyPr/>
          <a:lstStyle/>
          <a:p>
            <a:r>
              <a:rPr lang="en-US" sz="3200" b="1" dirty="0" smtClean="0">
                <a:solidFill>
                  <a:schemeClr val="tx2"/>
                </a:solidFill>
              </a:rPr>
              <a:t>Rationale for Birth Cohort Screening</a:t>
            </a:r>
          </a:p>
        </p:txBody>
      </p:sp>
      <p:sp>
        <p:nvSpPr>
          <p:cNvPr id="53250" name="Content Placeholder 2"/>
          <p:cNvSpPr>
            <a:spLocks noGrp="1"/>
          </p:cNvSpPr>
          <p:nvPr>
            <p:ph sz="half" idx="1"/>
          </p:nvPr>
        </p:nvSpPr>
        <p:spPr>
          <a:xfrm>
            <a:off x="-38480" y="1239325"/>
            <a:ext cx="4386811" cy="2474723"/>
          </a:xfrm>
          <a:noFill/>
        </p:spPr>
        <p:txBody>
          <a:bodyPr/>
          <a:lstStyle/>
          <a:p>
            <a:r>
              <a:rPr lang="en-US" sz="2000" dirty="0" smtClean="0"/>
              <a:t>65.6% of all infected persons in the U.S. were born between 1945-1964 </a:t>
            </a:r>
          </a:p>
          <a:p>
            <a:pPr lvl="1"/>
            <a:r>
              <a:rPr lang="en-US" sz="2000" dirty="0" smtClean="0"/>
              <a:t>Overall prevalence, 4.3%</a:t>
            </a:r>
          </a:p>
          <a:p>
            <a:pPr lvl="1"/>
            <a:r>
              <a:rPr lang="en-US" sz="2000" dirty="0" smtClean="0"/>
              <a:t>Men 6.2%</a:t>
            </a:r>
          </a:p>
          <a:p>
            <a:pPr lvl="1"/>
            <a:r>
              <a:rPr lang="en-US" sz="2000" dirty="0" smtClean="0"/>
              <a:t>Black Americans, 9.4%</a:t>
            </a:r>
          </a:p>
          <a:p>
            <a:pPr lvl="1"/>
            <a:r>
              <a:rPr lang="en-US" sz="2000" dirty="0" smtClean="0"/>
              <a:t>Black American men, 13.6%</a:t>
            </a:r>
          </a:p>
          <a:p>
            <a:pPr>
              <a:lnSpc>
                <a:spcPct val="120000"/>
              </a:lnSpc>
              <a:spcAft>
                <a:spcPts val="1200"/>
              </a:spcAft>
            </a:pPr>
            <a:r>
              <a:rPr lang="en-US" sz="2000" dirty="0">
                <a:cs typeface="Arial" charset="0"/>
              </a:rPr>
              <a:t>In 2013, U.S. Preventative Services Task Force </a:t>
            </a:r>
            <a:r>
              <a:rPr lang="en-US" sz="2000" dirty="0" smtClean="0">
                <a:cs typeface="Arial" charset="0"/>
              </a:rPr>
              <a:t> recommends</a:t>
            </a:r>
            <a:endParaRPr lang="en-US" sz="2000" baseline="30000" dirty="0" smtClean="0">
              <a:cs typeface="Arial" charset="0"/>
            </a:endParaRPr>
          </a:p>
          <a:p>
            <a:pPr lvl="1">
              <a:lnSpc>
                <a:spcPct val="120000"/>
              </a:lnSpc>
              <a:spcAft>
                <a:spcPts val="1200"/>
              </a:spcAft>
            </a:pPr>
            <a:r>
              <a:rPr lang="en-US" sz="1800" dirty="0" smtClean="0">
                <a:cs typeface="Arial" charset="0"/>
              </a:rPr>
              <a:t>Screening </a:t>
            </a:r>
            <a:r>
              <a:rPr lang="en-US" sz="1800" dirty="0">
                <a:cs typeface="Arial" charset="0"/>
              </a:rPr>
              <a:t>in persons at high risk for infection (Grade A</a:t>
            </a:r>
            <a:r>
              <a:rPr lang="en-US" sz="1800" dirty="0" smtClean="0">
                <a:cs typeface="Arial" charset="0"/>
              </a:rPr>
              <a:t>)</a:t>
            </a:r>
          </a:p>
          <a:p>
            <a:pPr lvl="1">
              <a:lnSpc>
                <a:spcPct val="120000"/>
              </a:lnSpc>
              <a:spcAft>
                <a:spcPts val="1200"/>
              </a:spcAft>
            </a:pPr>
            <a:r>
              <a:rPr lang="en-US" sz="1800" dirty="0" smtClean="0">
                <a:cs typeface="Arial" charset="0"/>
              </a:rPr>
              <a:t>One </a:t>
            </a:r>
            <a:r>
              <a:rPr lang="en-US" sz="1800" dirty="0">
                <a:cs typeface="Arial" charset="0"/>
              </a:rPr>
              <a:t>time screening in persons born between 1945-1965 (Grade B</a:t>
            </a:r>
            <a:r>
              <a:rPr lang="en-US" sz="1800" dirty="0" smtClean="0">
                <a:cs typeface="Arial" charset="0"/>
              </a:rPr>
              <a:t>)</a:t>
            </a:r>
            <a:endParaRPr lang="en-US" sz="1800" dirty="0" smtClean="0"/>
          </a:p>
          <a:p>
            <a:endParaRPr lang="en-US" sz="2000" dirty="0" smtClean="0"/>
          </a:p>
        </p:txBody>
      </p:sp>
      <p:sp>
        <p:nvSpPr>
          <p:cNvPr id="53252" name="Text Placeholder 11"/>
          <p:cNvSpPr txBox="1">
            <a:spLocks/>
          </p:cNvSpPr>
          <p:nvPr/>
        </p:nvSpPr>
        <p:spPr bwMode="auto">
          <a:xfrm>
            <a:off x="4080587" y="717723"/>
            <a:ext cx="4837113" cy="4356100"/>
          </a:xfrm>
          <a:prstGeom prst="rect">
            <a:avLst/>
          </a:prstGeom>
          <a:noFill/>
          <a:ln w="9525">
            <a:noFill/>
            <a:miter lim="800000"/>
            <a:headEnd/>
            <a:tailEnd/>
          </a:ln>
        </p:spPr>
        <p:txBody>
          <a:bodyPr/>
          <a:lstStyle/>
          <a:p>
            <a:pPr marL="342900" indent="-342900">
              <a:spcBef>
                <a:spcPct val="20000"/>
              </a:spcBef>
            </a:pPr>
            <a:endParaRPr lang="en-US" sz="3200" dirty="0">
              <a:latin typeface="Myriad Web Pro"/>
            </a:endParaRPr>
          </a:p>
          <a:p>
            <a:pPr marL="342900" indent="-342900">
              <a:spcBef>
                <a:spcPct val="20000"/>
              </a:spcBef>
              <a:buFont typeface="Arial" pitchFamily="34" charset="0"/>
              <a:buChar char="•"/>
            </a:pPr>
            <a:endParaRPr lang="en-US" sz="3200" dirty="0">
              <a:latin typeface="Myriad Web Pro"/>
            </a:endParaRPr>
          </a:p>
        </p:txBody>
      </p:sp>
      <p:graphicFrame>
        <p:nvGraphicFramePr>
          <p:cNvPr id="7" name="Chart 6"/>
          <p:cNvGraphicFramePr/>
          <p:nvPr>
            <p:extLst>
              <p:ext uri="{D42A27DB-BD31-4B8C-83A1-F6EECF244321}">
                <p14:modId xmlns:p14="http://schemas.microsoft.com/office/powerpoint/2010/main" val="1633134308"/>
              </p:ext>
            </p:extLst>
          </p:nvPr>
        </p:nvGraphicFramePr>
        <p:xfrm>
          <a:off x="3810172" y="1335372"/>
          <a:ext cx="5333828" cy="449030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207590" y="6425107"/>
            <a:ext cx="8390466" cy="309563"/>
          </a:xfrm>
          <a:prstGeom prst="rect">
            <a:avLst/>
          </a:prstGeom>
          <a:noFill/>
          <a:ln>
            <a:noFill/>
          </a:ln>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solidFill>
                  <a:srgbClr val="FFFFFF"/>
                </a:solidFill>
                <a:miter lim="800000"/>
                <a:headEnd/>
                <a:tailEnd/>
              </a14:hiddenLine>
            </a:ext>
          </a:extLst>
        </p:spPr>
        <p:txBody>
          <a:bodyPr vert="horz" wrap="square" lIns="0" tIns="45720" rIns="0" bIns="45720" anchor="b" anchorCtr="0">
            <a:noAutofit/>
          </a:bodyPr>
          <a:lstStyle/>
          <a:p>
            <a:pPr>
              <a:spcBef>
                <a:spcPct val="0"/>
              </a:spcBef>
              <a:spcAft>
                <a:spcPct val="0"/>
              </a:spcAft>
            </a:pPr>
            <a:r>
              <a:rPr lang="en-US" sz="1000" dirty="0" smtClean="0">
                <a:latin typeface="Arial"/>
              </a:rPr>
              <a:t>Armstrong, </a:t>
            </a:r>
            <a:r>
              <a:rPr lang="en-US" sz="1000" dirty="0">
                <a:latin typeface="Arial"/>
              </a:rPr>
              <a:t>et al.  Ann Intern  </a:t>
            </a:r>
            <a:r>
              <a:rPr lang="en-US" sz="1000" dirty="0" smtClean="0">
                <a:latin typeface="Arial"/>
              </a:rPr>
              <a:t>Med. 2006.</a:t>
            </a:r>
            <a:endParaRPr lang="en-US" sz="1000" dirty="0">
              <a:latin typeface="Arial"/>
            </a:endParaRPr>
          </a:p>
        </p:txBody>
      </p:sp>
    </p:spTree>
    <p:extLst>
      <p:ext uri="{BB962C8B-B14F-4D97-AF65-F5344CB8AC3E}">
        <p14:creationId xmlns:p14="http://schemas.microsoft.com/office/powerpoint/2010/main" val="813300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9" name="Title 1"/>
          <p:cNvSpPr>
            <a:spLocks noGrp="1"/>
          </p:cNvSpPr>
          <p:nvPr>
            <p:ph type="title"/>
          </p:nvPr>
        </p:nvSpPr>
        <p:spPr>
          <a:xfrm>
            <a:off x="193527" y="29975"/>
            <a:ext cx="8785225" cy="1125538"/>
          </a:xfrm>
        </p:spPr>
        <p:txBody>
          <a:bodyPr/>
          <a:lstStyle/>
          <a:p>
            <a:r>
              <a:rPr lang="en-US" sz="3600" b="1" dirty="0" smtClean="0">
                <a:solidFill>
                  <a:srgbClr val="1F497D"/>
                </a:solidFill>
              </a:rPr>
              <a:t>Recommended Laboratory Tests for</a:t>
            </a:r>
            <a:br>
              <a:rPr lang="en-US" sz="3600" b="1" dirty="0" smtClean="0">
                <a:solidFill>
                  <a:srgbClr val="1F497D"/>
                </a:solidFill>
              </a:rPr>
            </a:br>
            <a:r>
              <a:rPr lang="en-US" sz="3600" b="1" dirty="0" smtClean="0">
                <a:solidFill>
                  <a:srgbClr val="1F497D"/>
                </a:solidFill>
              </a:rPr>
              <a:t>Chronic HCV Infection</a:t>
            </a:r>
          </a:p>
        </p:txBody>
      </p:sp>
      <p:sp>
        <p:nvSpPr>
          <p:cNvPr id="6" name="TextBox 5"/>
          <p:cNvSpPr txBox="1"/>
          <p:nvPr/>
        </p:nvSpPr>
        <p:spPr>
          <a:xfrm>
            <a:off x="188290" y="6471025"/>
            <a:ext cx="5181227" cy="230832"/>
          </a:xfrm>
          <a:prstGeom prst="rect">
            <a:avLst/>
          </a:prstGeom>
          <a:noFill/>
        </p:spPr>
        <p:txBody>
          <a:bodyPr wrap="none">
            <a:spAutoFit/>
          </a:bodyPr>
          <a:lstStyle/>
          <a:p>
            <a:pPr>
              <a:lnSpc>
                <a:spcPct val="90000"/>
              </a:lnSpc>
              <a:defRPr/>
            </a:pPr>
            <a:r>
              <a:rPr lang="en-US" sz="1000" dirty="0">
                <a:solidFill>
                  <a:schemeClr val="tx1">
                    <a:lumMod val="65000"/>
                    <a:lumOff val="35000"/>
                  </a:schemeClr>
                </a:solidFill>
                <a:latin typeface="Arial" pitchFamily="34" charset="0"/>
                <a:cs typeface="Arial" pitchFamily="34" charset="0"/>
              </a:rPr>
              <a:t>AASLD and IDSA</a:t>
            </a:r>
            <a:r>
              <a:rPr lang="en-US" sz="1000" dirty="0" smtClean="0">
                <a:solidFill>
                  <a:schemeClr val="tx1">
                    <a:lumMod val="65000"/>
                    <a:lumOff val="35000"/>
                  </a:schemeClr>
                </a:solidFill>
                <a:latin typeface="Arial" pitchFamily="34" charset="0"/>
                <a:cs typeface="Arial" pitchFamily="34" charset="0"/>
              </a:rPr>
              <a:t>. http</a:t>
            </a:r>
            <a:r>
              <a:rPr lang="en-US" sz="1000" dirty="0">
                <a:solidFill>
                  <a:schemeClr val="tx1">
                    <a:lumMod val="65000"/>
                    <a:lumOff val="35000"/>
                  </a:schemeClr>
                </a:solidFill>
                <a:latin typeface="Arial" pitchFamily="34" charset="0"/>
                <a:cs typeface="Arial" pitchFamily="34" charset="0"/>
              </a:rPr>
              <a:t>://www.hcvguidelines.org/full-report-view. Version </a:t>
            </a:r>
            <a:r>
              <a:rPr lang="en-US" sz="1000" dirty="0" smtClean="0">
                <a:solidFill>
                  <a:schemeClr val="tx1">
                    <a:lumMod val="65000"/>
                    <a:lumOff val="35000"/>
                  </a:schemeClr>
                </a:solidFill>
                <a:latin typeface="Arial" pitchFamily="34" charset="0"/>
                <a:cs typeface="Arial" pitchFamily="34" charset="0"/>
              </a:rPr>
              <a:t>August 7, 2015.</a:t>
            </a:r>
            <a:endParaRPr lang="en-US" sz="1000" dirty="0">
              <a:solidFill>
                <a:schemeClr val="tx1">
                  <a:lumMod val="65000"/>
                  <a:lumOff val="35000"/>
                </a:schemeClr>
              </a:solidFill>
              <a:latin typeface="Arial" pitchFamily="34" charset="0"/>
              <a:cs typeface="Arial" pitchFamily="34" charset="0"/>
            </a:endParaRPr>
          </a:p>
        </p:txBody>
      </p:sp>
      <p:graphicFrame>
        <p:nvGraphicFramePr>
          <p:cNvPr id="7" name="Content Placeholder 4"/>
          <p:cNvGraphicFramePr>
            <a:graphicFrameLocks/>
          </p:cNvGraphicFramePr>
          <p:nvPr>
            <p:extLst>
              <p:ext uri="{D42A27DB-BD31-4B8C-83A1-F6EECF244321}">
                <p14:modId xmlns:p14="http://schemas.microsoft.com/office/powerpoint/2010/main" val="3739923550"/>
              </p:ext>
            </p:extLst>
          </p:nvPr>
        </p:nvGraphicFramePr>
        <p:xfrm>
          <a:off x="190500" y="1697137"/>
          <a:ext cx="8763000" cy="2567625"/>
        </p:xfrm>
        <a:graphic>
          <a:graphicData uri="http://schemas.openxmlformats.org/drawingml/2006/table">
            <a:tbl>
              <a:tblPr firstRow="1" bandRow="1">
                <a:tableStyleId>{9D7B26C5-4107-4FEC-AEDC-1716B250A1EF}</a:tableStyleId>
              </a:tblPr>
              <a:tblGrid>
                <a:gridCol w="3510991"/>
                <a:gridCol w="5252009"/>
              </a:tblGrid>
              <a:tr h="380380">
                <a:tc>
                  <a:txBody>
                    <a:bodyPr/>
                    <a:lstStyle/>
                    <a:p>
                      <a:pPr algn="l"/>
                      <a:endParaRPr lang="en-US" sz="2000" b="0" dirty="0">
                        <a:solidFill>
                          <a:schemeClr val="tx1"/>
                        </a:solidFill>
                        <a:latin typeface="Arial" pitchFamily="34" charset="0"/>
                        <a:cs typeface="Arial" pitchFamily="34" charset="0"/>
                      </a:endParaRPr>
                    </a:p>
                  </a:txBody>
                  <a:tcPr marT="45716" marB="45716"/>
                </a:tc>
                <a:tc>
                  <a:txBody>
                    <a:bodyPr/>
                    <a:lstStyle/>
                    <a:p>
                      <a:pPr algn="ctr"/>
                      <a:r>
                        <a:rPr lang="en-US" sz="2000" b="1" dirty="0" smtClean="0">
                          <a:solidFill>
                            <a:schemeClr val="tx1"/>
                          </a:solidFill>
                          <a:latin typeface="Arial" pitchFamily="34" charset="0"/>
                          <a:cs typeface="Arial" pitchFamily="34" charset="0"/>
                        </a:rPr>
                        <a:t>Test Application</a:t>
                      </a:r>
                      <a:endParaRPr lang="en-US" sz="2000" b="1" dirty="0">
                        <a:solidFill>
                          <a:schemeClr val="tx1"/>
                        </a:solidFill>
                        <a:latin typeface="Arial" pitchFamily="34" charset="0"/>
                        <a:cs typeface="Arial" pitchFamily="34" charset="0"/>
                      </a:endParaRPr>
                    </a:p>
                  </a:txBody>
                  <a:tcPr marT="45716" marB="45716"/>
                </a:tc>
              </a:tr>
              <a:tr h="1118004">
                <a:tc>
                  <a:txBody>
                    <a:bodyPr/>
                    <a:lstStyle/>
                    <a:p>
                      <a:pPr algn="l"/>
                      <a:r>
                        <a:rPr lang="en-US" sz="2000" b="0" dirty="0" smtClean="0">
                          <a:solidFill>
                            <a:schemeClr val="tx1"/>
                          </a:solidFill>
                          <a:latin typeface="Arial" pitchFamily="34" charset="0"/>
                          <a:cs typeface="Arial" pitchFamily="34" charset="0"/>
                        </a:rPr>
                        <a:t>Hepatitis</a:t>
                      </a:r>
                      <a:r>
                        <a:rPr lang="en-US" sz="2000" b="0" baseline="0" dirty="0" smtClean="0">
                          <a:solidFill>
                            <a:schemeClr val="tx1"/>
                          </a:solidFill>
                          <a:latin typeface="Arial" pitchFamily="34" charset="0"/>
                          <a:cs typeface="Arial" pitchFamily="34" charset="0"/>
                        </a:rPr>
                        <a:t> C antibody by</a:t>
                      </a:r>
                    </a:p>
                    <a:p>
                      <a:pPr algn="l"/>
                      <a:r>
                        <a:rPr lang="en-US" sz="2000" b="0" baseline="0" dirty="0" smtClean="0">
                          <a:solidFill>
                            <a:schemeClr val="tx1"/>
                          </a:solidFill>
                          <a:latin typeface="Arial" pitchFamily="34" charset="0"/>
                          <a:cs typeface="Arial" pitchFamily="34" charset="0"/>
                        </a:rPr>
                        <a:t>enzyme immunoassay (EIA)</a:t>
                      </a:r>
                      <a:endParaRPr lang="en-US" sz="2000" b="0" dirty="0">
                        <a:solidFill>
                          <a:schemeClr val="tx1"/>
                        </a:solidFill>
                        <a:latin typeface="Arial" pitchFamily="34" charset="0"/>
                        <a:cs typeface="Arial" pitchFamily="34" charset="0"/>
                      </a:endParaRPr>
                    </a:p>
                  </a:txBody>
                  <a:tcPr marT="45716" marB="45716"/>
                </a:tc>
                <a:tc>
                  <a:txBody>
                    <a:bodyPr/>
                    <a:lstStyle/>
                    <a:p>
                      <a:r>
                        <a:rPr lang="en-US" sz="2000" b="0" dirty="0" smtClean="0">
                          <a:solidFill>
                            <a:schemeClr val="tx1"/>
                          </a:solidFill>
                          <a:latin typeface="Arial" pitchFamily="34" charset="0"/>
                          <a:cs typeface="Arial" pitchFamily="34" charset="0"/>
                        </a:rPr>
                        <a:t>Screening for past or</a:t>
                      </a:r>
                      <a:r>
                        <a:rPr lang="en-US" sz="2000" b="0" baseline="0" dirty="0" smtClean="0">
                          <a:solidFill>
                            <a:schemeClr val="tx1"/>
                          </a:solidFill>
                          <a:latin typeface="Arial" pitchFamily="34" charset="0"/>
                          <a:cs typeface="Arial" pitchFamily="34" charset="0"/>
                        </a:rPr>
                        <a:t> present HCV infection</a:t>
                      </a:r>
                    </a:p>
                    <a:p>
                      <a:r>
                        <a:rPr lang="en-US" sz="2000" b="0" baseline="0" dirty="0" smtClean="0">
                          <a:solidFill>
                            <a:schemeClr val="tx1"/>
                          </a:solidFill>
                          <a:latin typeface="Arial" pitchFamily="34" charset="0"/>
                          <a:cs typeface="Arial" pitchFamily="34" charset="0"/>
                        </a:rPr>
                        <a:t>Sensitive and inexpensive</a:t>
                      </a:r>
                      <a:endParaRPr lang="en-US" sz="2000" b="0" dirty="0">
                        <a:solidFill>
                          <a:schemeClr val="tx1"/>
                        </a:solidFill>
                        <a:latin typeface="Arial" pitchFamily="34" charset="0"/>
                        <a:cs typeface="Arial" pitchFamily="34" charset="0"/>
                      </a:endParaRPr>
                    </a:p>
                  </a:txBody>
                  <a:tcPr marT="45716" marB="45716"/>
                </a:tc>
              </a:tr>
              <a:tr h="1053389">
                <a:tc>
                  <a:txBody>
                    <a:bodyPr/>
                    <a:lstStyle/>
                    <a:p>
                      <a:pPr algn="l"/>
                      <a:r>
                        <a:rPr lang="en-US" sz="2000" b="0" dirty="0" smtClean="0">
                          <a:solidFill>
                            <a:schemeClr val="tx1"/>
                          </a:solidFill>
                          <a:latin typeface="Arial" pitchFamily="34" charset="0"/>
                          <a:cs typeface="Arial" pitchFamily="34" charset="0"/>
                        </a:rPr>
                        <a:t>PCR for HCV RNA</a:t>
                      </a:r>
                      <a:endParaRPr lang="en-US" sz="2000" b="0" dirty="0">
                        <a:solidFill>
                          <a:schemeClr val="tx1"/>
                        </a:solidFill>
                        <a:latin typeface="Arial" pitchFamily="34" charset="0"/>
                        <a:cs typeface="Arial" pitchFamily="34" charset="0"/>
                      </a:endParaRPr>
                    </a:p>
                  </a:txBody>
                  <a:tcPr marT="45716" marB="45716"/>
                </a:tc>
                <a:tc>
                  <a:txBody>
                    <a:bodyPr/>
                    <a:lstStyle/>
                    <a:p>
                      <a:r>
                        <a:rPr lang="en-US" sz="2000" b="0" dirty="0" smtClean="0">
                          <a:solidFill>
                            <a:schemeClr val="tx1"/>
                          </a:solidFill>
                          <a:latin typeface="Arial" pitchFamily="34" charset="0"/>
                          <a:cs typeface="Arial" pitchFamily="34" charset="0"/>
                        </a:rPr>
                        <a:t>Confirmation</a:t>
                      </a:r>
                      <a:r>
                        <a:rPr lang="en-US" sz="2000" b="0" baseline="0" dirty="0" smtClean="0">
                          <a:solidFill>
                            <a:schemeClr val="tx1"/>
                          </a:solidFill>
                          <a:latin typeface="Arial" pitchFamily="34" charset="0"/>
                          <a:cs typeface="Arial" pitchFamily="34" charset="0"/>
                        </a:rPr>
                        <a:t> of positive EIA</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smtClean="0">
                          <a:solidFill>
                            <a:schemeClr val="tx1"/>
                          </a:solidFill>
                          <a:latin typeface="Arial" pitchFamily="34" charset="0"/>
                          <a:cs typeface="Arial" pitchFamily="34" charset="0"/>
                        </a:rPr>
                        <a:t>Medical evaluation and management</a:t>
                      </a:r>
                    </a:p>
                  </a:txBody>
                  <a:tcPr marT="45716" marB="45716"/>
                </a:tc>
              </a:tr>
            </a:tbl>
          </a:graphicData>
        </a:graphic>
      </p:graphicFrame>
    </p:spTree>
    <p:extLst>
      <p:ext uri="{BB962C8B-B14F-4D97-AF65-F5344CB8AC3E}">
        <p14:creationId xmlns:p14="http://schemas.microsoft.com/office/powerpoint/2010/main" val="210395111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7" name="Title 3"/>
          <p:cNvSpPr>
            <a:spLocks noGrp="1"/>
          </p:cNvSpPr>
          <p:nvPr>
            <p:ph type="title"/>
          </p:nvPr>
        </p:nvSpPr>
        <p:spPr>
          <a:xfrm>
            <a:off x="190500" y="337656"/>
            <a:ext cx="8496300" cy="547929"/>
          </a:xfrm>
        </p:spPr>
        <p:txBody>
          <a:bodyPr/>
          <a:lstStyle/>
          <a:p>
            <a:r>
              <a:rPr lang="en-US" sz="3200" b="1" dirty="0" smtClean="0">
                <a:solidFill>
                  <a:srgbClr val="1F497D"/>
                </a:solidFill>
                <a:latin typeface="Arial" pitchFamily="34" charset="0"/>
                <a:cs typeface="Arial" pitchFamily="34" charset="0"/>
              </a:rPr>
              <a:t>Markers for Chronic HCV Infection</a:t>
            </a:r>
          </a:p>
        </p:txBody>
      </p:sp>
      <p:graphicFrame>
        <p:nvGraphicFramePr>
          <p:cNvPr id="3" name="Content Placeholder 8"/>
          <p:cNvGraphicFramePr>
            <a:graphicFrameLocks noGrp="1"/>
          </p:cNvGraphicFramePr>
          <p:nvPr>
            <p:ph sz="half" idx="2"/>
            <p:extLst>
              <p:ext uri="{D42A27DB-BD31-4B8C-83A1-F6EECF244321}">
                <p14:modId xmlns:p14="http://schemas.microsoft.com/office/powerpoint/2010/main" val="1252046322"/>
              </p:ext>
            </p:extLst>
          </p:nvPr>
        </p:nvGraphicFramePr>
        <p:xfrm>
          <a:off x="457200" y="1712195"/>
          <a:ext cx="8513763" cy="3952875"/>
        </p:xfrm>
        <a:graphic>
          <a:graphicData uri="http://schemas.openxmlformats.org/drawingml/2006/chart">
            <c:chart xmlns:c="http://schemas.openxmlformats.org/drawingml/2006/chart" xmlns:r="http://schemas.openxmlformats.org/officeDocument/2006/relationships" r:id="rId3"/>
          </a:graphicData>
        </a:graphic>
      </p:graphicFrame>
      <p:sp>
        <p:nvSpPr>
          <p:cNvPr id="62469" name="TextBox 11"/>
          <p:cNvSpPr txBox="1">
            <a:spLocks noChangeArrowheads="1"/>
          </p:cNvSpPr>
          <p:nvPr/>
        </p:nvSpPr>
        <p:spPr bwMode="auto">
          <a:xfrm>
            <a:off x="493713" y="5360270"/>
            <a:ext cx="8486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latin typeface="Arial" pitchFamily="34" charset="0"/>
                <a:cs typeface="Arial" pitchFamily="34" charset="0"/>
              </a:rPr>
              <a:t>0    4    8    12    16    20              36               48                           96                      144                           192</a:t>
            </a:r>
          </a:p>
        </p:txBody>
      </p:sp>
      <p:sp>
        <p:nvSpPr>
          <p:cNvPr id="62470" name="TextBox 12"/>
          <p:cNvSpPr txBox="1">
            <a:spLocks noChangeArrowheads="1"/>
          </p:cNvSpPr>
          <p:nvPr/>
        </p:nvSpPr>
        <p:spPr bwMode="auto">
          <a:xfrm>
            <a:off x="3228975" y="5612683"/>
            <a:ext cx="23526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b="1">
                <a:latin typeface="Arial" pitchFamily="34" charset="0"/>
                <a:cs typeface="Arial" pitchFamily="34" charset="0"/>
              </a:rPr>
              <a:t>Weeks After Infection</a:t>
            </a:r>
          </a:p>
        </p:txBody>
      </p:sp>
      <p:sp>
        <p:nvSpPr>
          <p:cNvPr id="62472" name="TextBox 2"/>
          <p:cNvSpPr txBox="1">
            <a:spLocks noChangeArrowheads="1"/>
          </p:cNvSpPr>
          <p:nvPr/>
        </p:nvSpPr>
        <p:spPr bwMode="auto">
          <a:xfrm rot="-5400000">
            <a:off x="35719" y="3397327"/>
            <a:ext cx="681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a:latin typeface="Arial" pitchFamily="34" charset="0"/>
                <a:cs typeface="Arial" pitchFamily="34" charset="0"/>
              </a:rPr>
              <a:t>Titer</a:t>
            </a:r>
          </a:p>
        </p:txBody>
      </p:sp>
      <p:sp>
        <p:nvSpPr>
          <p:cNvPr id="43" name="Freeform 42"/>
          <p:cNvSpPr/>
          <p:nvPr/>
        </p:nvSpPr>
        <p:spPr bwMode="auto">
          <a:xfrm>
            <a:off x="612775" y="2761533"/>
            <a:ext cx="1739900" cy="2500312"/>
          </a:xfrm>
          <a:custGeom>
            <a:avLst/>
            <a:gdLst>
              <a:gd name="connsiteX0" fmla="*/ 0 w 1481328"/>
              <a:gd name="connsiteY0" fmla="*/ 2760385 h 2760385"/>
              <a:gd name="connsiteX1" fmla="*/ 384048 w 1481328"/>
              <a:gd name="connsiteY1" fmla="*/ 2376337 h 2760385"/>
              <a:gd name="connsiteX2" fmla="*/ 384048 w 1481328"/>
              <a:gd name="connsiteY2" fmla="*/ 2376337 h 2760385"/>
              <a:gd name="connsiteX3" fmla="*/ 850392 w 1481328"/>
              <a:gd name="connsiteY3" fmla="*/ 17185 h 2760385"/>
              <a:gd name="connsiteX4" fmla="*/ 850392 w 1481328"/>
              <a:gd name="connsiteY4" fmla="*/ 17185 h 2760385"/>
              <a:gd name="connsiteX5" fmla="*/ 1005840 w 1481328"/>
              <a:gd name="connsiteY5" fmla="*/ 126913 h 2760385"/>
              <a:gd name="connsiteX6" fmla="*/ 1371600 w 1481328"/>
              <a:gd name="connsiteY6" fmla="*/ 1279057 h 2760385"/>
              <a:gd name="connsiteX7" fmla="*/ 1481328 w 1481328"/>
              <a:gd name="connsiteY7" fmla="*/ 1663105 h 2760385"/>
              <a:gd name="connsiteX0" fmla="*/ 0 w 1481328"/>
              <a:gd name="connsiteY0" fmla="*/ 2743200 h 2743200"/>
              <a:gd name="connsiteX1" fmla="*/ 384048 w 1481328"/>
              <a:gd name="connsiteY1" fmla="*/ 2359152 h 2743200"/>
              <a:gd name="connsiteX2" fmla="*/ 384048 w 1481328"/>
              <a:gd name="connsiteY2" fmla="*/ 2359152 h 2743200"/>
              <a:gd name="connsiteX3" fmla="*/ 850392 w 1481328"/>
              <a:gd name="connsiteY3" fmla="*/ 0 h 2743200"/>
              <a:gd name="connsiteX4" fmla="*/ 850392 w 1481328"/>
              <a:gd name="connsiteY4" fmla="*/ 0 h 2743200"/>
              <a:gd name="connsiteX5" fmla="*/ 1005840 w 1481328"/>
              <a:gd name="connsiteY5" fmla="*/ 109728 h 2743200"/>
              <a:gd name="connsiteX6" fmla="*/ 1371600 w 1481328"/>
              <a:gd name="connsiteY6" fmla="*/ 1261872 h 2743200"/>
              <a:gd name="connsiteX7" fmla="*/ 1481328 w 1481328"/>
              <a:gd name="connsiteY7" fmla="*/ 1645920 h 2743200"/>
              <a:gd name="connsiteX0" fmla="*/ 0 w 1481328"/>
              <a:gd name="connsiteY0" fmla="*/ 2767522 h 2767522"/>
              <a:gd name="connsiteX1" fmla="*/ 384048 w 1481328"/>
              <a:gd name="connsiteY1" fmla="*/ 2383474 h 2767522"/>
              <a:gd name="connsiteX2" fmla="*/ 384048 w 1481328"/>
              <a:gd name="connsiteY2" fmla="*/ 2383474 h 2767522"/>
              <a:gd name="connsiteX3" fmla="*/ 850392 w 1481328"/>
              <a:gd name="connsiteY3" fmla="*/ 24322 h 2767522"/>
              <a:gd name="connsiteX4" fmla="*/ 850392 w 1481328"/>
              <a:gd name="connsiteY4" fmla="*/ 24322 h 2767522"/>
              <a:gd name="connsiteX5" fmla="*/ 1005840 w 1481328"/>
              <a:gd name="connsiteY5" fmla="*/ 134050 h 2767522"/>
              <a:gd name="connsiteX6" fmla="*/ 1371600 w 1481328"/>
              <a:gd name="connsiteY6" fmla="*/ 1286194 h 2767522"/>
              <a:gd name="connsiteX7" fmla="*/ 1481328 w 1481328"/>
              <a:gd name="connsiteY7" fmla="*/ 1670242 h 2767522"/>
              <a:gd name="connsiteX0" fmla="*/ 0 w 1481328"/>
              <a:gd name="connsiteY0" fmla="*/ 2743200 h 2743200"/>
              <a:gd name="connsiteX1" fmla="*/ 384048 w 1481328"/>
              <a:gd name="connsiteY1" fmla="*/ 2359152 h 2743200"/>
              <a:gd name="connsiteX2" fmla="*/ 384048 w 1481328"/>
              <a:gd name="connsiteY2" fmla="*/ 2359152 h 2743200"/>
              <a:gd name="connsiteX3" fmla="*/ 850392 w 1481328"/>
              <a:gd name="connsiteY3" fmla="*/ 0 h 2743200"/>
              <a:gd name="connsiteX4" fmla="*/ 850392 w 1481328"/>
              <a:gd name="connsiteY4" fmla="*/ 0 h 2743200"/>
              <a:gd name="connsiteX5" fmla="*/ 1005840 w 1481328"/>
              <a:gd name="connsiteY5" fmla="*/ 109728 h 2743200"/>
              <a:gd name="connsiteX6" fmla="*/ 1371600 w 1481328"/>
              <a:gd name="connsiteY6" fmla="*/ 1261872 h 2743200"/>
              <a:gd name="connsiteX7" fmla="*/ 1481328 w 1481328"/>
              <a:gd name="connsiteY7" fmla="*/ 1645920 h 2743200"/>
              <a:gd name="connsiteX0" fmla="*/ 0 w 1481328"/>
              <a:gd name="connsiteY0" fmla="*/ 2743200 h 2743200"/>
              <a:gd name="connsiteX1" fmla="*/ 384048 w 1481328"/>
              <a:gd name="connsiteY1" fmla="*/ 2359152 h 2743200"/>
              <a:gd name="connsiteX2" fmla="*/ 384048 w 1481328"/>
              <a:gd name="connsiteY2" fmla="*/ 2359152 h 2743200"/>
              <a:gd name="connsiteX3" fmla="*/ 850392 w 1481328"/>
              <a:gd name="connsiteY3" fmla="*/ 0 h 2743200"/>
              <a:gd name="connsiteX4" fmla="*/ 850392 w 1481328"/>
              <a:gd name="connsiteY4" fmla="*/ 0 h 2743200"/>
              <a:gd name="connsiteX5" fmla="*/ 1005840 w 1481328"/>
              <a:gd name="connsiteY5" fmla="*/ 109728 h 2743200"/>
              <a:gd name="connsiteX6" fmla="*/ 1152144 w 1481328"/>
              <a:gd name="connsiteY6" fmla="*/ 521207 h 2743200"/>
              <a:gd name="connsiteX7" fmla="*/ 1371600 w 1481328"/>
              <a:gd name="connsiteY7" fmla="*/ 1261872 h 2743200"/>
              <a:gd name="connsiteX8" fmla="*/ 1481328 w 1481328"/>
              <a:gd name="connsiteY8" fmla="*/ 1645920 h 2743200"/>
              <a:gd name="connsiteX0" fmla="*/ 0 w 1481328"/>
              <a:gd name="connsiteY0" fmla="*/ 2743200 h 2743200"/>
              <a:gd name="connsiteX1" fmla="*/ 384048 w 1481328"/>
              <a:gd name="connsiteY1" fmla="*/ 2359152 h 2743200"/>
              <a:gd name="connsiteX2" fmla="*/ 384048 w 1481328"/>
              <a:gd name="connsiteY2" fmla="*/ 2359152 h 2743200"/>
              <a:gd name="connsiteX3" fmla="*/ 850392 w 1481328"/>
              <a:gd name="connsiteY3" fmla="*/ 0 h 2743200"/>
              <a:gd name="connsiteX4" fmla="*/ 850392 w 1481328"/>
              <a:gd name="connsiteY4" fmla="*/ 0 h 2743200"/>
              <a:gd name="connsiteX5" fmla="*/ 1005840 w 1481328"/>
              <a:gd name="connsiteY5" fmla="*/ 109728 h 2743200"/>
              <a:gd name="connsiteX6" fmla="*/ 1152144 w 1481328"/>
              <a:gd name="connsiteY6" fmla="*/ 521207 h 2743200"/>
              <a:gd name="connsiteX7" fmla="*/ 1371600 w 1481328"/>
              <a:gd name="connsiteY7" fmla="*/ 1261872 h 2743200"/>
              <a:gd name="connsiteX8" fmla="*/ 1481328 w 1481328"/>
              <a:gd name="connsiteY8" fmla="*/ 1645920 h 2743200"/>
              <a:gd name="connsiteX0" fmla="*/ 0 w 1481328"/>
              <a:gd name="connsiteY0" fmla="*/ 2743200 h 2743200"/>
              <a:gd name="connsiteX1" fmla="*/ 384048 w 1481328"/>
              <a:gd name="connsiteY1" fmla="*/ 2359152 h 2743200"/>
              <a:gd name="connsiteX2" fmla="*/ 384048 w 1481328"/>
              <a:gd name="connsiteY2" fmla="*/ 2359152 h 2743200"/>
              <a:gd name="connsiteX3" fmla="*/ 850392 w 1481328"/>
              <a:gd name="connsiteY3" fmla="*/ 0 h 2743200"/>
              <a:gd name="connsiteX4" fmla="*/ 850392 w 1481328"/>
              <a:gd name="connsiteY4" fmla="*/ 0 h 2743200"/>
              <a:gd name="connsiteX5" fmla="*/ 1005840 w 1481328"/>
              <a:gd name="connsiteY5" fmla="*/ 109728 h 2743200"/>
              <a:gd name="connsiteX6" fmla="*/ 1078992 w 1481328"/>
              <a:gd name="connsiteY6" fmla="*/ 283463 h 2743200"/>
              <a:gd name="connsiteX7" fmla="*/ 1152144 w 1481328"/>
              <a:gd name="connsiteY7" fmla="*/ 521207 h 2743200"/>
              <a:gd name="connsiteX8" fmla="*/ 1371600 w 1481328"/>
              <a:gd name="connsiteY8" fmla="*/ 1261872 h 2743200"/>
              <a:gd name="connsiteX9" fmla="*/ 1481328 w 1481328"/>
              <a:gd name="connsiteY9" fmla="*/ 1645920 h 2743200"/>
              <a:gd name="connsiteX0" fmla="*/ 0 w 1608077"/>
              <a:gd name="connsiteY0" fmla="*/ 2743200 h 2743200"/>
              <a:gd name="connsiteX1" fmla="*/ 384048 w 1608077"/>
              <a:gd name="connsiteY1" fmla="*/ 2359152 h 2743200"/>
              <a:gd name="connsiteX2" fmla="*/ 384048 w 1608077"/>
              <a:gd name="connsiteY2" fmla="*/ 2359152 h 2743200"/>
              <a:gd name="connsiteX3" fmla="*/ 850392 w 1608077"/>
              <a:gd name="connsiteY3" fmla="*/ 0 h 2743200"/>
              <a:gd name="connsiteX4" fmla="*/ 850392 w 1608077"/>
              <a:gd name="connsiteY4" fmla="*/ 0 h 2743200"/>
              <a:gd name="connsiteX5" fmla="*/ 1005840 w 1608077"/>
              <a:gd name="connsiteY5" fmla="*/ 109728 h 2743200"/>
              <a:gd name="connsiteX6" fmla="*/ 1078992 w 1608077"/>
              <a:gd name="connsiteY6" fmla="*/ 283463 h 2743200"/>
              <a:gd name="connsiteX7" fmla="*/ 1152144 w 1608077"/>
              <a:gd name="connsiteY7" fmla="*/ 521207 h 2743200"/>
              <a:gd name="connsiteX8" fmla="*/ 1371600 w 1608077"/>
              <a:gd name="connsiteY8" fmla="*/ 1261872 h 2743200"/>
              <a:gd name="connsiteX9" fmla="*/ 1608077 w 1608077"/>
              <a:gd name="connsiteY9" fmla="*/ 2039112 h 2743200"/>
              <a:gd name="connsiteX0" fmla="*/ 0 w 1608077"/>
              <a:gd name="connsiteY0" fmla="*/ 2743200 h 2743200"/>
              <a:gd name="connsiteX1" fmla="*/ 384048 w 1608077"/>
              <a:gd name="connsiteY1" fmla="*/ 2359152 h 2743200"/>
              <a:gd name="connsiteX2" fmla="*/ 384048 w 1608077"/>
              <a:gd name="connsiteY2" fmla="*/ 2359152 h 2743200"/>
              <a:gd name="connsiteX3" fmla="*/ 850392 w 1608077"/>
              <a:gd name="connsiteY3" fmla="*/ 0 h 2743200"/>
              <a:gd name="connsiteX4" fmla="*/ 850392 w 1608077"/>
              <a:gd name="connsiteY4" fmla="*/ 0 h 2743200"/>
              <a:gd name="connsiteX5" fmla="*/ 1005840 w 1608077"/>
              <a:gd name="connsiteY5" fmla="*/ 109728 h 2743200"/>
              <a:gd name="connsiteX6" fmla="*/ 1078992 w 1608077"/>
              <a:gd name="connsiteY6" fmla="*/ 283463 h 2743200"/>
              <a:gd name="connsiteX7" fmla="*/ 1152144 w 1608077"/>
              <a:gd name="connsiteY7" fmla="*/ 521207 h 2743200"/>
              <a:gd name="connsiteX8" fmla="*/ 1371600 w 1608077"/>
              <a:gd name="connsiteY8" fmla="*/ 1261872 h 2743200"/>
              <a:gd name="connsiteX9" fmla="*/ 1608077 w 1608077"/>
              <a:gd name="connsiteY9" fmla="*/ 2057400 h 2743200"/>
              <a:gd name="connsiteX0" fmla="*/ 0 w 1628787"/>
              <a:gd name="connsiteY0" fmla="*/ 2743200 h 2743200"/>
              <a:gd name="connsiteX1" fmla="*/ 384048 w 1628787"/>
              <a:gd name="connsiteY1" fmla="*/ 2359152 h 2743200"/>
              <a:gd name="connsiteX2" fmla="*/ 384048 w 1628787"/>
              <a:gd name="connsiteY2" fmla="*/ 2359152 h 2743200"/>
              <a:gd name="connsiteX3" fmla="*/ 850392 w 1628787"/>
              <a:gd name="connsiteY3" fmla="*/ 0 h 2743200"/>
              <a:gd name="connsiteX4" fmla="*/ 850392 w 1628787"/>
              <a:gd name="connsiteY4" fmla="*/ 0 h 2743200"/>
              <a:gd name="connsiteX5" fmla="*/ 1005840 w 1628787"/>
              <a:gd name="connsiteY5" fmla="*/ 109728 h 2743200"/>
              <a:gd name="connsiteX6" fmla="*/ 1078992 w 1628787"/>
              <a:gd name="connsiteY6" fmla="*/ 283463 h 2743200"/>
              <a:gd name="connsiteX7" fmla="*/ 1152144 w 1628787"/>
              <a:gd name="connsiteY7" fmla="*/ 521207 h 2743200"/>
              <a:gd name="connsiteX8" fmla="*/ 1371600 w 1628787"/>
              <a:gd name="connsiteY8" fmla="*/ 1261872 h 2743200"/>
              <a:gd name="connsiteX9" fmla="*/ 1608077 w 1628787"/>
              <a:gd name="connsiteY9" fmla="*/ 2057400 h 2743200"/>
              <a:gd name="connsiteX10" fmla="*/ 1618160 w 1628787"/>
              <a:gd name="connsiteY10" fmla="*/ 2057399 h 2743200"/>
              <a:gd name="connsiteX0" fmla="*/ 0 w 2150505"/>
              <a:gd name="connsiteY0" fmla="*/ 2743200 h 2743200"/>
              <a:gd name="connsiteX1" fmla="*/ 384048 w 2150505"/>
              <a:gd name="connsiteY1" fmla="*/ 2359152 h 2743200"/>
              <a:gd name="connsiteX2" fmla="*/ 384048 w 2150505"/>
              <a:gd name="connsiteY2" fmla="*/ 2359152 h 2743200"/>
              <a:gd name="connsiteX3" fmla="*/ 850392 w 2150505"/>
              <a:gd name="connsiteY3" fmla="*/ 0 h 2743200"/>
              <a:gd name="connsiteX4" fmla="*/ 850392 w 2150505"/>
              <a:gd name="connsiteY4" fmla="*/ 0 h 2743200"/>
              <a:gd name="connsiteX5" fmla="*/ 1005840 w 2150505"/>
              <a:gd name="connsiteY5" fmla="*/ 109728 h 2743200"/>
              <a:gd name="connsiteX6" fmla="*/ 1078992 w 2150505"/>
              <a:gd name="connsiteY6" fmla="*/ 283463 h 2743200"/>
              <a:gd name="connsiteX7" fmla="*/ 1152144 w 2150505"/>
              <a:gd name="connsiteY7" fmla="*/ 521207 h 2743200"/>
              <a:gd name="connsiteX8" fmla="*/ 1371600 w 2150505"/>
              <a:gd name="connsiteY8" fmla="*/ 1261872 h 2743200"/>
              <a:gd name="connsiteX9" fmla="*/ 1608077 w 2150505"/>
              <a:gd name="connsiteY9" fmla="*/ 2057400 h 2743200"/>
              <a:gd name="connsiteX10" fmla="*/ 2150505 w 2150505"/>
              <a:gd name="connsiteY10" fmla="*/ 1636775 h 2743200"/>
              <a:gd name="connsiteX0" fmla="*/ 0 w 2142055"/>
              <a:gd name="connsiteY0" fmla="*/ 2743200 h 2743200"/>
              <a:gd name="connsiteX1" fmla="*/ 384048 w 2142055"/>
              <a:gd name="connsiteY1" fmla="*/ 2359152 h 2743200"/>
              <a:gd name="connsiteX2" fmla="*/ 384048 w 2142055"/>
              <a:gd name="connsiteY2" fmla="*/ 2359152 h 2743200"/>
              <a:gd name="connsiteX3" fmla="*/ 850392 w 2142055"/>
              <a:gd name="connsiteY3" fmla="*/ 0 h 2743200"/>
              <a:gd name="connsiteX4" fmla="*/ 850392 w 2142055"/>
              <a:gd name="connsiteY4" fmla="*/ 0 h 2743200"/>
              <a:gd name="connsiteX5" fmla="*/ 1005840 w 2142055"/>
              <a:gd name="connsiteY5" fmla="*/ 109728 h 2743200"/>
              <a:gd name="connsiteX6" fmla="*/ 1078992 w 2142055"/>
              <a:gd name="connsiteY6" fmla="*/ 283463 h 2743200"/>
              <a:gd name="connsiteX7" fmla="*/ 1152144 w 2142055"/>
              <a:gd name="connsiteY7" fmla="*/ 521207 h 2743200"/>
              <a:gd name="connsiteX8" fmla="*/ 1371600 w 2142055"/>
              <a:gd name="connsiteY8" fmla="*/ 1261872 h 2743200"/>
              <a:gd name="connsiteX9" fmla="*/ 1608077 w 2142055"/>
              <a:gd name="connsiteY9" fmla="*/ 2057400 h 2743200"/>
              <a:gd name="connsiteX10" fmla="*/ 2142055 w 2142055"/>
              <a:gd name="connsiteY10" fmla="*/ 1655063 h 2743200"/>
              <a:gd name="connsiteX0" fmla="*/ 0 w 2142055"/>
              <a:gd name="connsiteY0" fmla="*/ 2743200 h 2743200"/>
              <a:gd name="connsiteX1" fmla="*/ 384048 w 2142055"/>
              <a:gd name="connsiteY1" fmla="*/ 2359152 h 2743200"/>
              <a:gd name="connsiteX2" fmla="*/ 384048 w 2142055"/>
              <a:gd name="connsiteY2" fmla="*/ 2359152 h 2743200"/>
              <a:gd name="connsiteX3" fmla="*/ 850392 w 2142055"/>
              <a:gd name="connsiteY3" fmla="*/ 0 h 2743200"/>
              <a:gd name="connsiteX4" fmla="*/ 850392 w 2142055"/>
              <a:gd name="connsiteY4" fmla="*/ 0 h 2743200"/>
              <a:gd name="connsiteX5" fmla="*/ 1005840 w 2142055"/>
              <a:gd name="connsiteY5" fmla="*/ 109728 h 2743200"/>
              <a:gd name="connsiteX6" fmla="*/ 1078992 w 2142055"/>
              <a:gd name="connsiteY6" fmla="*/ 283463 h 2743200"/>
              <a:gd name="connsiteX7" fmla="*/ 1152144 w 2142055"/>
              <a:gd name="connsiteY7" fmla="*/ 521207 h 2743200"/>
              <a:gd name="connsiteX8" fmla="*/ 1371600 w 2142055"/>
              <a:gd name="connsiteY8" fmla="*/ 1261872 h 2743200"/>
              <a:gd name="connsiteX9" fmla="*/ 1608077 w 2142055"/>
              <a:gd name="connsiteY9" fmla="*/ 2057400 h 2743200"/>
              <a:gd name="connsiteX10" fmla="*/ 2142055 w 2142055"/>
              <a:gd name="connsiteY10" fmla="*/ 1655063 h 2743200"/>
              <a:gd name="connsiteX0" fmla="*/ 0 w 1608077"/>
              <a:gd name="connsiteY0" fmla="*/ 2743200 h 2743200"/>
              <a:gd name="connsiteX1" fmla="*/ 384048 w 1608077"/>
              <a:gd name="connsiteY1" fmla="*/ 2359152 h 2743200"/>
              <a:gd name="connsiteX2" fmla="*/ 384048 w 1608077"/>
              <a:gd name="connsiteY2" fmla="*/ 2359152 h 2743200"/>
              <a:gd name="connsiteX3" fmla="*/ 850392 w 1608077"/>
              <a:gd name="connsiteY3" fmla="*/ 0 h 2743200"/>
              <a:gd name="connsiteX4" fmla="*/ 850392 w 1608077"/>
              <a:gd name="connsiteY4" fmla="*/ 0 h 2743200"/>
              <a:gd name="connsiteX5" fmla="*/ 1005840 w 1608077"/>
              <a:gd name="connsiteY5" fmla="*/ 109728 h 2743200"/>
              <a:gd name="connsiteX6" fmla="*/ 1078992 w 1608077"/>
              <a:gd name="connsiteY6" fmla="*/ 283463 h 2743200"/>
              <a:gd name="connsiteX7" fmla="*/ 1152144 w 1608077"/>
              <a:gd name="connsiteY7" fmla="*/ 521207 h 2743200"/>
              <a:gd name="connsiteX8" fmla="*/ 1371600 w 1608077"/>
              <a:gd name="connsiteY8" fmla="*/ 1261872 h 2743200"/>
              <a:gd name="connsiteX9" fmla="*/ 1608077 w 1608077"/>
              <a:gd name="connsiteY9" fmla="*/ 2057400 h 2743200"/>
              <a:gd name="connsiteX0" fmla="*/ 0 w 1608077"/>
              <a:gd name="connsiteY0" fmla="*/ 2743200 h 2743200"/>
              <a:gd name="connsiteX1" fmla="*/ 384048 w 1608077"/>
              <a:gd name="connsiteY1" fmla="*/ 2359152 h 2743200"/>
              <a:gd name="connsiteX2" fmla="*/ 384048 w 1608077"/>
              <a:gd name="connsiteY2" fmla="*/ 2359152 h 2743200"/>
              <a:gd name="connsiteX3" fmla="*/ 850392 w 1608077"/>
              <a:gd name="connsiteY3" fmla="*/ 0 h 2743200"/>
              <a:gd name="connsiteX4" fmla="*/ 850392 w 1608077"/>
              <a:gd name="connsiteY4" fmla="*/ 0 h 2743200"/>
              <a:gd name="connsiteX5" fmla="*/ 1005840 w 1608077"/>
              <a:gd name="connsiteY5" fmla="*/ 109728 h 2743200"/>
              <a:gd name="connsiteX6" fmla="*/ 1078992 w 1608077"/>
              <a:gd name="connsiteY6" fmla="*/ 283463 h 2743200"/>
              <a:gd name="connsiteX7" fmla="*/ 1152144 w 1608077"/>
              <a:gd name="connsiteY7" fmla="*/ 521207 h 2743200"/>
              <a:gd name="connsiteX8" fmla="*/ 1371600 w 1608077"/>
              <a:gd name="connsiteY8" fmla="*/ 1261872 h 2743200"/>
              <a:gd name="connsiteX9" fmla="*/ 1608077 w 1608077"/>
              <a:gd name="connsiteY9" fmla="*/ 2057400 h 2743200"/>
              <a:gd name="connsiteX0" fmla="*/ 0 w 1623754"/>
              <a:gd name="connsiteY0" fmla="*/ 2743200 h 2743200"/>
              <a:gd name="connsiteX1" fmla="*/ 384048 w 1623754"/>
              <a:gd name="connsiteY1" fmla="*/ 2359152 h 2743200"/>
              <a:gd name="connsiteX2" fmla="*/ 384048 w 1623754"/>
              <a:gd name="connsiteY2" fmla="*/ 2359152 h 2743200"/>
              <a:gd name="connsiteX3" fmla="*/ 850392 w 1623754"/>
              <a:gd name="connsiteY3" fmla="*/ 0 h 2743200"/>
              <a:gd name="connsiteX4" fmla="*/ 850392 w 1623754"/>
              <a:gd name="connsiteY4" fmla="*/ 0 h 2743200"/>
              <a:gd name="connsiteX5" fmla="*/ 1005840 w 1623754"/>
              <a:gd name="connsiteY5" fmla="*/ 109728 h 2743200"/>
              <a:gd name="connsiteX6" fmla="*/ 1078992 w 1623754"/>
              <a:gd name="connsiteY6" fmla="*/ 283463 h 2743200"/>
              <a:gd name="connsiteX7" fmla="*/ 1152144 w 1623754"/>
              <a:gd name="connsiteY7" fmla="*/ 521207 h 2743200"/>
              <a:gd name="connsiteX8" fmla="*/ 1371600 w 1623754"/>
              <a:gd name="connsiteY8" fmla="*/ 1261872 h 2743200"/>
              <a:gd name="connsiteX9" fmla="*/ 1608077 w 1623754"/>
              <a:gd name="connsiteY9" fmla="*/ 2057400 h 2743200"/>
              <a:gd name="connsiteX10" fmla="*/ 1601260 w 1623754"/>
              <a:gd name="connsiteY10" fmla="*/ 2057399 h 2743200"/>
              <a:gd name="connsiteX0" fmla="*/ 0 w 2142055"/>
              <a:gd name="connsiteY0" fmla="*/ 2743200 h 2743200"/>
              <a:gd name="connsiteX1" fmla="*/ 384048 w 2142055"/>
              <a:gd name="connsiteY1" fmla="*/ 2359152 h 2743200"/>
              <a:gd name="connsiteX2" fmla="*/ 384048 w 2142055"/>
              <a:gd name="connsiteY2" fmla="*/ 2359152 h 2743200"/>
              <a:gd name="connsiteX3" fmla="*/ 850392 w 2142055"/>
              <a:gd name="connsiteY3" fmla="*/ 0 h 2743200"/>
              <a:gd name="connsiteX4" fmla="*/ 850392 w 2142055"/>
              <a:gd name="connsiteY4" fmla="*/ 0 h 2743200"/>
              <a:gd name="connsiteX5" fmla="*/ 1005840 w 2142055"/>
              <a:gd name="connsiteY5" fmla="*/ 109728 h 2743200"/>
              <a:gd name="connsiteX6" fmla="*/ 1078992 w 2142055"/>
              <a:gd name="connsiteY6" fmla="*/ 283463 h 2743200"/>
              <a:gd name="connsiteX7" fmla="*/ 1152144 w 2142055"/>
              <a:gd name="connsiteY7" fmla="*/ 521207 h 2743200"/>
              <a:gd name="connsiteX8" fmla="*/ 1371600 w 2142055"/>
              <a:gd name="connsiteY8" fmla="*/ 1261872 h 2743200"/>
              <a:gd name="connsiteX9" fmla="*/ 1608077 w 2142055"/>
              <a:gd name="connsiteY9" fmla="*/ 2057400 h 2743200"/>
              <a:gd name="connsiteX10" fmla="*/ 2142054 w 2142055"/>
              <a:gd name="connsiteY10" fmla="*/ 1636775 h 2743200"/>
              <a:gd name="connsiteX11" fmla="*/ 1601260 w 2142055"/>
              <a:gd name="connsiteY11" fmla="*/ 2057399 h 2743200"/>
              <a:gd name="connsiteX0" fmla="*/ 0 w 2142054"/>
              <a:gd name="connsiteY0" fmla="*/ 2743200 h 2743200"/>
              <a:gd name="connsiteX1" fmla="*/ 384048 w 2142054"/>
              <a:gd name="connsiteY1" fmla="*/ 2359152 h 2743200"/>
              <a:gd name="connsiteX2" fmla="*/ 384048 w 2142054"/>
              <a:gd name="connsiteY2" fmla="*/ 2359152 h 2743200"/>
              <a:gd name="connsiteX3" fmla="*/ 850392 w 2142054"/>
              <a:gd name="connsiteY3" fmla="*/ 0 h 2743200"/>
              <a:gd name="connsiteX4" fmla="*/ 850392 w 2142054"/>
              <a:gd name="connsiteY4" fmla="*/ 0 h 2743200"/>
              <a:gd name="connsiteX5" fmla="*/ 1005840 w 2142054"/>
              <a:gd name="connsiteY5" fmla="*/ 109728 h 2743200"/>
              <a:gd name="connsiteX6" fmla="*/ 1078992 w 2142054"/>
              <a:gd name="connsiteY6" fmla="*/ 283463 h 2743200"/>
              <a:gd name="connsiteX7" fmla="*/ 1152144 w 2142054"/>
              <a:gd name="connsiteY7" fmla="*/ 521207 h 2743200"/>
              <a:gd name="connsiteX8" fmla="*/ 1371600 w 2142054"/>
              <a:gd name="connsiteY8" fmla="*/ 1261872 h 2743200"/>
              <a:gd name="connsiteX9" fmla="*/ 1608077 w 2142054"/>
              <a:gd name="connsiteY9" fmla="*/ 2057400 h 2743200"/>
              <a:gd name="connsiteX10" fmla="*/ 2142054 w 2142054"/>
              <a:gd name="connsiteY10" fmla="*/ 1636775 h 2743200"/>
              <a:gd name="connsiteX11" fmla="*/ 1601260 w 2142054"/>
              <a:gd name="connsiteY11" fmla="*/ 2057399 h 2743200"/>
              <a:gd name="connsiteX0" fmla="*/ 0 w 2142054"/>
              <a:gd name="connsiteY0" fmla="*/ 2743200 h 2743200"/>
              <a:gd name="connsiteX1" fmla="*/ 384048 w 2142054"/>
              <a:gd name="connsiteY1" fmla="*/ 2359152 h 2743200"/>
              <a:gd name="connsiteX2" fmla="*/ 384048 w 2142054"/>
              <a:gd name="connsiteY2" fmla="*/ 2359152 h 2743200"/>
              <a:gd name="connsiteX3" fmla="*/ 850392 w 2142054"/>
              <a:gd name="connsiteY3" fmla="*/ 0 h 2743200"/>
              <a:gd name="connsiteX4" fmla="*/ 850392 w 2142054"/>
              <a:gd name="connsiteY4" fmla="*/ 0 h 2743200"/>
              <a:gd name="connsiteX5" fmla="*/ 1005840 w 2142054"/>
              <a:gd name="connsiteY5" fmla="*/ 109728 h 2743200"/>
              <a:gd name="connsiteX6" fmla="*/ 1078992 w 2142054"/>
              <a:gd name="connsiteY6" fmla="*/ 283463 h 2743200"/>
              <a:gd name="connsiteX7" fmla="*/ 1152144 w 2142054"/>
              <a:gd name="connsiteY7" fmla="*/ 521207 h 2743200"/>
              <a:gd name="connsiteX8" fmla="*/ 1371600 w 2142054"/>
              <a:gd name="connsiteY8" fmla="*/ 1261872 h 2743200"/>
              <a:gd name="connsiteX9" fmla="*/ 1608077 w 2142054"/>
              <a:gd name="connsiteY9" fmla="*/ 2057400 h 2743200"/>
              <a:gd name="connsiteX10" fmla="*/ 2142054 w 2142054"/>
              <a:gd name="connsiteY10" fmla="*/ 1636775 h 2743200"/>
              <a:gd name="connsiteX11" fmla="*/ 2142054 w 2142054"/>
              <a:gd name="connsiteY11" fmla="*/ 1636775 h 2743200"/>
              <a:gd name="connsiteX12" fmla="*/ 1601260 w 2142054"/>
              <a:gd name="connsiteY12" fmla="*/ 2057399 h 2743200"/>
              <a:gd name="connsiteX0" fmla="*/ 0 w 2150504"/>
              <a:gd name="connsiteY0" fmla="*/ 2743200 h 2743200"/>
              <a:gd name="connsiteX1" fmla="*/ 384048 w 2150504"/>
              <a:gd name="connsiteY1" fmla="*/ 2359152 h 2743200"/>
              <a:gd name="connsiteX2" fmla="*/ 384048 w 2150504"/>
              <a:gd name="connsiteY2" fmla="*/ 2359152 h 2743200"/>
              <a:gd name="connsiteX3" fmla="*/ 850392 w 2150504"/>
              <a:gd name="connsiteY3" fmla="*/ 0 h 2743200"/>
              <a:gd name="connsiteX4" fmla="*/ 850392 w 2150504"/>
              <a:gd name="connsiteY4" fmla="*/ 0 h 2743200"/>
              <a:gd name="connsiteX5" fmla="*/ 1005840 w 2150504"/>
              <a:gd name="connsiteY5" fmla="*/ 109728 h 2743200"/>
              <a:gd name="connsiteX6" fmla="*/ 1078992 w 2150504"/>
              <a:gd name="connsiteY6" fmla="*/ 283463 h 2743200"/>
              <a:gd name="connsiteX7" fmla="*/ 1152144 w 2150504"/>
              <a:gd name="connsiteY7" fmla="*/ 521207 h 2743200"/>
              <a:gd name="connsiteX8" fmla="*/ 1371600 w 2150504"/>
              <a:gd name="connsiteY8" fmla="*/ 1261872 h 2743200"/>
              <a:gd name="connsiteX9" fmla="*/ 1608077 w 2150504"/>
              <a:gd name="connsiteY9" fmla="*/ 2057400 h 2743200"/>
              <a:gd name="connsiteX10" fmla="*/ 2142054 w 2150504"/>
              <a:gd name="connsiteY10" fmla="*/ 1636775 h 2743200"/>
              <a:gd name="connsiteX11" fmla="*/ 2150504 w 2150504"/>
              <a:gd name="connsiteY11" fmla="*/ 1627631 h 2743200"/>
              <a:gd name="connsiteX12" fmla="*/ 1601260 w 2150504"/>
              <a:gd name="connsiteY12" fmla="*/ 2057399 h 2743200"/>
              <a:gd name="connsiteX0" fmla="*/ 0 w 2214123"/>
              <a:gd name="connsiteY0" fmla="*/ 2743200 h 2743200"/>
              <a:gd name="connsiteX1" fmla="*/ 384048 w 2214123"/>
              <a:gd name="connsiteY1" fmla="*/ 2359152 h 2743200"/>
              <a:gd name="connsiteX2" fmla="*/ 384048 w 2214123"/>
              <a:gd name="connsiteY2" fmla="*/ 2359152 h 2743200"/>
              <a:gd name="connsiteX3" fmla="*/ 850392 w 2214123"/>
              <a:gd name="connsiteY3" fmla="*/ 0 h 2743200"/>
              <a:gd name="connsiteX4" fmla="*/ 850392 w 2214123"/>
              <a:gd name="connsiteY4" fmla="*/ 0 h 2743200"/>
              <a:gd name="connsiteX5" fmla="*/ 1005840 w 2214123"/>
              <a:gd name="connsiteY5" fmla="*/ 109728 h 2743200"/>
              <a:gd name="connsiteX6" fmla="*/ 1078992 w 2214123"/>
              <a:gd name="connsiteY6" fmla="*/ 283463 h 2743200"/>
              <a:gd name="connsiteX7" fmla="*/ 1152144 w 2214123"/>
              <a:gd name="connsiteY7" fmla="*/ 521207 h 2743200"/>
              <a:gd name="connsiteX8" fmla="*/ 1371600 w 2214123"/>
              <a:gd name="connsiteY8" fmla="*/ 1261872 h 2743200"/>
              <a:gd name="connsiteX9" fmla="*/ 1608077 w 2214123"/>
              <a:gd name="connsiteY9" fmla="*/ 2057400 h 2743200"/>
              <a:gd name="connsiteX10" fmla="*/ 2142054 w 2214123"/>
              <a:gd name="connsiteY10" fmla="*/ 1636775 h 2743200"/>
              <a:gd name="connsiteX11" fmla="*/ 2150504 w 2214123"/>
              <a:gd name="connsiteY11" fmla="*/ 1627631 h 2743200"/>
              <a:gd name="connsiteX12" fmla="*/ 1601260 w 2214123"/>
              <a:gd name="connsiteY12" fmla="*/ 2057399 h 2743200"/>
              <a:gd name="connsiteX0" fmla="*/ 0 w 2336765"/>
              <a:gd name="connsiteY0" fmla="*/ 2743200 h 2743200"/>
              <a:gd name="connsiteX1" fmla="*/ 384048 w 2336765"/>
              <a:gd name="connsiteY1" fmla="*/ 2359152 h 2743200"/>
              <a:gd name="connsiteX2" fmla="*/ 384048 w 2336765"/>
              <a:gd name="connsiteY2" fmla="*/ 2359152 h 2743200"/>
              <a:gd name="connsiteX3" fmla="*/ 850392 w 2336765"/>
              <a:gd name="connsiteY3" fmla="*/ 0 h 2743200"/>
              <a:gd name="connsiteX4" fmla="*/ 850392 w 2336765"/>
              <a:gd name="connsiteY4" fmla="*/ 0 h 2743200"/>
              <a:gd name="connsiteX5" fmla="*/ 1005840 w 2336765"/>
              <a:gd name="connsiteY5" fmla="*/ 109728 h 2743200"/>
              <a:gd name="connsiteX6" fmla="*/ 1078992 w 2336765"/>
              <a:gd name="connsiteY6" fmla="*/ 283463 h 2743200"/>
              <a:gd name="connsiteX7" fmla="*/ 1152144 w 2336765"/>
              <a:gd name="connsiteY7" fmla="*/ 521207 h 2743200"/>
              <a:gd name="connsiteX8" fmla="*/ 1371600 w 2336765"/>
              <a:gd name="connsiteY8" fmla="*/ 1261872 h 2743200"/>
              <a:gd name="connsiteX9" fmla="*/ 1608077 w 2336765"/>
              <a:gd name="connsiteY9" fmla="*/ 2057400 h 2743200"/>
              <a:gd name="connsiteX10" fmla="*/ 2142054 w 2336765"/>
              <a:gd name="connsiteY10" fmla="*/ 1636775 h 2743200"/>
              <a:gd name="connsiteX11" fmla="*/ 2311052 w 2336765"/>
              <a:gd name="connsiteY11" fmla="*/ 2231135 h 2743200"/>
              <a:gd name="connsiteX12" fmla="*/ 1601260 w 2336765"/>
              <a:gd name="connsiteY12" fmla="*/ 2057399 h 2743200"/>
              <a:gd name="connsiteX0" fmla="*/ 0 w 2142054"/>
              <a:gd name="connsiteY0" fmla="*/ 2743200 h 2743200"/>
              <a:gd name="connsiteX1" fmla="*/ 384048 w 2142054"/>
              <a:gd name="connsiteY1" fmla="*/ 2359152 h 2743200"/>
              <a:gd name="connsiteX2" fmla="*/ 384048 w 2142054"/>
              <a:gd name="connsiteY2" fmla="*/ 2359152 h 2743200"/>
              <a:gd name="connsiteX3" fmla="*/ 850392 w 2142054"/>
              <a:gd name="connsiteY3" fmla="*/ 0 h 2743200"/>
              <a:gd name="connsiteX4" fmla="*/ 850392 w 2142054"/>
              <a:gd name="connsiteY4" fmla="*/ 0 h 2743200"/>
              <a:gd name="connsiteX5" fmla="*/ 1005840 w 2142054"/>
              <a:gd name="connsiteY5" fmla="*/ 109728 h 2743200"/>
              <a:gd name="connsiteX6" fmla="*/ 1078992 w 2142054"/>
              <a:gd name="connsiteY6" fmla="*/ 283463 h 2743200"/>
              <a:gd name="connsiteX7" fmla="*/ 1152144 w 2142054"/>
              <a:gd name="connsiteY7" fmla="*/ 521207 h 2743200"/>
              <a:gd name="connsiteX8" fmla="*/ 1371600 w 2142054"/>
              <a:gd name="connsiteY8" fmla="*/ 1261872 h 2743200"/>
              <a:gd name="connsiteX9" fmla="*/ 1608077 w 2142054"/>
              <a:gd name="connsiteY9" fmla="*/ 2057400 h 2743200"/>
              <a:gd name="connsiteX10" fmla="*/ 2142054 w 2142054"/>
              <a:gd name="connsiteY10" fmla="*/ 1636775 h 2743200"/>
              <a:gd name="connsiteX11" fmla="*/ 1601260 w 2142054"/>
              <a:gd name="connsiteY11" fmla="*/ 2057399 h 2743200"/>
              <a:gd name="connsiteX0" fmla="*/ 0 w 2142055"/>
              <a:gd name="connsiteY0" fmla="*/ 2743200 h 2743200"/>
              <a:gd name="connsiteX1" fmla="*/ 384048 w 2142055"/>
              <a:gd name="connsiteY1" fmla="*/ 2359152 h 2743200"/>
              <a:gd name="connsiteX2" fmla="*/ 384048 w 2142055"/>
              <a:gd name="connsiteY2" fmla="*/ 2359152 h 2743200"/>
              <a:gd name="connsiteX3" fmla="*/ 850392 w 2142055"/>
              <a:gd name="connsiteY3" fmla="*/ 0 h 2743200"/>
              <a:gd name="connsiteX4" fmla="*/ 850392 w 2142055"/>
              <a:gd name="connsiteY4" fmla="*/ 0 h 2743200"/>
              <a:gd name="connsiteX5" fmla="*/ 1005840 w 2142055"/>
              <a:gd name="connsiteY5" fmla="*/ 109728 h 2743200"/>
              <a:gd name="connsiteX6" fmla="*/ 1078992 w 2142055"/>
              <a:gd name="connsiteY6" fmla="*/ 283463 h 2743200"/>
              <a:gd name="connsiteX7" fmla="*/ 1152144 w 2142055"/>
              <a:gd name="connsiteY7" fmla="*/ 521207 h 2743200"/>
              <a:gd name="connsiteX8" fmla="*/ 1371600 w 2142055"/>
              <a:gd name="connsiteY8" fmla="*/ 1261872 h 2743200"/>
              <a:gd name="connsiteX9" fmla="*/ 1608077 w 2142055"/>
              <a:gd name="connsiteY9" fmla="*/ 2057400 h 2743200"/>
              <a:gd name="connsiteX10" fmla="*/ 2142054 w 2142055"/>
              <a:gd name="connsiteY10" fmla="*/ 1636775 h 2743200"/>
              <a:gd name="connsiteX11" fmla="*/ 1601260 w 2142055"/>
              <a:gd name="connsiteY11" fmla="*/ 2057399 h 2743200"/>
              <a:gd name="connsiteX0" fmla="*/ 0 w 2344852"/>
              <a:gd name="connsiteY0" fmla="*/ 2743200 h 2743200"/>
              <a:gd name="connsiteX1" fmla="*/ 384048 w 2344852"/>
              <a:gd name="connsiteY1" fmla="*/ 2359152 h 2743200"/>
              <a:gd name="connsiteX2" fmla="*/ 384048 w 2344852"/>
              <a:gd name="connsiteY2" fmla="*/ 2359152 h 2743200"/>
              <a:gd name="connsiteX3" fmla="*/ 850392 w 2344852"/>
              <a:gd name="connsiteY3" fmla="*/ 0 h 2743200"/>
              <a:gd name="connsiteX4" fmla="*/ 850392 w 2344852"/>
              <a:gd name="connsiteY4" fmla="*/ 0 h 2743200"/>
              <a:gd name="connsiteX5" fmla="*/ 1005840 w 2344852"/>
              <a:gd name="connsiteY5" fmla="*/ 109728 h 2743200"/>
              <a:gd name="connsiteX6" fmla="*/ 1078992 w 2344852"/>
              <a:gd name="connsiteY6" fmla="*/ 283463 h 2743200"/>
              <a:gd name="connsiteX7" fmla="*/ 1152144 w 2344852"/>
              <a:gd name="connsiteY7" fmla="*/ 521207 h 2743200"/>
              <a:gd name="connsiteX8" fmla="*/ 1371600 w 2344852"/>
              <a:gd name="connsiteY8" fmla="*/ 1261872 h 2743200"/>
              <a:gd name="connsiteX9" fmla="*/ 1608077 w 2344852"/>
              <a:gd name="connsiteY9" fmla="*/ 2057400 h 2743200"/>
              <a:gd name="connsiteX10" fmla="*/ 2344852 w 2344852"/>
              <a:gd name="connsiteY10" fmla="*/ 2231135 h 2743200"/>
              <a:gd name="connsiteX11" fmla="*/ 1601260 w 2344852"/>
              <a:gd name="connsiteY11" fmla="*/ 2057399 h 2743200"/>
              <a:gd name="connsiteX0" fmla="*/ 0 w 1608077"/>
              <a:gd name="connsiteY0" fmla="*/ 2743200 h 2743200"/>
              <a:gd name="connsiteX1" fmla="*/ 384048 w 1608077"/>
              <a:gd name="connsiteY1" fmla="*/ 2359152 h 2743200"/>
              <a:gd name="connsiteX2" fmla="*/ 384048 w 1608077"/>
              <a:gd name="connsiteY2" fmla="*/ 2359152 h 2743200"/>
              <a:gd name="connsiteX3" fmla="*/ 850392 w 1608077"/>
              <a:gd name="connsiteY3" fmla="*/ 0 h 2743200"/>
              <a:gd name="connsiteX4" fmla="*/ 850392 w 1608077"/>
              <a:gd name="connsiteY4" fmla="*/ 0 h 2743200"/>
              <a:gd name="connsiteX5" fmla="*/ 1005840 w 1608077"/>
              <a:gd name="connsiteY5" fmla="*/ 109728 h 2743200"/>
              <a:gd name="connsiteX6" fmla="*/ 1078992 w 1608077"/>
              <a:gd name="connsiteY6" fmla="*/ 283463 h 2743200"/>
              <a:gd name="connsiteX7" fmla="*/ 1152144 w 1608077"/>
              <a:gd name="connsiteY7" fmla="*/ 521207 h 2743200"/>
              <a:gd name="connsiteX8" fmla="*/ 1371600 w 1608077"/>
              <a:gd name="connsiteY8" fmla="*/ 1261872 h 2743200"/>
              <a:gd name="connsiteX9" fmla="*/ 1608077 w 1608077"/>
              <a:gd name="connsiteY9" fmla="*/ 2057400 h 2743200"/>
              <a:gd name="connsiteX10" fmla="*/ 1601260 w 1608077"/>
              <a:gd name="connsiteY10" fmla="*/ 2057399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08077" h="2743200">
                <a:moveTo>
                  <a:pt x="0" y="2743200"/>
                </a:moveTo>
                <a:lnTo>
                  <a:pt x="384048" y="2359152"/>
                </a:lnTo>
                <a:lnTo>
                  <a:pt x="384048" y="2359152"/>
                </a:lnTo>
                <a:lnTo>
                  <a:pt x="850392" y="0"/>
                </a:lnTo>
                <a:lnTo>
                  <a:pt x="850392" y="0"/>
                </a:lnTo>
                <a:cubicBezTo>
                  <a:pt x="876300" y="18288"/>
                  <a:pt x="967740" y="62484"/>
                  <a:pt x="1005840" y="109728"/>
                </a:cubicBezTo>
                <a:cubicBezTo>
                  <a:pt x="1043940" y="156972"/>
                  <a:pt x="1054608" y="214883"/>
                  <a:pt x="1078992" y="283463"/>
                </a:cubicBezTo>
                <a:cubicBezTo>
                  <a:pt x="1103376" y="352043"/>
                  <a:pt x="1106424" y="358139"/>
                  <a:pt x="1152144" y="521207"/>
                </a:cubicBezTo>
                <a:cubicBezTo>
                  <a:pt x="1197864" y="684275"/>
                  <a:pt x="1295611" y="1005840"/>
                  <a:pt x="1371600" y="1261872"/>
                </a:cubicBezTo>
                <a:cubicBezTo>
                  <a:pt x="1447589" y="1517904"/>
                  <a:pt x="1569800" y="1921764"/>
                  <a:pt x="1608077" y="2057400"/>
                </a:cubicBezTo>
                <a:lnTo>
                  <a:pt x="1601260" y="2057399"/>
                </a:lnTo>
              </a:path>
            </a:pathLst>
          </a:cu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latin typeface="Arial" pitchFamily="34" charset="0"/>
              <a:cs typeface="Arial" pitchFamily="34" charset="0"/>
            </a:endParaRPr>
          </a:p>
        </p:txBody>
      </p:sp>
      <p:sp>
        <p:nvSpPr>
          <p:cNvPr id="44" name="Freeform 43"/>
          <p:cNvSpPr/>
          <p:nvPr/>
        </p:nvSpPr>
        <p:spPr bwMode="auto">
          <a:xfrm>
            <a:off x="622300" y="3236195"/>
            <a:ext cx="1722438" cy="2108200"/>
          </a:xfrm>
          <a:custGeom>
            <a:avLst/>
            <a:gdLst>
              <a:gd name="connsiteX0" fmla="*/ 0 w 1873860"/>
              <a:gd name="connsiteY0" fmla="*/ 2661928 h 2661928"/>
              <a:gd name="connsiteX1" fmla="*/ 612648 w 1873860"/>
              <a:gd name="connsiteY1" fmla="*/ 2469904 h 2661928"/>
              <a:gd name="connsiteX2" fmla="*/ 612648 w 1873860"/>
              <a:gd name="connsiteY2" fmla="*/ 2469904 h 2661928"/>
              <a:gd name="connsiteX3" fmla="*/ 978408 w 1873860"/>
              <a:gd name="connsiteY3" fmla="*/ 2149864 h 2661928"/>
              <a:gd name="connsiteX4" fmla="*/ 1618488 w 1873860"/>
              <a:gd name="connsiteY4" fmla="*/ 458224 h 2661928"/>
              <a:gd name="connsiteX5" fmla="*/ 1856232 w 1873860"/>
              <a:gd name="connsiteY5" fmla="*/ 37600 h 2661928"/>
              <a:gd name="connsiteX6" fmla="*/ 1837944 w 1873860"/>
              <a:gd name="connsiteY6" fmla="*/ 46744 h 2661928"/>
              <a:gd name="connsiteX0" fmla="*/ 0 w 1873860"/>
              <a:gd name="connsiteY0" fmla="*/ 2661928 h 2661928"/>
              <a:gd name="connsiteX1" fmla="*/ 612648 w 1873860"/>
              <a:gd name="connsiteY1" fmla="*/ 2469904 h 2661928"/>
              <a:gd name="connsiteX2" fmla="*/ 612648 w 1873860"/>
              <a:gd name="connsiteY2" fmla="*/ 2469904 h 2661928"/>
              <a:gd name="connsiteX3" fmla="*/ 978408 w 1873860"/>
              <a:gd name="connsiteY3" fmla="*/ 2149864 h 2661928"/>
              <a:gd name="connsiteX4" fmla="*/ 1618488 w 1873860"/>
              <a:gd name="connsiteY4" fmla="*/ 458224 h 2661928"/>
              <a:gd name="connsiteX5" fmla="*/ 1856232 w 1873860"/>
              <a:gd name="connsiteY5" fmla="*/ 37600 h 2661928"/>
              <a:gd name="connsiteX6" fmla="*/ 1837944 w 1873860"/>
              <a:gd name="connsiteY6" fmla="*/ 46744 h 2661928"/>
              <a:gd name="connsiteX0" fmla="*/ 0 w 1873860"/>
              <a:gd name="connsiteY0" fmla="*/ 2661928 h 2661928"/>
              <a:gd name="connsiteX1" fmla="*/ 612648 w 1873860"/>
              <a:gd name="connsiteY1" fmla="*/ 2469904 h 2661928"/>
              <a:gd name="connsiteX2" fmla="*/ 612648 w 1873860"/>
              <a:gd name="connsiteY2" fmla="*/ 2469904 h 2661928"/>
              <a:gd name="connsiteX3" fmla="*/ 978408 w 1873860"/>
              <a:gd name="connsiteY3" fmla="*/ 2149864 h 2661928"/>
              <a:gd name="connsiteX4" fmla="*/ 1216152 w 1873860"/>
              <a:gd name="connsiteY4" fmla="*/ 1500640 h 2661928"/>
              <a:gd name="connsiteX5" fmla="*/ 1618488 w 1873860"/>
              <a:gd name="connsiteY5" fmla="*/ 458224 h 2661928"/>
              <a:gd name="connsiteX6" fmla="*/ 1856232 w 1873860"/>
              <a:gd name="connsiteY6" fmla="*/ 37600 h 2661928"/>
              <a:gd name="connsiteX7" fmla="*/ 1837944 w 1873860"/>
              <a:gd name="connsiteY7" fmla="*/ 46744 h 2661928"/>
              <a:gd name="connsiteX0" fmla="*/ 0 w 1856232"/>
              <a:gd name="connsiteY0" fmla="*/ 2624328 h 2624328"/>
              <a:gd name="connsiteX1" fmla="*/ 612648 w 1856232"/>
              <a:gd name="connsiteY1" fmla="*/ 2432304 h 2624328"/>
              <a:gd name="connsiteX2" fmla="*/ 612648 w 1856232"/>
              <a:gd name="connsiteY2" fmla="*/ 2432304 h 2624328"/>
              <a:gd name="connsiteX3" fmla="*/ 978408 w 1856232"/>
              <a:gd name="connsiteY3" fmla="*/ 2112264 h 2624328"/>
              <a:gd name="connsiteX4" fmla="*/ 1216152 w 1856232"/>
              <a:gd name="connsiteY4" fmla="*/ 1463040 h 2624328"/>
              <a:gd name="connsiteX5" fmla="*/ 1618488 w 1856232"/>
              <a:gd name="connsiteY5" fmla="*/ 420624 h 2624328"/>
              <a:gd name="connsiteX6" fmla="*/ 1856232 w 1856232"/>
              <a:gd name="connsiteY6" fmla="*/ 0 h 2624328"/>
              <a:gd name="connsiteX0" fmla="*/ 0 w 1618488"/>
              <a:gd name="connsiteY0" fmla="*/ 2203704 h 2203704"/>
              <a:gd name="connsiteX1" fmla="*/ 612648 w 1618488"/>
              <a:gd name="connsiteY1" fmla="*/ 2011680 h 2203704"/>
              <a:gd name="connsiteX2" fmla="*/ 612648 w 1618488"/>
              <a:gd name="connsiteY2" fmla="*/ 2011680 h 2203704"/>
              <a:gd name="connsiteX3" fmla="*/ 978408 w 1618488"/>
              <a:gd name="connsiteY3" fmla="*/ 1691640 h 2203704"/>
              <a:gd name="connsiteX4" fmla="*/ 1216152 w 1618488"/>
              <a:gd name="connsiteY4" fmla="*/ 1042416 h 2203704"/>
              <a:gd name="connsiteX5" fmla="*/ 1618488 w 1618488"/>
              <a:gd name="connsiteY5" fmla="*/ 0 h 2203704"/>
              <a:gd name="connsiteX0" fmla="*/ 0 w 1664208"/>
              <a:gd name="connsiteY0" fmla="*/ 2313432 h 2313432"/>
              <a:gd name="connsiteX1" fmla="*/ 612648 w 1664208"/>
              <a:gd name="connsiteY1" fmla="*/ 2121408 h 2313432"/>
              <a:gd name="connsiteX2" fmla="*/ 612648 w 1664208"/>
              <a:gd name="connsiteY2" fmla="*/ 2121408 h 2313432"/>
              <a:gd name="connsiteX3" fmla="*/ 978408 w 1664208"/>
              <a:gd name="connsiteY3" fmla="*/ 1801368 h 2313432"/>
              <a:gd name="connsiteX4" fmla="*/ 1216152 w 1664208"/>
              <a:gd name="connsiteY4" fmla="*/ 1152144 h 2313432"/>
              <a:gd name="connsiteX5" fmla="*/ 1664208 w 1664208"/>
              <a:gd name="connsiteY5" fmla="*/ 0 h 2313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4208" h="2313432">
                <a:moveTo>
                  <a:pt x="0" y="2313432"/>
                </a:moveTo>
                <a:lnTo>
                  <a:pt x="612648" y="2121408"/>
                </a:lnTo>
                <a:lnTo>
                  <a:pt x="612648" y="2121408"/>
                </a:lnTo>
                <a:cubicBezTo>
                  <a:pt x="673608" y="2068068"/>
                  <a:pt x="877824" y="1962912"/>
                  <a:pt x="978408" y="1801368"/>
                </a:cubicBezTo>
                <a:cubicBezTo>
                  <a:pt x="1078992" y="1639824"/>
                  <a:pt x="1109472" y="1434084"/>
                  <a:pt x="1216152" y="1152144"/>
                </a:cubicBezTo>
                <a:cubicBezTo>
                  <a:pt x="1322832" y="870204"/>
                  <a:pt x="1557528" y="243840"/>
                  <a:pt x="1664208" y="0"/>
                </a:cubicBezTo>
              </a:path>
            </a:pathLst>
          </a:cu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latin typeface="Arial" pitchFamily="34" charset="0"/>
              <a:cs typeface="Arial" pitchFamily="34" charset="0"/>
            </a:endParaRPr>
          </a:p>
        </p:txBody>
      </p:sp>
      <p:sp>
        <p:nvSpPr>
          <p:cNvPr id="45" name="Freeform 44"/>
          <p:cNvSpPr/>
          <p:nvPr/>
        </p:nvSpPr>
        <p:spPr bwMode="auto">
          <a:xfrm>
            <a:off x="2354263" y="3536233"/>
            <a:ext cx="3316287" cy="1282700"/>
          </a:xfrm>
          <a:custGeom>
            <a:avLst/>
            <a:gdLst>
              <a:gd name="connsiteX0" fmla="*/ 0 w 3186629"/>
              <a:gd name="connsiteY0" fmla="*/ 1197864 h 1435675"/>
              <a:gd name="connsiteX1" fmla="*/ 612648 w 3186629"/>
              <a:gd name="connsiteY1" fmla="*/ 749808 h 1435675"/>
              <a:gd name="connsiteX2" fmla="*/ 612648 w 3186629"/>
              <a:gd name="connsiteY2" fmla="*/ 749808 h 1435675"/>
              <a:gd name="connsiteX3" fmla="*/ 868680 w 3186629"/>
              <a:gd name="connsiteY3" fmla="*/ 1399032 h 1435675"/>
              <a:gd name="connsiteX4" fmla="*/ 1335024 w 3186629"/>
              <a:gd name="connsiteY4" fmla="*/ 0 h 1435675"/>
              <a:gd name="connsiteX5" fmla="*/ 1335024 w 3186629"/>
              <a:gd name="connsiteY5" fmla="*/ 0 h 1435675"/>
              <a:gd name="connsiteX6" fmla="*/ 1847088 w 3186629"/>
              <a:gd name="connsiteY6" fmla="*/ 1408176 h 1435675"/>
              <a:gd name="connsiteX7" fmla="*/ 2542032 w 3186629"/>
              <a:gd name="connsiteY7" fmla="*/ 960120 h 1435675"/>
              <a:gd name="connsiteX8" fmla="*/ 3127248 w 3186629"/>
              <a:gd name="connsiteY8" fmla="*/ 1298448 h 1435675"/>
              <a:gd name="connsiteX9" fmla="*/ 3136392 w 3186629"/>
              <a:gd name="connsiteY9" fmla="*/ 1316736 h 1435675"/>
              <a:gd name="connsiteX0" fmla="*/ 0 w 3186629"/>
              <a:gd name="connsiteY0" fmla="*/ 1197864 h 1435675"/>
              <a:gd name="connsiteX1" fmla="*/ 612648 w 3186629"/>
              <a:gd name="connsiteY1" fmla="*/ 749808 h 1435675"/>
              <a:gd name="connsiteX2" fmla="*/ 612648 w 3186629"/>
              <a:gd name="connsiteY2" fmla="*/ 749808 h 1435675"/>
              <a:gd name="connsiteX3" fmla="*/ 841248 w 3186629"/>
              <a:gd name="connsiteY3" fmla="*/ 1353312 h 1435675"/>
              <a:gd name="connsiteX4" fmla="*/ 1335024 w 3186629"/>
              <a:gd name="connsiteY4" fmla="*/ 0 h 1435675"/>
              <a:gd name="connsiteX5" fmla="*/ 1335024 w 3186629"/>
              <a:gd name="connsiteY5" fmla="*/ 0 h 1435675"/>
              <a:gd name="connsiteX6" fmla="*/ 1847088 w 3186629"/>
              <a:gd name="connsiteY6" fmla="*/ 1408176 h 1435675"/>
              <a:gd name="connsiteX7" fmla="*/ 2542032 w 3186629"/>
              <a:gd name="connsiteY7" fmla="*/ 960120 h 1435675"/>
              <a:gd name="connsiteX8" fmla="*/ 3127248 w 3186629"/>
              <a:gd name="connsiteY8" fmla="*/ 1298448 h 1435675"/>
              <a:gd name="connsiteX9" fmla="*/ 3136392 w 3186629"/>
              <a:gd name="connsiteY9" fmla="*/ 1316736 h 1435675"/>
              <a:gd name="connsiteX0" fmla="*/ 0 w 3186629"/>
              <a:gd name="connsiteY0" fmla="*/ 1197864 h 1435675"/>
              <a:gd name="connsiteX1" fmla="*/ 612648 w 3186629"/>
              <a:gd name="connsiteY1" fmla="*/ 749808 h 1435675"/>
              <a:gd name="connsiteX2" fmla="*/ 612648 w 3186629"/>
              <a:gd name="connsiteY2" fmla="*/ 749808 h 1435675"/>
              <a:gd name="connsiteX3" fmla="*/ 841248 w 3186629"/>
              <a:gd name="connsiteY3" fmla="*/ 1353312 h 1435675"/>
              <a:gd name="connsiteX4" fmla="*/ 1335024 w 3186629"/>
              <a:gd name="connsiteY4" fmla="*/ 0 h 1435675"/>
              <a:gd name="connsiteX5" fmla="*/ 1335024 w 3186629"/>
              <a:gd name="connsiteY5" fmla="*/ 0 h 1435675"/>
              <a:gd name="connsiteX6" fmla="*/ 1847088 w 3186629"/>
              <a:gd name="connsiteY6" fmla="*/ 1408176 h 1435675"/>
              <a:gd name="connsiteX7" fmla="*/ 2542032 w 3186629"/>
              <a:gd name="connsiteY7" fmla="*/ 960120 h 1435675"/>
              <a:gd name="connsiteX8" fmla="*/ 3127248 w 3186629"/>
              <a:gd name="connsiteY8" fmla="*/ 1298448 h 1435675"/>
              <a:gd name="connsiteX9" fmla="*/ 3136392 w 3186629"/>
              <a:gd name="connsiteY9" fmla="*/ 1316736 h 1435675"/>
              <a:gd name="connsiteX0" fmla="*/ 0 w 3186629"/>
              <a:gd name="connsiteY0" fmla="*/ 1197864 h 1454874"/>
              <a:gd name="connsiteX1" fmla="*/ 612648 w 3186629"/>
              <a:gd name="connsiteY1" fmla="*/ 749808 h 1454874"/>
              <a:gd name="connsiteX2" fmla="*/ 612648 w 3186629"/>
              <a:gd name="connsiteY2" fmla="*/ 749808 h 1454874"/>
              <a:gd name="connsiteX3" fmla="*/ 841248 w 3186629"/>
              <a:gd name="connsiteY3" fmla="*/ 1353312 h 1454874"/>
              <a:gd name="connsiteX4" fmla="*/ 1335024 w 3186629"/>
              <a:gd name="connsiteY4" fmla="*/ 0 h 1454874"/>
              <a:gd name="connsiteX5" fmla="*/ 1335024 w 3186629"/>
              <a:gd name="connsiteY5" fmla="*/ 0 h 1454874"/>
              <a:gd name="connsiteX6" fmla="*/ 1847088 w 3186629"/>
              <a:gd name="connsiteY6" fmla="*/ 1408176 h 1454874"/>
              <a:gd name="connsiteX7" fmla="*/ 2542032 w 3186629"/>
              <a:gd name="connsiteY7" fmla="*/ 960120 h 1454874"/>
              <a:gd name="connsiteX8" fmla="*/ 3127248 w 3186629"/>
              <a:gd name="connsiteY8" fmla="*/ 1298448 h 1454874"/>
              <a:gd name="connsiteX9" fmla="*/ 3136392 w 3186629"/>
              <a:gd name="connsiteY9" fmla="*/ 1316736 h 1454874"/>
              <a:gd name="connsiteX0" fmla="*/ 0 w 3186629"/>
              <a:gd name="connsiteY0" fmla="*/ 1197864 h 1462974"/>
              <a:gd name="connsiteX1" fmla="*/ 612648 w 3186629"/>
              <a:gd name="connsiteY1" fmla="*/ 749808 h 1462974"/>
              <a:gd name="connsiteX2" fmla="*/ 612648 w 3186629"/>
              <a:gd name="connsiteY2" fmla="*/ 749808 h 1462974"/>
              <a:gd name="connsiteX3" fmla="*/ 841248 w 3186629"/>
              <a:gd name="connsiteY3" fmla="*/ 1353312 h 1462974"/>
              <a:gd name="connsiteX4" fmla="*/ 1335024 w 3186629"/>
              <a:gd name="connsiteY4" fmla="*/ 0 h 1462974"/>
              <a:gd name="connsiteX5" fmla="*/ 1335024 w 3186629"/>
              <a:gd name="connsiteY5" fmla="*/ 0 h 1462974"/>
              <a:gd name="connsiteX6" fmla="*/ 1847088 w 3186629"/>
              <a:gd name="connsiteY6" fmla="*/ 1408176 h 1462974"/>
              <a:gd name="connsiteX7" fmla="*/ 2542032 w 3186629"/>
              <a:gd name="connsiteY7" fmla="*/ 960120 h 1462974"/>
              <a:gd name="connsiteX8" fmla="*/ 3127248 w 3186629"/>
              <a:gd name="connsiteY8" fmla="*/ 1298448 h 1462974"/>
              <a:gd name="connsiteX9" fmla="*/ 3136392 w 3186629"/>
              <a:gd name="connsiteY9" fmla="*/ 1316736 h 1462974"/>
              <a:gd name="connsiteX0" fmla="*/ 0 w 3186629"/>
              <a:gd name="connsiteY0" fmla="*/ 1197864 h 1462974"/>
              <a:gd name="connsiteX1" fmla="*/ 612648 w 3186629"/>
              <a:gd name="connsiteY1" fmla="*/ 749808 h 1462974"/>
              <a:gd name="connsiteX2" fmla="*/ 612648 w 3186629"/>
              <a:gd name="connsiteY2" fmla="*/ 749808 h 1462974"/>
              <a:gd name="connsiteX3" fmla="*/ 841248 w 3186629"/>
              <a:gd name="connsiteY3" fmla="*/ 1353312 h 1462974"/>
              <a:gd name="connsiteX4" fmla="*/ 1335024 w 3186629"/>
              <a:gd name="connsiteY4" fmla="*/ 0 h 1462974"/>
              <a:gd name="connsiteX5" fmla="*/ 1335024 w 3186629"/>
              <a:gd name="connsiteY5" fmla="*/ 0 h 1462974"/>
              <a:gd name="connsiteX6" fmla="*/ 1847088 w 3186629"/>
              <a:gd name="connsiteY6" fmla="*/ 1408176 h 1462974"/>
              <a:gd name="connsiteX7" fmla="*/ 2542032 w 3186629"/>
              <a:gd name="connsiteY7" fmla="*/ 960120 h 1462974"/>
              <a:gd name="connsiteX8" fmla="*/ 3127248 w 3186629"/>
              <a:gd name="connsiteY8" fmla="*/ 1298448 h 1462974"/>
              <a:gd name="connsiteX9" fmla="*/ 3136392 w 3186629"/>
              <a:gd name="connsiteY9" fmla="*/ 1316736 h 1462974"/>
              <a:gd name="connsiteX0" fmla="*/ 0 w 3186629"/>
              <a:gd name="connsiteY0" fmla="*/ 1197864 h 1462974"/>
              <a:gd name="connsiteX1" fmla="*/ 612648 w 3186629"/>
              <a:gd name="connsiteY1" fmla="*/ 749808 h 1462974"/>
              <a:gd name="connsiteX2" fmla="*/ 612648 w 3186629"/>
              <a:gd name="connsiteY2" fmla="*/ 749808 h 1462974"/>
              <a:gd name="connsiteX3" fmla="*/ 841248 w 3186629"/>
              <a:gd name="connsiteY3" fmla="*/ 1353312 h 1462974"/>
              <a:gd name="connsiteX4" fmla="*/ 1335024 w 3186629"/>
              <a:gd name="connsiteY4" fmla="*/ 0 h 1462974"/>
              <a:gd name="connsiteX5" fmla="*/ 1335024 w 3186629"/>
              <a:gd name="connsiteY5" fmla="*/ 0 h 1462974"/>
              <a:gd name="connsiteX6" fmla="*/ 1847088 w 3186629"/>
              <a:gd name="connsiteY6" fmla="*/ 1408176 h 1462974"/>
              <a:gd name="connsiteX7" fmla="*/ 2542032 w 3186629"/>
              <a:gd name="connsiteY7" fmla="*/ 960120 h 1462974"/>
              <a:gd name="connsiteX8" fmla="*/ 3127248 w 3186629"/>
              <a:gd name="connsiteY8" fmla="*/ 1298448 h 1462974"/>
              <a:gd name="connsiteX9" fmla="*/ 3136392 w 3186629"/>
              <a:gd name="connsiteY9" fmla="*/ 1316736 h 1462974"/>
              <a:gd name="connsiteX0" fmla="*/ 0 w 3186629"/>
              <a:gd name="connsiteY0" fmla="*/ 1197864 h 1444352"/>
              <a:gd name="connsiteX1" fmla="*/ 612648 w 3186629"/>
              <a:gd name="connsiteY1" fmla="*/ 749808 h 1444352"/>
              <a:gd name="connsiteX2" fmla="*/ 612648 w 3186629"/>
              <a:gd name="connsiteY2" fmla="*/ 749808 h 1444352"/>
              <a:gd name="connsiteX3" fmla="*/ 841248 w 3186629"/>
              <a:gd name="connsiteY3" fmla="*/ 1353312 h 1444352"/>
              <a:gd name="connsiteX4" fmla="*/ 1335024 w 3186629"/>
              <a:gd name="connsiteY4" fmla="*/ 0 h 1444352"/>
              <a:gd name="connsiteX5" fmla="*/ 1335024 w 3186629"/>
              <a:gd name="connsiteY5" fmla="*/ 0 h 1444352"/>
              <a:gd name="connsiteX6" fmla="*/ 1847088 w 3186629"/>
              <a:gd name="connsiteY6" fmla="*/ 1408176 h 1444352"/>
              <a:gd name="connsiteX7" fmla="*/ 2542032 w 3186629"/>
              <a:gd name="connsiteY7" fmla="*/ 960120 h 1444352"/>
              <a:gd name="connsiteX8" fmla="*/ 3127248 w 3186629"/>
              <a:gd name="connsiteY8" fmla="*/ 1298448 h 1444352"/>
              <a:gd name="connsiteX9" fmla="*/ 3136392 w 3186629"/>
              <a:gd name="connsiteY9" fmla="*/ 1316736 h 1444352"/>
              <a:gd name="connsiteX0" fmla="*/ 0 w 3186629"/>
              <a:gd name="connsiteY0" fmla="*/ 1197864 h 1444352"/>
              <a:gd name="connsiteX1" fmla="*/ 612648 w 3186629"/>
              <a:gd name="connsiteY1" fmla="*/ 749808 h 1444352"/>
              <a:gd name="connsiteX2" fmla="*/ 612648 w 3186629"/>
              <a:gd name="connsiteY2" fmla="*/ 749808 h 1444352"/>
              <a:gd name="connsiteX3" fmla="*/ 841248 w 3186629"/>
              <a:gd name="connsiteY3" fmla="*/ 1353312 h 1444352"/>
              <a:gd name="connsiteX4" fmla="*/ 1335024 w 3186629"/>
              <a:gd name="connsiteY4" fmla="*/ 0 h 1444352"/>
              <a:gd name="connsiteX5" fmla="*/ 1335024 w 3186629"/>
              <a:gd name="connsiteY5" fmla="*/ 0 h 1444352"/>
              <a:gd name="connsiteX6" fmla="*/ 1847088 w 3186629"/>
              <a:gd name="connsiteY6" fmla="*/ 1408176 h 1444352"/>
              <a:gd name="connsiteX7" fmla="*/ 2542032 w 3186629"/>
              <a:gd name="connsiteY7" fmla="*/ 960120 h 1444352"/>
              <a:gd name="connsiteX8" fmla="*/ 3127248 w 3186629"/>
              <a:gd name="connsiteY8" fmla="*/ 1298448 h 1444352"/>
              <a:gd name="connsiteX9" fmla="*/ 3136392 w 3186629"/>
              <a:gd name="connsiteY9" fmla="*/ 1316736 h 1444352"/>
              <a:gd name="connsiteX0" fmla="*/ 0 w 3186629"/>
              <a:gd name="connsiteY0" fmla="*/ 1197864 h 1408176"/>
              <a:gd name="connsiteX1" fmla="*/ 612648 w 3186629"/>
              <a:gd name="connsiteY1" fmla="*/ 749808 h 1408176"/>
              <a:gd name="connsiteX2" fmla="*/ 612648 w 3186629"/>
              <a:gd name="connsiteY2" fmla="*/ 749808 h 1408176"/>
              <a:gd name="connsiteX3" fmla="*/ 841248 w 3186629"/>
              <a:gd name="connsiteY3" fmla="*/ 1353312 h 1408176"/>
              <a:gd name="connsiteX4" fmla="*/ 1335024 w 3186629"/>
              <a:gd name="connsiteY4" fmla="*/ 0 h 1408176"/>
              <a:gd name="connsiteX5" fmla="*/ 1335024 w 3186629"/>
              <a:gd name="connsiteY5" fmla="*/ 0 h 1408176"/>
              <a:gd name="connsiteX6" fmla="*/ 1847088 w 3186629"/>
              <a:gd name="connsiteY6" fmla="*/ 1408176 h 1408176"/>
              <a:gd name="connsiteX7" fmla="*/ 2542032 w 3186629"/>
              <a:gd name="connsiteY7" fmla="*/ 960120 h 1408176"/>
              <a:gd name="connsiteX8" fmla="*/ 3127248 w 3186629"/>
              <a:gd name="connsiteY8" fmla="*/ 1298448 h 1408176"/>
              <a:gd name="connsiteX9" fmla="*/ 3136392 w 3186629"/>
              <a:gd name="connsiteY9" fmla="*/ 1316736 h 140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86629" h="1408176">
                <a:moveTo>
                  <a:pt x="0" y="1197864"/>
                </a:moveTo>
                <a:lnTo>
                  <a:pt x="612648" y="749808"/>
                </a:lnTo>
                <a:lnTo>
                  <a:pt x="612648" y="749808"/>
                </a:lnTo>
                <a:cubicBezTo>
                  <a:pt x="650748" y="850392"/>
                  <a:pt x="821436" y="1533144"/>
                  <a:pt x="841248" y="1353312"/>
                </a:cubicBezTo>
                <a:cubicBezTo>
                  <a:pt x="861060" y="1173480"/>
                  <a:pt x="1252728" y="225552"/>
                  <a:pt x="1335024" y="0"/>
                </a:cubicBezTo>
                <a:lnTo>
                  <a:pt x="1335024" y="0"/>
                </a:lnTo>
                <a:lnTo>
                  <a:pt x="1847088" y="1408176"/>
                </a:lnTo>
                <a:lnTo>
                  <a:pt x="2542032" y="960120"/>
                </a:lnTo>
                <a:lnTo>
                  <a:pt x="3127248" y="1298448"/>
                </a:lnTo>
                <a:cubicBezTo>
                  <a:pt x="3226308" y="1357884"/>
                  <a:pt x="3181350" y="1337310"/>
                  <a:pt x="3136392" y="1316736"/>
                </a:cubicBezTo>
              </a:path>
            </a:pathLst>
          </a:cu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latin typeface="Arial" pitchFamily="34" charset="0"/>
              <a:cs typeface="Arial" pitchFamily="34" charset="0"/>
            </a:endParaRPr>
          </a:p>
        </p:txBody>
      </p:sp>
      <p:sp>
        <p:nvSpPr>
          <p:cNvPr id="46" name="Freeform 45"/>
          <p:cNvSpPr/>
          <p:nvPr/>
        </p:nvSpPr>
        <p:spPr bwMode="auto">
          <a:xfrm>
            <a:off x="5664200" y="4164883"/>
            <a:ext cx="2278063" cy="792162"/>
          </a:xfrm>
          <a:custGeom>
            <a:avLst/>
            <a:gdLst>
              <a:gd name="connsiteX0" fmla="*/ 0 w 2276856"/>
              <a:gd name="connsiteY0" fmla="*/ 658368 h 868688"/>
              <a:gd name="connsiteX1" fmla="*/ 1133856 w 2276856"/>
              <a:gd name="connsiteY1" fmla="*/ 18288 h 868688"/>
              <a:gd name="connsiteX2" fmla="*/ 1673352 w 2276856"/>
              <a:gd name="connsiteY2" fmla="*/ 868680 h 868688"/>
              <a:gd name="connsiteX3" fmla="*/ 2276856 w 2276856"/>
              <a:gd name="connsiteY3" fmla="*/ 0 h 868688"/>
              <a:gd name="connsiteX0" fmla="*/ 0 w 2276856"/>
              <a:gd name="connsiteY0" fmla="*/ 658368 h 868688"/>
              <a:gd name="connsiteX1" fmla="*/ 1133856 w 2276856"/>
              <a:gd name="connsiteY1" fmla="*/ 18288 h 868688"/>
              <a:gd name="connsiteX2" fmla="*/ 1673352 w 2276856"/>
              <a:gd name="connsiteY2" fmla="*/ 868680 h 868688"/>
              <a:gd name="connsiteX3" fmla="*/ 2276856 w 2276856"/>
              <a:gd name="connsiteY3" fmla="*/ 0 h 868688"/>
              <a:gd name="connsiteX0" fmla="*/ 0 w 2276856"/>
              <a:gd name="connsiteY0" fmla="*/ 658368 h 868680"/>
              <a:gd name="connsiteX1" fmla="*/ 1133856 w 2276856"/>
              <a:gd name="connsiteY1" fmla="*/ 18288 h 868680"/>
              <a:gd name="connsiteX2" fmla="*/ 1673352 w 2276856"/>
              <a:gd name="connsiteY2" fmla="*/ 868680 h 868680"/>
              <a:gd name="connsiteX3" fmla="*/ 2276856 w 2276856"/>
              <a:gd name="connsiteY3" fmla="*/ 0 h 868680"/>
              <a:gd name="connsiteX0" fmla="*/ 0 w 2276856"/>
              <a:gd name="connsiteY0" fmla="*/ 658368 h 868680"/>
              <a:gd name="connsiteX1" fmla="*/ 1133856 w 2276856"/>
              <a:gd name="connsiteY1" fmla="*/ 18288 h 868680"/>
              <a:gd name="connsiteX2" fmla="*/ 1673352 w 2276856"/>
              <a:gd name="connsiteY2" fmla="*/ 868680 h 868680"/>
              <a:gd name="connsiteX3" fmla="*/ 2276856 w 2276856"/>
              <a:gd name="connsiteY3" fmla="*/ 0 h 868680"/>
            </a:gdLst>
            <a:ahLst/>
            <a:cxnLst>
              <a:cxn ang="0">
                <a:pos x="connsiteX0" y="connsiteY0"/>
              </a:cxn>
              <a:cxn ang="0">
                <a:pos x="connsiteX1" y="connsiteY1"/>
              </a:cxn>
              <a:cxn ang="0">
                <a:pos x="connsiteX2" y="connsiteY2"/>
              </a:cxn>
              <a:cxn ang="0">
                <a:pos x="connsiteX3" y="connsiteY3"/>
              </a:cxn>
            </a:cxnLst>
            <a:rect l="l" t="t" r="r" b="b"/>
            <a:pathLst>
              <a:path w="2276856" h="868680">
                <a:moveTo>
                  <a:pt x="0" y="658368"/>
                </a:moveTo>
                <a:lnTo>
                  <a:pt x="1133856" y="18288"/>
                </a:lnTo>
                <a:lnTo>
                  <a:pt x="1673352" y="868680"/>
                </a:lnTo>
                <a:lnTo>
                  <a:pt x="2276856" y="0"/>
                </a:lnTo>
              </a:path>
            </a:pathLst>
          </a:cu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latin typeface="Arial" pitchFamily="34" charset="0"/>
              <a:cs typeface="Arial" pitchFamily="34" charset="0"/>
            </a:endParaRPr>
          </a:p>
        </p:txBody>
      </p:sp>
      <p:sp>
        <p:nvSpPr>
          <p:cNvPr id="47" name="Freeform 46"/>
          <p:cNvSpPr/>
          <p:nvPr/>
        </p:nvSpPr>
        <p:spPr bwMode="auto">
          <a:xfrm>
            <a:off x="2338388" y="2069383"/>
            <a:ext cx="6335712" cy="1182687"/>
          </a:xfrm>
          <a:custGeom>
            <a:avLst/>
            <a:gdLst>
              <a:gd name="connsiteX0" fmla="*/ 0 w 6336792"/>
              <a:gd name="connsiteY0" fmla="*/ 1306576 h 1306576"/>
              <a:gd name="connsiteX1" fmla="*/ 886968 w 6336792"/>
              <a:gd name="connsiteY1" fmla="*/ 648208 h 1306576"/>
              <a:gd name="connsiteX2" fmla="*/ 886968 w 6336792"/>
              <a:gd name="connsiteY2" fmla="*/ 648208 h 1306576"/>
              <a:gd name="connsiteX3" fmla="*/ 1728216 w 6336792"/>
              <a:gd name="connsiteY3" fmla="*/ 117856 h 1306576"/>
              <a:gd name="connsiteX4" fmla="*/ 3282696 w 6336792"/>
              <a:gd name="connsiteY4" fmla="*/ 8128 h 1306576"/>
              <a:gd name="connsiteX5" fmla="*/ 6318504 w 6336792"/>
              <a:gd name="connsiteY5" fmla="*/ 8128 h 1306576"/>
              <a:gd name="connsiteX6" fmla="*/ 6336792 w 6336792"/>
              <a:gd name="connsiteY6" fmla="*/ 8128 h 1306576"/>
              <a:gd name="connsiteX0" fmla="*/ 0 w 6336792"/>
              <a:gd name="connsiteY0" fmla="*/ 1306576 h 1306576"/>
              <a:gd name="connsiteX1" fmla="*/ 886968 w 6336792"/>
              <a:gd name="connsiteY1" fmla="*/ 648208 h 1306576"/>
              <a:gd name="connsiteX2" fmla="*/ 886968 w 6336792"/>
              <a:gd name="connsiteY2" fmla="*/ 648208 h 1306576"/>
              <a:gd name="connsiteX3" fmla="*/ 1728216 w 6336792"/>
              <a:gd name="connsiteY3" fmla="*/ 117856 h 1306576"/>
              <a:gd name="connsiteX4" fmla="*/ 3282696 w 6336792"/>
              <a:gd name="connsiteY4" fmla="*/ 8128 h 1306576"/>
              <a:gd name="connsiteX5" fmla="*/ 6318504 w 6336792"/>
              <a:gd name="connsiteY5" fmla="*/ 8128 h 1306576"/>
              <a:gd name="connsiteX6" fmla="*/ 6336792 w 6336792"/>
              <a:gd name="connsiteY6" fmla="*/ 8128 h 1306576"/>
              <a:gd name="connsiteX0" fmla="*/ 0 w 6336792"/>
              <a:gd name="connsiteY0" fmla="*/ 1306576 h 1306576"/>
              <a:gd name="connsiteX1" fmla="*/ 886968 w 6336792"/>
              <a:gd name="connsiteY1" fmla="*/ 648208 h 1306576"/>
              <a:gd name="connsiteX2" fmla="*/ 886968 w 6336792"/>
              <a:gd name="connsiteY2" fmla="*/ 648208 h 1306576"/>
              <a:gd name="connsiteX3" fmla="*/ 1728216 w 6336792"/>
              <a:gd name="connsiteY3" fmla="*/ 117856 h 1306576"/>
              <a:gd name="connsiteX4" fmla="*/ 3282696 w 6336792"/>
              <a:gd name="connsiteY4" fmla="*/ 8128 h 1306576"/>
              <a:gd name="connsiteX5" fmla="*/ 6318504 w 6336792"/>
              <a:gd name="connsiteY5" fmla="*/ 8128 h 1306576"/>
              <a:gd name="connsiteX6" fmla="*/ 6336792 w 6336792"/>
              <a:gd name="connsiteY6" fmla="*/ 8128 h 1306576"/>
              <a:gd name="connsiteX0" fmla="*/ 0 w 6336792"/>
              <a:gd name="connsiteY0" fmla="*/ 1298448 h 1298448"/>
              <a:gd name="connsiteX1" fmla="*/ 886968 w 6336792"/>
              <a:gd name="connsiteY1" fmla="*/ 640080 h 1298448"/>
              <a:gd name="connsiteX2" fmla="*/ 886968 w 6336792"/>
              <a:gd name="connsiteY2" fmla="*/ 640080 h 1298448"/>
              <a:gd name="connsiteX3" fmla="*/ 1728216 w 6336792"/>
              <a:gd name="connsiteY3" fmla="*/ 109728 h 1298448"/>
              <a:gd name="connsiteX4" fmla="*/ 3282696 w 6336792"/>
              <a:gd name="connsiteY4" fmla="*/ 0 h 1298448"/>
              <a:gd name="connsiteX5" fmla="*/ 6318504 w 6336792"/>
              <a:gd name="connsiteY5" fmla="*/ 0 h 1298448"/>
              <a:gd name="connsiteX6" fmla="*/ 6336792 w 6336792"/>
              <a:gd name="connsiteY6" fmla="*/ 0 h 1298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36792" h="1298448">
                <a:moveTo>
                  <a:pt x="0" y="1298448"/>
                </a:moveTo>
                <a:lnTo>
                  <a:pt x="886968" y="640080"/>
                </a:lnTo>
                <a:lnTo>
                  <a:pt x="886968" y="640080"/>
                </a:lnTo>
                <a:lnTo>
                  <a:pt x="1728216" y="109728"/>
                </a:lnTo>
                <a:lnTo>
                  <a:pt x="3282696" y="0"/>
                </a:lnTo>
                <a:lnTo>
                  <a:pt x="6318504" y="0"/>
                </a:lnTo>
                <a:lnTo>
                  <a:pt x="6336792" y="0"/>
                </a:lnTo>
              </a:path>
            </a:pathLst>
          </a:cu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latin typeface="Arial" pitchFamily="34" charset="0"/>
              <a:cs typeface="Arial" pitchFamily="34" charset="0"/>
            </a:endParaRPr>
          </a:p>
        </p:txBody>
      </p:sp>
      <p:cxnSp>
        <p:nvCxnSpPr>
          <p:cNvPr id="8" name="Straight Connector 7"/>
          <p:cNvCxnSpPr/>
          <p:nvPr/>
        </p:nvCxnSpPr>
        <p:spPr bwMode="auto">
          <a:xfrm>
            <a:off x="622300" y="5042770"/>
            <a:ext cx="8067675"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866775" y="1712195"/>
            <a:ext cx="7815263" cy="261938"/>
          </a:xfrm>
          <a:prstGeom prst="rect">
            <a:avLst/>
          </a:prstGeom>
          <a:solidFill>
            <a:srgbClr val="BEBE72">
              <a:alpha val="49000"/>
            </a:srgb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Arial" pitchFamily="34" charset="0"/>
              <a:cs typeface="Arial" pitchFamily="34" charset="0"/>
            </a:endParaRPr>
          </a:p>
        </p:txBody>
      </p:sp>
      <p:sp>
        <p:nvSpPr>
          <p:cNvPr id="62475" name="TextBox 47"/>
          <p:cNvSpPr txBox="1">
            <a:spLocks noChangeArrowheads="1"/>
          </p:cNvSpPr>
          <p:nvPr/>
        </p:nvSpPr>
        <p:spPr bwMode="auto">
          <a:xfrm>
            <a:off x="871538" y="1658220"/>
            <a:ext cx="12366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a:latin typeface="Arial" pitchFamily="34" charset="0"/>
                <a:cs typeface="Arial" pitchFamily="34" charset="0"/>
              </a:rPr>
              <a:t>HCV RNA</a:t>
            </a:r>
          </a:p>
        </p:txBody>
      </p:sp>
      <p:sp>
        <p:nvSpPr>
          <p:cNvPr id="62476" name="TextBox 48"/>
          <p:cNvSpPr txBox="1">
            <a:spLocks noChangeArrowheads="1"/>
          </p:cNvSpPr>
          <p:nvPr/>
        </p:nvSpPr>
        <p:spPr bwMode="auto">
          <a:xfrm>
            <a:off x="850900" y="1990008"/>
            <a:ext cx="15367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b="1">
                <a:latin typeface="Arial" pitchFamily="34" charset="0"/>
                <a:cs typeface="Arial" pitchFamily="34" charset="0"/>
              </a:rPr>
              <a:t>Symptoms +/-</a:t>
            </a:r>
          </a:p>
        </p:txBody>
      </p:sp>
      <p:sp>
        <p:nvSpPr>
          <p:cNvPr id="62477" name="TextBox 49"/>
          <p:cNvSpPr txBox="1">
            <a:spLocks noChangeArrowheads="1"/>
          </p:cNvSpPr>
          <p:nvPr/>
        </p:nvSpPr>
        <p:spPr bwMode="auto">
          <a:xfrm>
            <a:off x="6297613" y="2026520"/>
            <a:ext cx="1552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b="1">
                <a:latin typeface="Arial" pitchFamily="34" charset="0"/>
                <a:cs typeface="Arial" pitchFamily="34" charset="0"/>
              </a:rPr>
              <a:t>Total Ant-HCV</a:t>
            </a:r>
          </a:p>
          <a:p>
            <a:pPr algn="ctr" eaLnBrk="1" hangingPunct="1"/>
            <a:r>
              <a:rPr lang="en-US" sz="1600" b="1">
                <a:latin typeface="Arial" pitchFamily="34" charset="0"/>
                <a:cs typeface="Arial" pitchFamily="34" charset="0"/>
              </a:rPr>
              <a:t>Antibodies</a:t>
            </a:r>
          </a:p>
        </p:txBody>
      </p:sp>
      <p:sp>
        <p:nvSpPr>
          <p:cNvPr id="62478" name="TextBox 50"/>
          <p:cNvSpPr txBox="1">
            <a:spLocks noChangeArrowheads="1"/>
          </p:cNvSpPr>
          <p:nvPr/>
        </p:nvSpPr>
        <p:spPr bwMode="auto">
          <a:xfrm>
            <a:off x="998538" y="2658345"/>
            <a:ext cx="5667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b="1">
                <a:latin typeface="Arial" pitchFamily="34" charset="0"/>
                <a:cs typeface="Arial" pitchFamily="34" charset="0"/>
              </a:rPr>
              <a:t>ALT</a:t>
            </a:r>
          </a:p>
        </p:txBody>
      </p:sp>
      <p:sp>
        <p:nvSpPr>
          <p:cNvPr id="62479" name="TextBox 51"/>
          <p:cNvSpPr txBox="1">
            <a:spLocks noChangeArrowheads="1"/>
          </p:cNvSpPr>
          <p:nvPr/>
        </p:nvSpPr>
        <p:spPr bwMode="auto">
          <a:xfrm>
            <a:off x="8153400" y="4968158"/>
            <a:ext cx="6032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b="1">
                <a:latin typeface="Arial" pitchFamily="34" charset="0"/>
                <a:cs typeface="Arial" pitchFamily="34" charset="0"/>
              </a:rPr>
              <a:t>ULN</a:t>
            </a:r>
          </a:p>
        </p:txBody>
      </p:sp>
      <p:sp>
        <p:nvSpPr>
          <p:cNvPr id="23" name="TextBox 22"/>
          <p:cNvSpPr txBox="1"/>
          <p:nvPr/>
        </p:nvSpPr>
        <p:spPr>
          <a:xfrm>
            <a:off x="188290" y="6464053"/>
            <a:ext cx="2555508" cy="230832"/>
          </a:xfrm>
          <a:prstGeom prst="rect">
            <a:avLst/>
          </a:prstGeom>
          <a:noFill/>
        </p:spPr>
        <p:txBody>
          <a:bodyPr wrap="none">
            <a:spAutoFit/>
          </a:bodyPr>
          <a:lstStyle/>
          <a:p>
            <a:pPr>
              <a:lnSpc>
                <a:spcPct val="90000"/>
              </a:lnSpc>
              <a:defRPr/>
            </a:pPr>
            <a:r>
              <a:rPr lang="en-US" sz="1000" dirty="0">
                <a:solidFill>
                  <a:schemeClr val="tx1">
                    <a:lumMod val="65000"/>
                    <a:lumOff val="35000"/>
                  </a:schemeClr>
                </a:solidFill>
                <a:latin typeface="Arial" pitchFamily="34" charset="0"/>
                <a:cs typeface="Arial" pitchFamily="34" charset="0"/>
              </a:rPr>
              <a:t>Chevaliez S, et al. </a:t>
            </a:r>
            <a:r>
              <a:rPr lang="en-US" sz="1000" i="1" dirty="0">
                <a:solidFill>
                  <a:schemeClr val="tx1">
                    <a:lumMod val="65000"/>
                    <a:lumOff val="35000"/>
                  </a:schemeClr>
                </a:solidFill>
                <a:latin typeface="Arial" pitchFamily="34" charset="0"/>
                <a:cs typeface="Arial" pitchFamily="34" charset="0"/>
              </a:rPr>
              <a:t>Liver Int. </a:t>
            </a:r>
            <a:r>
              <a:rPr lang="en-US" sz="1000" dirty="0">
                <a:solidFill>
                  <a:schemeClr val="tx1">
                    <a:lumMod val="65000"/>
                    <a:lumOff val="35000"/>
                  </a:schemeClr>
                </a:solidFill>
                <a:latin typeface="Arial" pitchFamily="34" charset="0"/>
                <a:cs typeface="Arial" pitchFamily="34" charset="0"/>
              </a:rPr>
              <a:t>2009;29:9-16</a:t>
            </a:r>
            <a:r>
              <a:rPr lang="en-US" sz="1000" dirty="0" smtClean="0">
                <a:solidFill>
                  <a:schemeClr val="tx1">
                    <a:lumMod val="65000"/>
                    <a:lumOff val="35000"/>
                  </a:schemeClr>
                </a:solidFill>
                <a:latin typeface="Arial" pitchFamily="34" charset="0"/>
                <a:cs typeface="Arial" pitchFamily="34" charset="0"/>
              </a:rPr>
              <a:t>.</a:t>
            </a:r>
            <a:endParaRPr lang="en-US" sz="1000" dirty="0">
              <a:solidFill>
                <a:schemeClr val="tx1">
                  <a:lumMod val="65000"/>
                  <a:lumOff val="35000"/>
                </a:schemeClr>
              </a:solidFill>
              <a:latin typeface="Arial" pitchFamily="34" charset="0"/>
              <a:cs typeface="Arial" pitchFamily="34" charset="0"/>
            </a:endParaRPr>
          </a:p>
        </p:txBody>
      </p:sp>
    </p:spTree>
    <p:extLst>
      <p:ext uri="{BB962C8B-B14F-4D97-AF65-F5344CB8AC3E}">
        <p14:creationId xmlns:p14="http://schemas.microsoft.com/office/powerpoint/2010/main" val="163491527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5852" y="4182558"/>
            <a:ext cx="3474720" cy="2606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13386"/>
            <a:ext cx="8229600" cy="1143000"/>
          </a:xfrm>
        </p:spPr>
        <p:txBody>
          <a:bodyPr>
            <a:normAutofit/>
          </a:bodyPr>
          <a:lstStyle/>
          <a:p>
            <a:r>
              <a:rPr lang="en-US" sz="3200" b="1" dirty="0">
                <a:solidFill>
                  <a:schemeClr val="tx2"/>
                </a:solidFill>
                <a:effectLst/>
              </a:rPr>
              <a:t>The </a:t>
            </a:r>
            <a:r>
              <a:rPr lang="en-US" sz="3200" b="1" dirty="0" smtClean="0">
                <a:solidFill>
                  <a:schemeClr val="tx2"/>
                </a:solidFill>
                <a:effectLst/>
              </a:rPr>
              <a:t>Burden </a:t>
            </a:r>
            <a:r>
              <a:rPr lang="en-US" sz="3200" b="1" dirty="0">
                <a:solidFill>
                  <a:schemeClr val="tx2"/>
                </a:solidFill>
                <a:effectLst/>
              </a:rPr>
              <a:t>of Hepatitis C</a:t>
            </a:r>
          </a:p>
        </p:txBody>
      </p:sp>
      <p:pic>
        <p:nvPicPr>
          <p:cNvPr id="133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81861" y="2108054"/>
            <a:ext cx="2926080" cy="195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073" y="1000676"/>
            <a:ext cx="4416191" cy="2555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2197" y="4182558"/>
            <a:ext cx="5029200" cy="2617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746831" y="1697601"/>
            <a:ext cx="1615827" cy="369332"/>
          </a:xfrm>
          <a:prstGeom prst="rect">
            <a:avLst/>
          </a:prstGeom>
          <a:solidFill>
            <a:schemeClr val="tx2">
              <a:lumMod val="40000"/>
              <a:lumOff val="60000"/>
            </a:schemeClr>
          </a:solidFill>
          <a:scene3d>
            <a:camera prst="orthographicFront"/>
            <a:lightRig rig="threePt" dir="t"/>
          </a:scene3d>
          <a:sp3d>
            <a:bevelT/>
          </a:sp3d>
        </p:spPr>
        <p:txBody>
          <a:bodyPr wrap="none" rtlCol="0">
            <a:spAutoFit/>
          </a:bodyPr>
          <a:lstStyle/>
          <a:p>
            <a:pPr algn="ctr"/>
            <a:r>
              <a:rPr lang="en-US" b="1" dirty="0" smtClean="0"/>
              <a:t>Patient Burden</a:t>
            </a:r>
            <a:endParaRPr lang="en-US" b="1" dirty="0"/>
          </a:p>
        </p:txBody>
      </p:sp>
      <p:sp>
        <p:nvSpPr>
          <p:cNvPr id="10" name="TextBox 9"/>
          <p:cNvSpPr txBox="1"/>
          <p:nvPr/>
        </p:nvSpPr>
        <p:spPr>
          <a:xfrm>
            <a:off x="2597322" y="1063344"/>
            <a:ext cx="1545412" cy="646331"/>
          </a:xfrm>
          <a:prstGeom prst="rect">
            <a:avLst/>
          </a:prstGeom>
          <a:solidFill>
            <a:schemeClr val="tx2">
              <a:lumMod val="40000"/>
              <a:lumOff val="60000"/>
            </a:schemeClr>
          </a:solidFill>
          <a:scene3d>
            <a:camera prst="orthographicFront"/>
            <a:lightRig rig="threePt" dir="t"/>
          </a:scene3d>
          <a:sp3d>
            <a:bevelT/>
          </a:sp3d>
        </p:spPr>
        <p:txBody>
          <a:bodyPr wrap="square" rtlCol="0">
            <a:spAutoFit/>
          </a:bodyPr>
          <a:lstStyle/>
          <a:p>
            <a:pPr algn="ctr"/>
            <a:r>
              <a:rPr lang="en-US" b="1" dirty="0" smtClean="0"/>
              <a:t>Burden of Liver Disease</a:t>
            </a:r>
            <a:endParaRPr lang="en-US" b="1" dirty="0"/>
          </a:p>
        </p:txBody>
      </p:sp>
      <p:sp>
        <p:nvSpPr>
          <p:cNvPr id="11" name="TextBox 10"/>
          <p:cNvSpPr txBox="1"/>
          <p:nvPr/>
        </p:nvSpPr>
        <p:spPr>
          <a:xfrm>
            <a:off x="2439027" y="3720893"/>
            <a:ext cx="2115539" cy="369332"/>
          </a:xfrm>
          <a:prstGeom prst="rect">
            <a:avLst/>
          </a:prstGeom>
          <a:solidFill>
            <a:schemeClr val="tx2">
              <a:lumMod val="40000"/>
              <a:lumOff val="60000"/>
            </a:schemeClr>
          </a:solidFill>
          <a:scene3d>
            <a:camera prst="orthographicFront"/>
            <a:lightRig rig="threePt" dir="t"/>
          </a:scene3d>
          <a:sp3d>
            <a:bevelT/>
          </a:sp3d>
        </p:spPr>
        <p:txBody>
          <a:bodyPr wrap="square" rtlCol="0">
            <a:spAutoFit/>
          </a:bodyPr>
          <a:lstStyle/>
          <a:p>
            <a:pPr algn="ctr"/>
            <a:r>
              <a:rPr lang="en-US" b="1" dirty="0" smtClean="0"/>
              <a:t>Burden on Society</a:t>
            </a:r>
            <a:endParaRPr lang="en-US" b="1" dirty="0"/>
          </a:p>
        </p:txBody>
      </p:sp>
    </p:spTree>
    <p:extLst>
      <p:ext uri="{BB962C8B-B14F-4D97-AF65-F5344CB8AC3E}">
        <p14:creationId xmlns:p14="http://schemas.microsoft.com/office/powerpoint/2010/main" val="128379509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Object 2"/>
          <p:cNvGraphicFramePr>
            <a:graphicFrameLocks noGrp="1"/>
          </p:cNvGraphicFramePr>
          <p:nvPr>
            <p:extLst>
              <p:ext uri="{D42A27DB-BD31-4B8C-83A1-F6EECF244321}">
                <p14:modId xmlns:p14="http://schemas.microsoft.com/office/powerpoint/2010/main" val="1857736568"/>
              </p:ext>
            </p:extLst>
          </p:nvPr>
        </p:nvGraphicFramePr>
        <p:xfrm>
          <a:off x="391319" y="1674195"/>
          <a:ext cx="4164012" cy="328901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a:spLocks noChangeArrowheads="1"/>
          </p:cNvSpPr>
          <p:nvPr/>
        </p:nvSpPr>
        <p:spPr bwMode="auto">
          <a:xfrm>
            <a:off x="83152" y="5184671"/>
            <a:ext cx="4802613" cy="981789"/>
          </a:xfrm>
          <a:prstGeom prst="roundRect">
            <a:avLst>
              <a:gd name="adj" fmla="val 5759"/>
            </a:avLst>
          </a:prstGeom>
          <a:solidFill>
            <a:schemeClr val="tx2">
              <a:lumMod val="60000"/>
              <a:lumOff val="40000"/>
            </a:schemeClr>
          </a:solidFill>
          <a:ln>
            <a:headEnd/>
            <a:tailEnd/>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anchor="ctr">
            <a:prstTxWarp prst="textNoShape">
              <a:avLst/>
            </a:prstTxWarp>
            <a:spAutoFit/>
          </a:bodyPr>
          <a:lstStyle/>
          <a:p>
            <a:pPr marL="171450" indent="-171450" defTabSz="914400">
              <a:buFont typeface="Arial"/>
              <a:buChar char="•"/>
            </a:pPr>
            <a:r>
              <a:rPr lang="en-US" sz="1400" b="1" dirty="0" smtClean="0"/>
              <a:t>By </a:t>
            </a:r>
            <a:r>
              <a:rPr lang="en-US" sz="1400" b="1" dirty="0"/>
              <a:t>2007 hepatitis C-associated deaths had overtaken </a:t>
            </a:r>
            <a:r>
              <a:rPr lang="en-US" sz="1400" b="1" dirty="0" smtClean="0"/>
              <a:t>HIV as </a:t>
            </a:r>
            <a:r>
              <a:rPr lang="en-US" sz="1400" b="1" dirty="0"/>
              <a:t>a cause of mortality in the United States. </a:t>
            </a:r>
          </a:p>
          <a:p>
            <a:pPr marL="171450" indent="-171450" defTabSz="914400">
              <a:buFont typeface="Arial"/>
              <a:buChar char="•"/>
            </a:pPr>
            <a:r>
              <a:rPr lang="en-US" sz="1400" b="1" dirty="0"/>
              <a:t>N</a:t>
            </a:r>
            <a:r>
              <a:rPr lang="en-US" sz="1400" b="1" dirty="0" smtClean="0"/>
              <a:t>ew policies </a:t>
            </a:r>
            <a:r>
              <a:rPr lang="en-US" sz="1400" b="1" dirty="0"/>
              <a:t> </a:t>
            </a:r>
            <a:r>
              <a:rPr lang="en-US" sz="1400" b="1" dirty="0" smtClean="0"/>
              <a:t>and commitments </a:t>
            </a:r>
            <a:r>
              <a:rPr lang="en-US" sz="1400" b="1" dirty="0"/>
              <a:t>to detect and link infected persons </a:t>
            </a:r>
            <a:r>
              <a:rPr lang="en-US" sz="1400" b="1" dirty="0" smtClean="0"/>
              <a:t>to </a:t>
            </a:r>
            <a:r>
              <a:rPr lang="en-US" sz="1400" b="1" dirty="0"/>
              <a:t>care and successful </a:t>
            </a:r>
            <a:r>
              <a:rPr lang="en-US" sz="1400" b="1" dirty="0" smtClean="0"/>
              <a:t>treatment are needed.</a:t>
            </a:r>
            <a:endParaRPr lang="en-US" sz="1400" b="1" dirty="0"/>
          </a:p>
        </p:txBody>
      </p:sp>
      <p:sp>
        <p:nvSpPr>
          <p:cNvPr id="10" name="Rectangle 9"/>
          <p:cNvSpPr>
            <a:spLocks noChangeArrowheads="1"/>
          </p:cNvSpPr>
          <p:nvPr/>
        </p:nvSpPr>
        <p:spPr bwMode="auto">
          <a:xfrm>
            <a:off x="142916" y="6409678"/>
            <a:ext cx="8523513" cy="374786"/>
          </a:xfrm>
          <a:prstGeom prst="rect">
            <a:avLst/>
          </a:prstGeom>
        </p:spPr>
        <p:txBody>
          <a:bodyPr lIns="0" rIns="45720" anchor="b"/>
          <a:lstStyle/>
          <a:p>
            <a:r>
              <a:rPr lang="en-US" sz="1000" dirty="0" smtClean="0">
                <a:solidFill>
                  <a:srgbClr val="000000"/>
                </a:solidFill>
              </a:rPr>
              <a:t>Adapted </a:t>
            </a:r>
            <a:r>
              <a:rPr lang="en-US" sz="1000" dirty="0">
                <a:solidFill>
                  <a:srgbClr val="000000"/>
                </a:solidFill>
              </a:rPr>
              <a:t>from </a:t>
            </a:r>
            <a:r>
              <a:rPr lang="en-GB" sz="1000" dirty="0">
                <a:solidFill>
                  <a:srgbClr val="000000"/>
                </a:solidFill>
              </a:rPr>
              <a:t>Ly KN et al. </a:t>
            </a:r>
            <a:r>
              <a:rPr lang="sv-SE" sz="1000" i="1" dirty="0">
                <a:solidFill>
                  <a:srgbClr val="000000"/>
                </a:solidFill>
              </a:rPr>
              <a:t>Ann Intern Med. </a:t>
            </a:r>
            <a:r>
              <a:rPr lang="sv-SE" sz="1000" dirty="0">
                <a:solidFill>
                  <a:srgbClr val="000000"/>
                </a:solidFill>
              </a:rPr>
              <a:t>2012;156:271-278. </a:t>
            </a:r>
          </a:p>
          <a:p>
            <a:r>
              <a:rPr lang="en-GB" sz="1000" dirty="0">
                <a:solidFill>
                  <a:srgbClr val="000000"/>
                </a:solidFill>
              </a:rPr>
              <a:t>Adapted from </a:t>
            </a:r>
            <a:r>
              <a:rPr lang="en-US" sz="1000" dirty="0">
                <a:solidFill>
                  <a:srgbClr val="000000"/>
                </a:solidFill>
              </a:rPr>
              <a:t>Rein DB et al. </a:t>
            </a:r>
            <a:r>
              <a:rPr lang="en-US" sz="1000" i="1" dirty="0">
                <a:solidFill>
                  <a:srgbClr val="000000"/>
                </a:solidFill>
              </a:rPr>
              <a:t>Dig Liver Dis. </a:t>
            </a:r>
            <a:r>
              <a:rPr lang="en-US" sz="1000" dirty="0">
                <a:solidFill>
                  <a:srgbClr val="000000"/>
                </a:solidFill>
              </a:rPr>
              <a:t>2011;43:66-72.</a:t>
            </a:r>
          </a:p>
        </p:txBody>
      </p:sp>
      <p:sp>
        <p:nvSpPr>
          <p:cNvPr id="11" name="Title 3"/>
          <p:cNvSpPr txBox="1">
            <a:spLocks noGrp="1"/>
          </p:cNvSpPr>
          <p:nvPr>
            <p:ph type="title"/>
          </p:nvPr>
        </p:nvSpPr>
        <p:spPr>
          <a:xfrm>
            <a:off x="142916" y="85738"/>
            <a:ext cx="8229600" cy="1040535"/>
          </a:xfrm>
        </p:spPr>
        <p:txBody>
          <a:bodyPr>
            <a:noAutofit/>
          </a:bodyPr>
          <a:lstStyle/>
          <a:p>
            <a:pPr lvl="0"/>
            <a:r>
              <a:rPr lang="en-US" sz="3200" b="1" noProof="0" dirty="0" smtClean="0">
                <a:solidFill>
                  <a:schemeClr val="tx2"/>
                </a:solidFill>
                <a:effectLst/>
                <a:latin typeface="+mj-lt"/>
              </a:rPr>
              <a:t>Increased Morbidity and Mortality </a:t>
            </a:r>
            <a:br>
              <a:rPr lang="en-US" sz="3200" b="1" noProof="0" dirty="0" smtClean="0">
                <a:solidFill>
                  <a:schemeClr val="tx2"/>
                </a:solidFill>
                <a:effectLst/>
                <a:latin typeface="+mj-lt"/>
              </a:rPr>
            </a:br>
            <a:r>
              <a:rPr lang="en-US" sz="3200" b="1" noProof="0" dirty="0" smtClean="0">
                <a:solidFill>
                  <a:schemeClr val="tx2"/>
                </a:solidFill>
                <a:effectLst/>
                <a:latin typeface="+mj-lt"/>
              </a:rPr>
              <a:t>Due to HCV Now and in the Future</a:t>
            </a:r>
            <a:endParaRPr lang="en-US" sz="3200" b="1" noProof="0" dirty="0">
              <a:solidFill>
                <a:schemeClr val="tx2"/>
              </a:solidFill>
              <a:effectLst/>
              <a:latin typeface="+mj-lt"/>
            </a:endParaRPr>
          </a:p>
        </p:txBody>
      </p:sp>
      <p:sp>
        <p:nvSpPr>
          <p:cNvPr id="8" name="Rectangle 8"/>
          <p:cNvSpPr>
            <a:spLocks noChangeArrowheads="1"/>
          </p:cNvSpPr>
          <p:nvPr/>
        </p:nvSpPr>
        <p:spPr bwMode="auto">
          <a:xfrm>
            <a:off x="1156767" y="1351030"/>
            <a:ext cx="3090317" cy="646331"/>
          </a:xfrm>
          <a:prstGeom prst="rect">
            <a:avLst/>
          </a:prstGeom>
          <a:noFill/>
          <a:ln w="9525">
            <a:noFill/>
            <a:miter lim="800000"/>
            <a:headEnd/>
            <a:tailEnd/>
          </a:ln>
        </p:spPr>
        <p:txBody>
          <a:bodyPr>
            <a:prstTxWarp prst="textNoShape">
              <a:avLst/>
            </a:prstTxWarp>
            <a:spAutoFit/>
          </a:bodyPr>
          <a:lstStyle/>
          <a:p>
            <a:pPr algn="ctr" defTabSz="914400"/>
            <a:r>
              <a:rPr lang="en-US" b="1" dirty="0"/>
              <a:t>Mortality Rates of HBV, HCV </a:t>
            </a:r>
            <a:r>
              <a:rPr lang="en-US" b="1" dirty="0" smtClean="0"/>
              <a:t>and HIV</a:t>
            </a:r>
            <a:r>
              <a:rPr lang="en-US" b="1" dirty="0"/>
              <a:t>: </a:t>
            </a:r>
            <a:r>
              <a:rPr lang="en-US" b="1" dirty="0" smtClean="0"/>
              <a:t>1999-2007</a:t>
            </a:r>
            <a:r>
              <a:rPr lang="en-US" b="1" baseline="30000" dirty="0" smtClean="0"/>
              <a:t>1</a:t>
            </a:r>
            <a:endParaRPr lang="en-US" b="1" baseline="30000" dirty="0"/>
          </a:p>
        </p:txBody>
      </p:sp>
      <p:sp>
        <p:nvSpPr>
          <p:cNvPr id="14" name="Footer Placeholder 4"/>
          <p:cNvSpPr txBox="1">
            <a:spLocks/>
          </p:cNvSpPr>
          <p:nvPr/>
        </p:nvSpPr>
        <p:spPr>
          <a:xfrm>
            <a:off x="142916" y="6189041"/>
            <a:ext cx="8523513" cy="297711"/>
          </a:xfrm>
          <a:prstGeom prst="rect">
            <a:avLst/>
          </a:prstGeom>
        </p:spPr>
        <p:txBody>
          <a:bodyPr lIns="0" rIns="45720" anchor="b"/>
          <a:lstStyle>
            <a:defPPr>
              <a:defRPr lang="en-US"/>
            </a:defPPr>
            <a:lvl1pPr lvl="0">
              <a:defRPr sz="1000">
                <a:solidFill>
                  <a:srgbClr val="000000"/>
                </a:solidFill>
                <a:latin typeface="Arial"/>
              </a:defRPr>
            </a:lvl1pPr>
          </a:lstStyle>
          <a:p>
            <a:r>
              <a:rPr lang="fr-FR" dirty="0">
                <a:latin typeface="+mn-lt"/>
              </a:rPr>
              <a:t>DCC, </a:t>
            </a:r>
            <a:r>
              <a:rPr lang="fr-FR" dirty="0" err="1">
                <a:latin typeface="+mn-lt"/>
              </a:rPr>
              <a:t>decompensated</a:t>
            </a:r>
            <a:r>
              <a:rPr lang="fr-FR" dirty="0">
                <a:latin typeface="+mn-lt"/>
              </a:rPr>
              <a:t> </a:t>
            </a:r>
            <a:r>
              <a:rPr lang="fr-FR" dirty="0" err="1">
                <a:latin typeface="+mn-lt"/>
              </a:rPr>
              <a:t>cirrhosis</a:t>
            </a:r>
            <a:endParaRPr lang="fr-FR" dirty="0">
              <a:latin typeface="+mn-lt"/>
            </a:endParaRPr>
          </a:p>
        </p:txBody>
      </p:sp>
      <p:grpSp>
        <p:nvGrpSpPr>
          <p:cNvPr id="13" name="Group 12"/>
          <p:cNvGrpSpPr/>
          <p:nvPr/>
        </p:nvGrpSpPr>
        <p:grpSpPr>
          <a:xfrm>
            <a:off x="4404672" y="1455617"/>
            <a:ext cx="4739328" cy="5224681"/>
            <a:chOff x="4404672" y="1455617"/>
            <a:chExt cx="4739328" cy="5224681"/>
          </a:xfrm>
        </p:grpSpPr>
        <p:graphicFrame>
          <p:nvGraphicFramePr>
            <p:cNvPr id="6" name="Content Placeholder 3"/>
            <p:cNvGraphicFramePr>
              <a:graphicFrameLocks/>
            </p:cNvGraphicFramePr>
            <p:nvPr>
              <p:extLst>
                <p:ext uri="{D42A27DB-BD31-4B8C-83A1-F6EECF244321}">
                  <p14:modId xmlns:p14="http://schemas.microsoft.com/office/powerpoint/2010/main" val="333249146"/>
                </p:ext>
              </p:extLst>
            </p:nvPr>
          </p:nvGraphicFramePr>
          <p:xfrm>
            <a:off x="4404672" y="2101948"/>
            <a:ext cx="4564773" cy="4578350"/>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10"/>
            <p:cNvSpPr>
              <a:spLocks noChangeArrowheads="1"/>
            </p:cNvSpPr>
            <p:nvPr/>
          </p:nvSpPr>
          <p:spPr bwMode="auto">
            <a:xfrm>
              <a:off x="5154340" y="1455617"/>
              <a:ext cx="3989660" cy="646331"/>
            </a:xfrm>
            <a:prstGeom prst="rect">
              <a:avLst/>
            </a:prstGeom>
            <a:noFill/>
            <a:ln w="9525">
              <a:noFill/>
              <a:miter lim="800000"/>
              <a:headEnd/>
              <a:tailEnd/>
            </a:ln>
          </p:spPr>
          <p:txBody>
            <a:bodyPr wrap="square">
              <a:prstTxWarp prst="textNoShape">
                <a:avLst/>
              </a:prstTxWarp>
              <a:spAutoFit/>
            </a:bodyPr>
            <a:lstStyle/>
            <a:p>
              <a:pPr algn="ctr" defTabSz="914400"/>
              <a:r>
                <a:rPr lang="en-US" b="1" dirty="0"/>
                <a:t>Morbidity and Mortality</a:t>
              </a:r>
              <a:br>
                <a:rPr lang="en-US" b="1" dirty="0"/>
              </a:br>
              <a:r>
                <a:rPr lang="en-US" b="1" dirty="0" smtClean="0"/>
                <a:t>Predictions</a:t>
              </a:r>
              <a:r>
                <a:rPr lang="en-US" b="1" baseline="30000" dirty="0" smtClean="0"/>
                <a:t>2</a:t>
              </a:r>
              <a:endParaRPr lang="en-US" b="1" baseline="30000" dirty="0"/>
            </a:p>
          </p:txBody>
        </p:sp>
        <p:cxnSp>
          <p:nvCxnSpPr>
            <p:cNvPr id="3" name="Straight Connector 2"/>
            <p:cNvCxnSpPr/>
            <p:nvPr/>
          </p:nvCxnSpPr>
          <p:spPr>
            <a:xfrm flipV="1">
              <a:off x="5910146" y="2509024"/>
              <a:ext cx="44605" cy="318925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617227" y="2175832"/>
              <a:ext cx="652743" cy="369332"/>
            </a:xfrm>
            <a:prstGeom prst="rect">
              <a:avLst/>
            </a:prstGeom>
            <a:solidFill>
              <a:schemeClr val="accent6">
                <a:lumMod val="75000"/>
              </a:schemeClr>
            </a:solidFill>
          </p:spPr>
          <p:txBody>
            <a:bodyPr wrap="none" rtlCol="0">
              <a:spAutoFit/>
            </a:bodyPr>
            <a:lstStyle/>
            <a:p>
              <a:r>
                <a:rPr lang="en-US" dirty="0" smtClean="0">
                  <a:solidFill>
                    <a:schemeClr val="bg1"/>
                  </a:solidFill>
                </a:rPr>
                <a:t>2016</a:t>
              </a:r>
              <a:endParaRPr lang="en-US" dirty="0">
                <a:solidFill>
                  <a:schemeClr val="bg1"/>
                </a:solidFill>
              </a:endParaRPr>
            </a:p>
          </p:txBody>
        </p:sp>
        <p:cxnSp>
          <p:nvCxnSpPr>
            <p:cNvPr id="15" name="Straight Connector 14"/>
            <p:cNvCxnSpPr/>
            <p:nvPr/>
          </p:nvCxnSpPr>
          <p:spPr>
            <a:xfrm flipV="1">
              <a:off x="6999230" y="2516461"/>
              <a:ext cx="44605" cy="318925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6706311" y="2183269"/>
              <a:ext cx="652743" cy="369332"/>
            </a:xfrm>
            <a:prstGeom prst="rect">
              <a:avLst/>
            </a:prstGeom>
            <a:solidFill>
              <a:schemeClr val="accent6">
                <a:lumMod val="75000"/>
              </a:schemeClr>
            </a:solidFill>
          </p:spPr>
          <p:txBody>
            <a:bodyPr wrap="none" rtlCol="0">
              <a:spAutoFit/>
            </a:bodyPr>
            <a:lstStyle/>
            <a:p>
              <a:r>
                <a:rPr lang="en-US" dirty="0" smtClean="0">
                  <a:solidFill>
                    <a:schemeClr val="bg1"/>
                  </a:solidFill>
                </a:rPr>
                <a:t>2032</a:t>
              </a:r>
              <a:endParaRPr lang="en-US" dirty="0">
                <a:solidFill>
                  <a:schemeClr val="bg1"/>
                </a:solidFill>
              </a:endParaRPr>
            </a:p>
          </p:txBody>
        </p:sp>
      </p:grpSp>
    </p:spTree>
    <p:extLst>
      <p:ext uri="{BB962C8B-B14F-4D97-AF65-F5344CB8AC3E}">
        <p14:creationId xmlns:p14="http://schemas.microsoft.com/office/powerpoint/2010/main" val="2338196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1224" y="1026958"/>
            <a:ext cx="5577840" cy="2903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0433" y="3921326"/>
            <a:ext cx="5439421" cy="2834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a:spLocks noGrp="1"/>
          </p:cNvSpPr>
          <p:nvPr>
            <p:ph type="title"/>
          </p:nvPr>
        </p:nvSpPr>
        <p:spPr>
          <a:xfrm>
            <a:off x="0" y="7"/>
            <a:ext cx="8785225" cy="762680"/>
          </a:xfrm>
        </p:spPr>
        <p:txBody>
          <a:bodyPr>
            <a:noAutofit/>
          </a:bodyPr>
          <a:lstStyle/>
          <a:p>
            <a:r>
              <a:rPr lang="en-US" sz="2800" b="1" dirty="0" smtClean="0">
                <a:solidFill>
                  <a:schemeClr val="tx2"/>
                </a:solidFill>
                <a:effectLst/>
              </a:rPr>
              <a:t>Increased </a:t>
            </a:r>
            <a:r>
              <a:rPr lang="en-US" sz="2800" b="1" dirty="0">
                <a:solidFill>
                  <a:schemeClr val="tx2"/>
                </a:solidFill>
                <a:effectLst/>
              </a:rPr>
              <a:t>Mortality from Liver Cancer and Chronic Liver </a:t>
            </a:r>
            <a:r>
              <a:rPr lang="en-US" sz="2800" b="1" dirty="0" smtClean="0">
                <a:solidFill>
                  <a:schemeClr val="tx2"/>
                </a:solidFill>
                <a:effectLst/>
              </a:rPr>
              <a:t>Diseases in HCV: REVEAL-HCV Study</a:t>
            </a:r>
            <a:br>
              <a:rPr lang="en-US" sz="2800" b="1" dirty="0" smtClean="0">
                <a:solidFill>
                  <a:schemeClr val="tx2"/>
                </a:solidFill>
                <a:effectLst/>
              </a:rPr>
            </a:br>
            <a:endParaRPr lang="en-US" sz="2800" b="1" dirty="0" smtClean="0">
              <a:solidFill>
                <a:schemeClr val="tx2"/>
              </a:solidFill>
              <a:effectLst/>
            </a:endParaRPr>
          </a:p>
        </p:txBody>
      </p:sp>
      <p:sp>
        <p:nvSpPr>
          <p:cNvPr id="9" name="TextBox 2"/>
          <p:cNvSpPr txBox="1">
            <a:spLocks noChangeArrowheads="1"/>
          </p:cNvSpPr>
          <p:nvPr/>
        </p:nvSpPr>
        <p:spPr bwMode="auto">
          <a:xfrm>
            <a:off x="7120826" y="6509745"/>
            <a:ext cx="18874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dirty="0">
                <a:solidFill>
                  <a:schemeClr val="tx1">
                    <a:lumMod val="65000"/>
                    <a:lumOff val="35000"/>
                  </a:schemeClr>
                </a:solidFill>
                <a:latin typeface="Arial" pitchFamily="34" charset="0"/>
                <a:cs typeface="Arial" pitchFamily="34" charset="0"/>
              </a:rPr>
              <a:t>Lee </a:t>
            </a:r>
            <a:r>
              <a:rPr lang="en-US" sz="1400" b="1" dirty="0" smtClean="0">
                <a:solidFill>
                  <a:schemeClr val="tx1">
                    <a:lumMod val="65000"/>
                    <a:lumOff val="35000"/>
                  </a:schemeClr>
                </a:solidFill>
                <a:latin typeface="Arial" pitchFamily="34" charset="0"/>
                <a:cs typeface="Arial" pitchFamily="34" charset="0"/>
              </a:rPr>
              <a:t>M-H</a:t>
            </a:r>
            <a:r>
              <a:rPr lang="en-US" sz="1400" b="1" dirty="0">
                <a:solidFill>
                  <a:schemeClr val="tx1">
                    <a:lumMod val="65000"/>
                    <a:lumOff val="35000"/>
                  </a:schemeClr>
                </a:solidFill>
                <a:latin typeface="Arial" pitchFamily="34" charset="0"/>
                <a:cs typeface="Arial" pitchFamily="34" charset="0"/>
              </a:rPr>
              <a:t> </a:t>
            </a:r>
            <a:r>
              <a:rPr lang="en-US" sz="1400" b="1" dirty="0" smtClean="0">
                <a:solidFill>
                  <a:schemeClr val="tx1">
                    <a:lumMod val="65000"/>
                    <a:lumOff val="35000"/>
                  </a:schemeClr>
                </a:solidFill>
                <a:latin typeface="Arial" pitchFamily="34" charset="0"/>
                <a:cs typeface="Arial" pitchFamily="34" charset="0"/>
              </a:rPr>
              <a:t>et al, 2012.</a:t>
            </a:r>
            <a:endParaRPr lang="en-US" sz="1400" b="1" dirty="0">
              <a:solidFill>
                <a:schemeClr val="tx1">
                  <a:lumMod val="65000"/>
                  <a:lumOff val="35000"/>
                </a:schemeClr>
              </a:solidFill>
              <a:latin typeface="Arial" pitchFamily="34" charset="0"/>
              <a:cs typeface="Arial" pitchFamily="34" charset="0"/>
            </a:endParaRPr>
          </a:p>
        </p:txBody>
      </p:sp>
    </p:spTree>
    <p:extLst>
      <p:ext uri="{BB962C8B-B14F-4D97-AF65-F5344CB8AC3E}">
        <p14:creationId xmlns:p14="http://schemas.microsoft.com/office/powerpoint/2010/main" val="57210588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Disclosures</a:t>
            </a:r>
            <a:endParaRPr lang="en-US" dirty="0">
              <a:solidFill>
                <a:schemeClr val="tx2"/>
              </a:solidFill>
            </a:endParaRPr>
          </a:p>
        </p:txBody>
      </p:sp>
      <p:sp>
        <p:nvSpPr>
          <p:cNvPr id="4" name="Content Placeholder 3"/>
          <p:cNvSpPr>
            <a:spLocks noGrp="1"/>
          </p:cNvSpPr>
          <p:nvPr>
            <p:ph idx="1"/>
          </p:nvPr>
        </p:nvSpPr>
        <p:spPr/>
        <p:txBody>
          <a:bodyPr/>
          <a:lstStyle/>
          <a:p>
            <a:pPr marL="6350" lvl="0" indent="7938" fontAlgn="base">
              <a:lnSpc>
                <a:spcPct val="90000"/>
              </a:lnSpc>
              <a:spcBef>
                <a:spcPts val="1000"/>
              </a:spcBef>
              <a:spcAft>
                <a:spcPts val="700"/>
              </a:spcAft>
              <a:buClr>
                <a:srgbClr val="4FAD26"/>
              </a:buClr>
              <a:buSzTx/>
              <a:buNone/>
            </a:pPr>
            <a:r>
              <a:rPr lang="en-US" altLang="en-US" b="1" kern="0" dirty="0" smtClean="0">
                <a:latin typeface="Arial"/>
                <a:ea typeface="ＭＳ Ｐゴシック" pitchFamily="34" charset="-128"/>
              </a:rPr>
              <a:t>David R Nelson, </a:t>
            </a:r>
            <a:r>
              <a:rPr lang="en-US" altLang="en-US" b="1" kern="0" dirty="0">
                <a:latin typeface="Arial"/>
                <a:ea typeface="ＭＳ Ｐゴシック" pitchFamily="34" charset="-128"/>
              </a:rPr>
              <a:t>MD, </a:t>
            </a:r>
            <a:endParaRPr lang="en-US" altLang="en-US" b="1" kern="0" dirty="0" smtClean="0">
              <a:latin typeface="Arial"/>
              <a:ea typeface="ＭＳ Ｐゴシック" pitchFamily="34" charset="-128"/>
            </a:endParaRPr>
          </a:p>
          <a:p>
            <a:pPr marL="349250" lvl="0" indent="-342900" fontAlgn="base">
              <a:lnSpc>
                <a:spcPct val="90000"/>
              </a:lnSpc>
              <a:spcBef>
                <a:spcPts val="1000"/>
              </a:spcBef>
              <a:spcAft>
                <a:spcPts val="700"/>
              </a:spcAft>
              <a:buClr>
                <a:srgbClr val="4FAD26"/>
              </a:buClr>
              <a:buSzTx/>
              <a:buFont typeface="Arial" panose="020B0604020202020204" pitchFamily="34" charset="0"/>
              <a:buChar char="•"/>
            </a:pPr>
            <a:r>
              <a:rPr lang="en-US" altLang="en-US" kern="0" dirty="0" smtClean="0">
                <a:latin typeface="Arial"/>
                <a:ea typeface="ＭＳ Ｐゴシック" pitchFamily="34" charset="-128"/>
              </a:rPr>
              <a:t>Research </a:t>
            </a:r>
            <a:r>
              <a:rPr lang="en-US" altLang="en-US" kern="0" dirty="0">
                <a:latin typeface="Arial"/>
                <a:ea typeface="ＭＳ Ｐゴシック" pitchFamily="34" charset="-128"/>
              </a:rPr>
              <a:t>support from AbbVie, Bristol-Myers Squibb, Genentech/Roche, Gilead Sciences, Merck, </a:t>
            </a:r>
            <a:r>
              <a:rPr lang="en-US" altLang="en-US" kern="0" dirty="0" smtClean="0">
                <a:latin typeface="Arial"/>
                <a:ea typeface="ＭＳ Ｐゴシック" pitchFamily="34" charset="-128"/>
              </a:rPr>
              <a:t>Janssen</a:t>
            </a:r>
            <a:r>
              <a:rPr lang="en-US" altLang="en-US" kern="0" dirty="0">
                <a:latin typeface="Arial"/>
                <a:ea typeface="ＭＳ Ｐゴシック" pitchFamily="34" charset="-128"/>
              </a:rPr>
              <a:t>, and </a:t>
            </a:r>
            <a:r>
              <a:rPr lang="en-US" altLang="en-US" kern="0" dirty="0" smtClean="0">
                <a:latin typeface="Arial"/>
                <a:ea typeface="ＭＳ Ｐゴシック" pitchFamily="34" charset="-128"/>
              </a:rPr>
              <a:t>Vertex</a:t>
            </a:r>
          </a:p>
          <a:p>
            <a:pPr marL="349250" lvl="0" indent="-342900" fontAlgn="base">
              <a:lnSpc>
                <a:spcPct val="90000"/>
              </a:lnSpc>
              <a:spcBef>
                <a:spcPts val="1000"/>
              </a:spcBef>
              <a:spcAft>
                <a:spcPts val="700"/>
              </a:spcAft>
              <a:buClr>
                <a:srgbClr val="4FAD26"/>
              </a:buClr>
              <a:buSzTx/>
              <a:buFont typeface="Arial" panose="020B0604020202020204" pitchFamily="34" charset="0"/>
              <a:buChar char="•"/>
            </a:pPr>
            <a:r>
              <a:rPr lang="en-US" altLang="en-US" kern="0" dirty="0" smtClean="0">
                <a:latin typeface="Arial"/>
                <a:ea typeface="ＭＳ Ｐゴシック" pitchFamily="34" charset="-128"/>
              </a:rPr>
              <a:t>Additional research support: NIH, DOD, DOH, PCORI grants</a:t>
            </a:r>
            <a:endParaRPr lang="en-US" altLang="en-US" kern="0" dirty="0">
              <a:latin typeface="Arial"/>
              <a:ea typeface="ＭＳ Ｐゴシック" pitchFamily="34" charset="-128"/>
            </a:endParaRPr>
          </a:p>
        </p:txBody>
      </p:sp>
      <p:sp>
        <p:nvSpPr>
          <p:cNvPr id="3" name="TextBox 2"/>
          <p:cNvSpPr txBox="1"/>
          <p:nvPr/>
        </p:nvSpPr>
        <p:spPr>
          <a:xfrm>
            <a:off x="6007100" y="65024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77609665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57" name="Object 5"/>
          <p:cNvGraphicFramePr>
            <a:graphicFrameLocks noChangeAspect="1"/>
          </p:cNvGraphicFramePr>
          <p:nvPr/>
        </p:nvGraphicFramePr>
        <p:xfrm>
          <a:off x="196850" y="-560388"/>
          <a:ext cx="8540750" cy="8059738"/>
        </p:xfrm>
        <a:graphic>
          <a:graphicData uri="http://schemas.openxmlformats.org/presentationml/2006/ole">
            <mc:AlternateContent xmlns:mc="http://schemas.openxmlformats.org/markup-compatibility/2006">
              <mc:Choice xmlns:v="urn:schemas-microsoft-com:vml" Requires="v">
                <p:oleObj spid="_x0000_s4183" name="Worksheet" r:id="rId5" imgW="8541236" imgH="8059610" progId="Excel.Sheet.8">
                  <p:embed/>
                </p:oleObj>
              </mc:Choice>
              <mc:Fallback>
                <p:oleObj name="Worksheet" r:id="rId5" imgW="8541236" imgH="8059610"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850" y="-560388"/>
                        <a:ext cx="8540750" cy="805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181437" y="274638"/>
            <a:ext cx="8791435" cy="1143000"/>
          </a:xfrm>
        </p:spPr>
        <p:txBody>
          <a:bodyPr rtlCol="0">
            <a:noAutofit/>
          </a:bodyPr>
          <a:lstStyle/>
          <a:p>
            <a:pPr eaLnBrk="1" fontAlgn="auto" hangingPunct="1">
              <a:spcAft>
                <a:spcPts val="0"/>
              </a:spcAft>
              <a:defRPr/>
            </a:pPr>
            <a:r>
              <a:rPr lang="en-US" sz="2800" b="1" dirty="0">
                <a:solidFill>
                  <a:srgbClr val="1F497D"/>
                </a:solidFill>
                <a:ea typeface="+mj-ea"/>
              </a:rPr>
              <a:t>Deaths from HCV in the United States in </a:t>
            </a:r>
            <a:r>
              <a:rPr lang="en-US" sz="2800" b="1" dirty="0" smtClean="0">
                <a:solidFill>
                  <a:srgbClr val="1F497D"/>
                </a:solidFill>
                <a:ea typeface="+mj-ea"/>
              </a:rPr>
              <a:t>2007 (n=15,106)* </a:t>
            </a:r>
            <a:br>
              <a:rPr lang="en-US" sz="2800" b="1" dirty="0" smtClean="0">
                <a:solidFill>
                  <a:srgbClr val="1F497D"/>
                </a:solidFill>
                <a:ea typeface="+mj-ea"/>
              </a:rPr>
            </a:br>
            <a:r>
              <a:rPr lang="en-US" sz="2800" b="1" dirty="0" smtClean="0">
                <a:solidFill>
                  <a:srgbClr val="1F497D"/>
                </a:solidFill>
                <a:ea typeface="+mj-ea"/>
              </a:rPr>
              <a:t>Individuals </a:t>
            </a:r>
            <a:r>
              <a:rPr lang="en-US" sz="2800" b="1" dirty="0">
                <a:solidFill>
                  <a:srgbClr val="1F497D"/>
                </a:solidFill>
                <a:ea typeface="+mj-ea"/>
              </a:rPr>
              <a:t>45 to 64 Years of Age Most </a:t>
            </a:r>
            <a:r>
              <a:rPr lang="en-US" sz="2800" b="1" dirty="0" smtClean="0">
                <a:solidFill>
                  <a:srgbClr val="1F497D"/>
                </a:solidFill>
                <a:ea typeface="+mj-ea"/>
              </a:rPr>
              <a:t>Affected</a:t>
            </a:r>
            <a:endParaRPr lang="en-US" sz="2800" b="1" dirty="0">
              <a:solidFill>
                <a:srgbClr val="1F497D"/>
              </a:solidFill>
              <a:ea typeface="+mj-ea"/>
            </a:endParaRPr>
          </a:p>
        </p:txBody>
      </p:sp>
      <p:sp>
        <p:nvSpPr>
          <p:cNvPr id="45059" name="Rectangle 6"/>
          <p:cNvSpPr>
            <a:spLocks noChangeArrowheads="1"/>
          </p:cNvSpPr>
          <p:nvPr/>
        </p:nvSpPr>
        <p:spPr bwMode="auto">
          <a:xfrm>
            <a:off x="247650" y="5707063"/>
            <a:ext cx="6280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charset="0"/>
              </a:rPr>
              <a:t>*Hepatitis C either contributing or underlying cause of death</a:t>
            </a:r>
          </a:p>
        </p:txBody>
      </p:sp>
      <p:sp>
        <p:nvSpPr>
          <p:cNvPr id="45060" name="TextBox 10"/>
          <p:cNvSpPr txBox="1">
            <a:spLocks noChangeArrowheads="1"/>
          </p:cNvSpPr>
          <p:nvPr/>
        </p:nvSpPr>
        <p:spPr bwMode="auto">
          <a:xfrm>
            <a:off x="192088" y="6315075"/>
            <a:ext cx="82232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ct val="50000"/>
              </a:spcBef>
            </a:pPr>
            <a:r>
              <a:rPr lang="nb-NO" sz="1200" dirty="0">
                <a:latin typeface="Arial" charset="0"/>
              </a:rPr>
              <a:t>Ly KN et al. </a:t>
            </a:r>
            <a:r>
              <a:rPr lang="nb-NO" sz="1200" i="1" dirty="0">
                <a:latin typeface="Arial" charset="0"/>
              </a:rPr>
              <a:t>Ann Intern Med </a:t>
            </a:r>
            <a:r>
              <a:rPr lang="nb-NO" sz="1200" dirty="0">
                <a:latin typeface="Arial" charset="0"/>
              </a:rPr>
              <a:t>2012;156:271-278. </a:t>
            </a:r>
          </a:p>
        </p:txBody>
      </p:sp>
    </p:spTree>
    <p:custDataLst>
      <p:tags r:id="rId2"/>
    </p:custDataLst>
    <p:extLst>
      <p:ext uri="{BB962C8B-B14F-4D97-AF65-F5344CB8AC3E}">
        <p14:creationId xmlns:p14="http://schemas.microsoft.com/office/powerpoint/2010/main" val="54433915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6"/>
          <p:cNvSpPr>
            <a:spLocks noGrp="1"/>
          </p:cNvSpPr>
          <p:nvPr>
            <p:ph type="title"/>
          </p:nvPr>
        </p:nvSpPr>
        <p:spPr>
          <a:xfrm>
            <a:off x="187668" y="41710"/>
            <a:ext cx="8797925" cy="1143000"/>
          </a:xfrm>
        </p:spPr>
        <p:txBody>
          <a:bodyPr/>
          <a:lstStyle/>
          <a:p>
            <a:r>
              <a:rPr lang="en-US" sz="3200" b="1" dirty="0" smtClean="0">
                <a:solidFill>
                  <a:srgbClr val="1F497D"/>
                </a:solidFill>
              </a:rPr>
              <a:t>Achieving a Sustained </a:t>
            </a:r>
            <a:r>
              <a:rPr lang="en-US" sz="3200" b="1" dirty="0" err="1" smtClean="0">
                <a:solidFill>
                  <a:srgbClr val="1F497D"/>
                </a:solidFill>
              </a:rPr>
              <a:t>Virologic</a:t>
            </a:r>
            <a:r>
              <a:rPr lang="en-US" sz="3200" b="1" dirty="0" smtClean="0">
                <a:solidFill>
                  <a:srgbClr val="1F497D"/>
                </a:solidFill>
              </a:rPr>
              <a:t> Response (Cure) Associated With Improved Outcomes</a:t>
            </a:r>
          </a:p>
        </p:txBody>
      </p:sp>
      <p:sp>
        <p:nvSpPr>
          <p:cNvPr id="78851" name="Content Placeholder 7"/>
          <p:cNvSpPr>
            <a:spLocks noGrp="1"/>
          </p:cNvSpPr>
          <p:nvPr>
            <p:ph idx="1"/>
          </p:nvPr>
        </p:nvSpPr>
        <p:spPr>
          <a:xfrm>
            <a:off x="190500" y="1341970"/>
            <a:ext cx="8787384" cy="5089625"/>
          </a:xfrm>
        </p:spPr>
        <p:txBody>
          <a:bodyPr/>
          <a:lstStyle/>
          <a:p>
            <a:pPr>
              <a:spcBef>
                <a:spcPts val="500"/>
              </a:spcBef>
              <a:spcAft>
                <a:spcPts val="500"/>
              </a:spcAft>
            </a:pPr>
            <a:r>
              <a:rPr lang="en-US" dirty="0" smtClean="0"/>
              <a:t>Sustained viral response</a:t>
            </a:r>
          </a:p>
          <a:p>
            <a:pPr lvl="1">
              <a:spcBef>
                <a:spcPts val="500"/>
              </a:spcBef>
              <a:spcAft>
                <a:spcPts val="500"/>
              </a:spcAft>
            </a:pPr>
            <a:r>
              <a:rPr lang="en-US" dirty="0" smtClean="0"/>
              <a:t>Durable</a:t>
            </a:r>
          </a:p>
          <a:p>
            <a:pPr lvl="2">
              <a:spcBef>
                <a:spcPts val="500"/>
              </a:spcBef>
              <a:spcAft>
                <a:spcPts val="500"/>
              </a:spcAft>
            </a:pPr>
            <a:r>
              <a:rPr lang="en-US" dirty="0" smtClean="0"/>
              <a:t>99% stay HCV negative for &gt;10 years</a:t>
            </a:r>
          </a:p>
          <a:p>
            <a:pPr lvl="1">
              <a:spcBef>
                <a:spcPts val="500"/>
              </a:spcBef>
              <a:spcAft>
                <a:spcPts val="500"/>
              </a:spcAft>
            </a:pPr>
            <a:r>
              <a:rPr lang="en-US" dirty="0" smtClean="0"/>
              <a:t>Leads to improved histology </a:t>
            </a:r>
          </a:p>
          <a:p>
            <a:pPr lvl="1">
              <a:spcBef>
                <a:spcPts val="500"/>
              </a:spcBef>
              <a:spcAft>
                <a:spcPts val="500"/>
              </a:spcAft>
            </a:pPr>
            <a:r>
              <a:rPr lang="en-US" dirty="0" smtClean="0"/>
              <a:t>Leads to clinical benefits</a:t>
            </a:r>
          </a:p>
          <a:p>
            <a:pPr lvl="1">
              <a:spcBef>
                <a:spcPts val="500"/>
              </a:spcBef>
              <a:spcAft>
                <a:spcPts val="500"/>
              </a:spcAft>
            </a:pPr>
            <a:r>
              <a:rPr lang="en-US" dirty="0" smtClean="0"/>
              <a:t>Decreased decompensation </a:t>
            </a:r>
          </a:p>
          <a:p>
            <a:pPr lvl="1">
              <a:spcBef>
                <a:spcPts val="500"/>
              </a:spcBef>
              <a:spcAft>
                <a:spcPts val="500"/>
              </a:spcAft>
            </a:pPr>
            <a:r>
              <a:rPr lang="en-US" dirty="0" smtClean="0"/>
              <a:t>Prevents de novo esophageal varices</a:t>
            </a:r>
          </a:p>
          <a:p>
            <a:pPr lvl="1">
              <a:spcBef>
                <a:spcPts val="500"/>
              </a:spcBef>
              <a:spcAft>
                <a:spcPts val="500"/>
              </a:spcAft>
            </a:pPr>
            <a:r>
              <a:rPr lang="en-US" dirty="0" smtClean="0"/>
              <a:t>Decreased hepatocellular carcinoma</a:t>
            </a:r>
          </a:p>
          <a:p>
            <a:pPr lvl="1">
              <a:spcBef>
                <a:spcPts val="500"/>
              </a:spcBef>
              <a:spcAft>
                <a:spcPts val="500"/>
              </a:spcAft>
            </a:pPr>
            <a:r>
              <a:rPr lang="en-US" dirty="0" smtClean="0"/>
              <a:t>Decreased mortality </a:t>
            </a:r>
          </a:p>
          <a:p>
            <a:pPr>
              <a:spcBef>
                <a:spcPts val="500"/>
              </a:spcBef>
              <a:spcAft>
                <a:spcPts val="500"/>
              </a:spcAft>
            </a:pPr>
            <a:endParaRPr lang="en-US" dirty="0" smtClean="0"/>
          </a:p>
        </p:txBody>
      </p:sp>
      <p:sp>
        <p:nvSpPr>
          <p:cNvPr id="78852" name="TextBox 8"/>
          <p:cNvSpPr txBox="1">
            <a:spLocks noChangeArrowheads="1"/>
          </p:cNvSpPr>
          <p:nvPr/>
        </p:nvSpPr>
        <p:spPr bwMode="auto">
          <a:xfrm>
            <a:off x="119860" y="6547716"/>
            <a:ext cx="88499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en-US" sz="1000" dirty="0">
                <a:solidFill>
                  <a:schemeClr val="tx1">
                    <a:lumMod val="65000"/>
                    <a:lumOff val="35000"/>
                  </a:schemeClr>
                </a:solidFill>
              </a:rPr>
              <a:t>Bruno S, et al. </a:t>
            </a:r>
            <a:r>
              <a:rPr lang="en-US" sz="1000" i="1" dirty="0">
                <a:solidFill>
                  <a:schemeClr val="tx1">
                    <a:lumMod val="65000"/>
                    <a:lumOff val="35000"/>
                  </a:schemeClr>
                </a:solidFill>
              </a:rPr>
              <a:t>Hepatology.</a:t>
            </a:r>
            <a:r>
              <a:rPr lang="en-US" sz="1000" dirty="0">
                <a:solidFill>
                  <a:schemeClr val="tx1">
                    <a:lumMod val="65000"/>
                    <a:lumOff val="35000"/>
                  </a:schemeClr>
                </a:solidFill>
              </a:rPr>
              <a:t> 2010;51:2069-2076</a:t>
            </a:r>
            <a:r>
              <a:rPr lang="en-US" sz="1000" dirty="0" smtClean="0">
                <a:solidFill>
                  <a:schemeClr val="tx1">
                    <a:lumMod val="65000"/>
                    <a:lumOff val="35000"/>
                  </a:schemeClr>
                </a:solidFill>
              </a:rPr>
              <a:t>.; Veldt </a:t>
            </a:r>
            <a:r>
              <a:rPr lang="en-US" sz="1000" dirty="0">
                <a:solidFill>
                  <a:schemeClr val="tx1">
                    <a:lumMod val="65000"/>
                    <a:lumOff val="35000"/>
                  </a:schemeClr>
                </a:solidFill>
              </a:rPr>
              <a:t>BJ, et al. </a:t>
            </a:r>
            <a:r>
              <a:rPr lang="en-US" sz="1000" i="1" dirty="0">
                <a:solidFill>
                  <a:schemeClr val="tx1">
                    <a:lumMod val="65000"/>
                    <a:lumOff val="35000"/>
                  </a:schemeClr>
                </a:solidFill>
              </a:rPr>
              <a:t>Ann Intern Med</a:t>
            </a:r>
            <a:r>
              <a:rPr lang="en-US" sz="1000" dirty="0">
                <a:solidFill>
                  <a:schemeClr val="tx1">
                    <a:lumMod val="65000"/>
                    <a:lumOff val="35000"/>
                  </a:schemeClr>
                </a:solidFill>
              </a:rPr>
              <a:t>. 2007;147:677-684</a:t>
            </a:r>
            <a:r>
              <a:rPr lang="en-US" sz="1000" dirty="0" smtClean="0">
                <a:solidFill>
                  <a:schemeClr val="tx1">
                    <a:lumMod val="65000"/>
                    <a:lumOff val="35000"/>
                  </a:schemeClr>
                </a:solidFill>
              </a:rPr>
              <a:t>.; </a:t>
            </a:r>
            <a:r>
              <a:rPr lang="en-US" sz="1000" dirty="0" err="1" smtClean="0">
                <a:solidFill>
                  <a:schemeClr val="tx1">
                    <a:lumMod val="65000"/>
                    <a:lumOff val="35000"/>
                  </a:schemeClr>
                </a:solidFill>
              </a:rPr>
              <a:t>Maylin</a:t>
            </a:r>
            <a:r>
              <a:rPr lang="en-US" sz="1000" dirty="0" smtClean="0">
                <a:solidFill>
                  <a:schemeClr val="tx1">
                    <a:lumMod val="65000"/>
                    <a:lumOff val="35000"/>
                  </a:schemeClr>
                </a:solidFill>
              </a:rPr>
              <a:t> </a:t>
            </a:r>
            <a:r>
              <a:rPr lang="en-US" sz="1000" dirty="0">
                <a:solidFill>
                  <a:schemeClr val="tx1">
                    <a:lumMod val="65000"/>
                    <a:lumOff val="35000"/>
                  </a:schemeClr>
                </a:solidFill>
              </a:rPr>
              <a:t>S, et al. </a:t>
            </a:r>
            <a:r>
              <a:rPr lang="en-US" sz="1000" i="1" dirty="0">
                <a:solidFill>
                  <a:schemeClr val="tx1">
                    <a:lumMod val="65000"/>
                    <a:lumOff val="35000"/>
                  </a:schemeClr>
                </a:solidFill>
              </a:rPr>
              <a:t>Gastroenterology.</a:t>
            </a:r>
            <a:r>
              <a:rPr lang="en-US" sz="1000" dirty="0">
                <a:solidFill>
                  <a:schemeClr val="tx1">
                    <a:lumMod val="65000"/>
                    <a:lumOff val="35000"/>
                  </a:schemeClr>
                </a:solidFill>
              </a:rPr>
              <a:t> 2008;135:821-829.</a:t>
            </a:r>
          </a:p>
        </p:txBody>
      </p:sp>
    </p:spTree>
    <p:extLst>
      <p:ext uri="{BB962C8B-B14F-4D97-AF65-F5344CB8AC3E}">
        <p14:creationId xmlns:p14="http://schemas.microsoft.com/office/powerpoint/2010/main" val="418235425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0" y="274638"/>
            <a:ext cx="9144000" cy="1143000"/>
          </a:xfrm>
        </p:spPr>
        <p:txBody>
          <a:bodyPr/>
          <a:lstStyle/>
          <a:p>
            <a:r>
              <a:rPr lang="en-US" altLang="en-US" sz="3200" b="1" dirty="0" smtClean="0">
                <a:solidFill>
                  <a:srgbClr val="1F497D"/>
                </a:solidFill>
                <a:sym typeface="Symbol" pitchFamily="18" charset="2"/>
              </a:rPr>
              <a:t>Achieving an SVR Should be Considered Equivalent to a Cure for Chronic HCV Infection</a:t>
            </a:r>
            <a:endParaRPr lang="en-GB" altLang="en-US" sz="3200" b="1" dirty="0" smtClean="0">
              <a:solidFill>
                <a:srgbClr val="1F497D"/>
              </a:solidFill>
            </a:endParaRPr>
          </a:p>
        </p:txBody>
      </p:sp>
      <p:sp>
        <p:nvSpPr>
          <p:cNvPr id="9" name="Content Placeholder 8"/>
          <p:cNvSpPr>
            <a:spLocks noGrp="1"/>
          </p:cNvSpPr>
          <p:nvPr>
            <p:ph idx="1"/>
          </p:nvPr>
        </p:nvSpPr>
        <p:spPr>
          <a:xfrm>
            <a:off x="142916" y="6189041"/>
            <a:ext cx="8523513" cy="297711"/>
          </a:xfrm>
        </p:spPr>
        <p:txBody>
          <a:bodyPr lIns="0" rIns="45720" anchor="b"/>
          <a:lstStyle/>
          <a:p>
            <a:pPr marL="0" indent="0">
              <a:buNone/>
            </a:pPr>
            <a:r>
              <a:rPr lang="en-US" sz="1000" dirty="0">
                <a:solidFill>
                  <a:srgbClr val="000000"/>
                </a:solidFill>
                <a:latin typeface="Arial"/>
                <a:cs typeface="+mn-cs"/>
              </a:rPr>
              <a:t>Mean follow-up 3.9 years with Peg-IFN </a:t>
            </a:r>
            <a:r>
              <a:rPr lang="en-GB" altLang="en-US" sz="1000" dirty="0">
                <a:solidFill>
                  <a:srgbClr val="000000"/>
                </a:solidFill>
                <a:latin typeface="Arial"/>
                <a:cs typeface="+mn-cs"/>
                <a:sym typeface="Symbol" pitchFamily="18" charset="2"/>
              </a:rPr>
              <a:t> </a:t>
            </a:r>
            <a:r>
              <a:rPr lang="en-US" sz="1000" dirty="0">
                <a:solidFill>
                  <a:srgbClr val="000000"/>
                </a:solidFill>
                <a:latin typeface="Arial"/>
                <a:cs typeface="+mn-cs"/>
              </a:rPr>
              <a:t>-2a/RBV treatment and 5 years with Peg-IFN </a:t>
            </a:r>
            <a:r>
              <a:rPr lang="en-GB" altLang="en-US" sz="1000" dirty="0">
                <a:solidFill>
                  <a:srgbClr val="000000"/>
                </a:solidFill>
                <a:latin typeface="Arial"/>
                <a:cs typeface="+mn-cs"/>
                <a:sym typeface="Symbol" pitchFamily="18" charset="2"/>
              </a:rPr>
              <a:t> </a:t>
            </a:r>
            <a:r>
              <a:rPr lang="en-US" sz="1000" dirty="0">
                <a:solidFill>
                  <a:srgbClr val="000000"/>
                </a:solidFill>
                <a:latin typeface="Arial"/>
                <a:cs typeface="+mn-cs"/>
              </a:rPr>
              <a:t>-2b/RBV treatment</a:t>
            </a:r>
          </a:p>
        </p:txBody>
      </p:sp>
      <p:sp>
        <p:nvSpPr>
          <p:cNvPr id="107524" name="Text Box 4"/>
          <p:cNvSpPr txBox="1">
            <a:spLocks noChangeArrowheads="1"/>
          </p:cNvSpPr>
          <p:nvPr/>
        </p:nvSpPr>
        <p:spPr bwMode="auto">
          <a:xfrm>
            <a:off x="142916" y="6271404"/>
            <a:ext cx="8523513" cy="513059"/>
          </a:xfrm>
          <a:prstGeom prst="rect">
            <a:avLst/>
          </a:prstGeom>
          <a:extLst/>
        </p:spPr>
        <p:txBody>
          <a:bodyPr lIns="0" rIns="45720" anchor="b"/>
          <a:lstStyle>
            <a:defPPr>
              <a:defRPr lang="en-US"/>
            </a:defPPr>
            <a:lvl1pPr lvl="0">
              <a:defRPr sz="1000">
                <a:solidFill>
                  <a:srgbClr val="000000"/>
                </a:solidFill>
                <a:latin typeface="Arial"/>
              </a:defRPr>
            </a:lvl1pPr>
          </a:lstStyle>
          <a:p>
            <a:r>
              <a:rPr lang="en-GB" altLang="en-US" dirty="0"/>
              <a:t>1. Swain M, et al. Gastroenterology </a:t>
            </a:r>
            <a:r>
              <a:rPr lang="en-US" altLang="en-US" dirty="0"/>
              <a:t>2010; 139: 1593</a:t>
            </a:r>
          </a:p>
          <a:p>
            <a:r>
              <a:rPr lang="en-US" altLang="en-US" dirty="0"/>
              <a:t>2. </a:t>
            </a:r>
            <a:r>
              <a:rPr lang="en-US" altLang="en-US" dirty="0" err="1"/>
              <a:t>Manns</a:t>
            </a:r>
            <a:r>
              <a:rPr lang="en-US" altLang="en-US" dirty="0"/>
              <a:t> M, et al. 43rd EASL 2008; abstract 804</a:t>
            </a:r>
          </a:p>
        </p:txBody>
      </p:sp>
      <p:sp>
        <p:nvSpPr>
          <p:cNvPr id="107545" name="Text Box 28"/>
          <p:cNvSpPr txBox="1">
            <a:spLocks noChangeArrowheads="1"/>
          </p:cNvSpPr>
          <p:nvPr/>
        </p:nvSpPr>
        <p:spPr bwMode="auto">
          <a:xfrm>
            <a:off x="3082293" y="1960984"/>
            <a:ext cx="777502" cy="422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algn="ctr" eaLnBrk="1" hangingPunct="1">
              <a:spcBef>
                <a:spcPct val="50000"/>
              </a:spcBef>
            </a:pPr>
            <a:r>
              <a:rPr lang="en-GB" altLang="en-US" sz="1800" b="1" dirty="0">
                <a:cs typeface="Arial" pitchFamily="34" charset="0"/>
              </a:rPr>
              <a:t>99.1</a:t>
            </a:r>
          </a:p>
        </p:txBody>
      </p:sp>
      <p:sp>
        <p:nvSpPr>
          <p:cNvPr id="107546" name="Text Box 29"/>
          <p:cNvSpPr txBox="1">
            <a:spLocks noChangeArrowheads="1"/>
          </p:cNvSpPr>
          <p:nvPr/>
        </p:nvSpPr>
        <p:spPr bwMode="auto">
          <a:xfrm>
            <a:off x="6103193" y="1960984"/>
            <a:ext cx="579493" cy="419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algn="ctr" eaLnBrk="1" hangingPunct="1">
              <a:spcBef>
                <a:spcPct val="50000"/>
              </a:spcBef>
            </a:pPr>
            <a:r>
              <a:rPr lang="en-GB" altLang="en-US" sz="1800" b="1" dirty="0">
                <a:cs typeface="Arial" pitchFamily="34" charset="0"/>
              </a:rPr>
              <a:t>99</a:t>
            </a:r>
          </a:p>
        </p:txBody>
      </p:sp>
      <p:sp>
        <p:nvSpPr>
          <p:cNvPr id="107547" name="Rectangle 30"/>
          <p:cNvSpPr>
            <a:spLocks noChangeArrowheads="1"/>
          </p:cNvSpPr>
          <p:nvPr/>
        </p:nvSpPr>
        <p:spPr bwMode="auto">
          <a:xfrm>
            <a:off x="1320434" y="1558926"/>
            <a:ext cx="7026860" cy="39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algn="ctr" eaLnBrk="1" hangingPunct="1">
              <a:spcAft>
                <a:spcPct val="50000"/>
              </a:spcAft>
              <a:buClr>
                <a:srgbClr val="D21034"/>
              </a:buClr>
              <a:buSzPct val="120000"/>
              <a:buFont typeface="Wingdings 3" pitchFamily="18" charset="2"/>
              <a:buNone/>
            </a:pPr>
            <a:r>
              <a:rPr lang="en-GB" altLang="en-US" sz="1800" b="1" dirty="0" err="1" smtClean="0">
                <a:cs typeface="Arial" pitchFamily="34" charset="0"/>
              </a:rPr>
              <a:t>SVR</a:t>
            </a:r>
            <a:r>
              <a:rPr lang="en-GB" altLang="en-US" sz="1800" b="1" dirty="0" smtClean="0">
                <a:cs typeface="Arial" pitchFamily="34" charset="0"/>
              </a:rPr>
              <a:t> is Long </a:t>
            </a:r>
            <a:r>
              <a:rPr lang="en-GB" altLang="en-US" sz="1800" b="1" dirty="0">
                <a:cs typeface="Arial" pitchFamily="34" charset="0"/>
              </a:rPr>
              <a:t>L</a:t>
            </a:r>
            <a:r>
              <a:rPr lang="en-GB" altLang="en-US" sz="1800" b="1" dirty="0" smtClean="0">
                <a:cs typeface="Arial" pitchFamily="34" charset="0"/>
              </a:rPr>
              <a:t>asting and Clinical </a:t>
            </a:r>
            <a:r>
              <a:rPr lang="en-GB" altLang="en-US" sz="1800" b="1" dirty="0">
                <a:cs typeface="Arial" pitchFamily="34" charset="0"/>
              </a:rPr>
              <a:t>R</a:t>
            </a:r>
            <a:r>
              <a:rPr lang="en-GB" altLang="en-US" sz="1800" b="1" dirty="0" smtClean="0">
                <a:cs typeface="Arial" pitchFamily="34" charset="0"/>
              </a:rPr>
              <a:t>elapse is Extremely Rare</a:t>
            </a:r>
            <a:endParaRPr lang="en-US" altLang="en-US" sz="1800" b="1" baseline="30000" dirty="0">
              <a:cs typeface="Arial" pitchFamily="34" charset="0"/>
              <a:sym typeface="Symbol" pitchFamily="18" charset="2"/>
            </a:endParaRPr>
          </a:p>
        </p:txBody>
      </p:sp>
      <p:sp>
        <p:nvSpPr>
          <p:cNvPr id="38" name="Rectangle 27"/>
          <p:cNvSpPr>
            <a:spLocks noChangeArrowheads="1"/>
          </p:cNvSpPr>
          <p:nvPr/>
        </p:nvSpPr>
        <p:spPr bwMode="auto">
          <a:xfrm rot="16200000">
            <a:off x="-267283" y="3582124"/>
            <a:ext cx="276759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algn="ctr" eaLnBrk="1" hangingPunct="1"/>
            <a:r>
              <a:rPr lang="en-GB" altLang="en-US" sz="1600" b="1" dirty="0">
                <a:cs typeface="Arial" pitchFamily="34" charset="0"/>
              </a:rPr>
              <a:t>Patients with </a:t>
            </a:r>
            <a:r>
              <a:rPr lang="en-GB" altLang="en-US" sz="1600" b="1" dirty="0" smtClean="0">
                <a:cs typeface="Arial" pitchFamily="34" charset="0"/>
              </a:rPr>
              <a:t>Durable </a:t>
            </a:r>
            <a:br>
              <a:rPr lang="en-GB" altLang="en-US" sz="1600" b="1" dirty="0" smtClean="0">
                <a:cs typeface="Arial" pitchFamily="34" charset="0"/>
              </a:rPr>
            </a:br>
            <a:r>
              <a:rPr lang="en-GB" altLang="en-US" sz="1600" b="1" dirty="0" err="1" smtClean="0">
                <a:cs typeface="Arial" pitchFamily="34" charset="0"/>
              </a:rPr>
              <a:t>SVR</a:t>
            </a:r>
            <a:r>
              <a:rPr lang="en-GB" altLang="en-US" sz="1600" b="1" dirty="0" smtClean="0">
                <a:cs typeface="Arial" pitchFamily="34" charset="0"/>
              </a:rPr>
              <a:t> (%)</a:t>
            </a:r>
            <a:endParaRPr lang="en-GB" altLang="en-US" sz="1600" dirty="0">
              <a:cs typeface="Arial" pitchFamily="34" charset="0"/>
            </a:endParaRPr>
          </a:p>
        </p:txBody>
      </p:sp>
      <p:sp>
        <p:nvSpPr>
          <p:cNvPr id="39" name="Rectangle 25"/>
          <p:cNvSpPr>
            <a:spLocks noChangeArrowheads="1"/>
          </p:cNvSpPr>
          <p:nvPr/>
        </p:nvSpPr>
        <p:spPr bwMode="auto">
          <a:xfrm>
            <a:off x="2959307" y="5510567"/>
            <a:ext cx="105725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algn="ctr" eaLnBrk="1" hangingPunct="1"/>
            <a:r>
              <a:rPr lang="en-GB" altLang="en-US" sz="1400" b="1" dirty="0">
                <a:cs typeface="Arial" pitchFamily="34" charset="0"/>
              </a:rPr>
              <a:t>Peg-IFN </a:t>
            </a:r>
            <a:br>
              <a:rPr lang="en-GB" altLang="en-US" sz="1400" b="1" dirty="0">
                <a:cs typeface="Arial" pitchFamily="34" charset="0"/>
              </a:rPr>
            </a:br>
            <a:r>
              <a:rPr lang="en-GB" altLang="en-US" sz="1400" b="1" dirty="0">
                <a:cs typeface="Arial" pitchFamily="34" charset="0"/>
                <a:sym typeface="Symbol" pitchFamily="18" charset="2"/>
              </a:rPr>
              <a:t></a:t>
            </a:r>
            <a:r>
              <a:rPr lang="en-GB" altLang="en-US" sz="1400" b="1" dirty="0">
                <a:cs typeface="Arial" pitchFamily="34" charset="0"/>
              </a:rPr>
              <a:t>-2a/RBV</a:t>
            </a:r>
            <a:r>
              <a:rPr lang="en-GB" altLang="en-US" sz="1400" b="1" baseline="30000" dirty="0">
                <a:cs typeface="Arial" pitchFamily="34" charset="0"/>
              </a:rPr>
              <a:t>1</a:t>
            </a:r>
          </a:p>
        </p:txBody>
      </p:sp>
      <p:sp>
        <p:nvSpPr>
          <p:cNvPr id="40" name="Rectangle 26"/>
          <p:cNvSpPr>
            <a:spLocks noChangeArrowheads="1"/>
          </p:cNvSpPr>
          <p:nvPr/>
        </p:nvSpPr>
        <p:spPr bwMode="auto">
          <a:xfrm>
            <a:off x="5838236" y="5483317"/>
            <a:ext cx="106918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algn="ctr" eaLnBrk="1" hangingPunct="1"/>
            <a:r>
              <a:rPr lang="en-GB" altLang="en-US" sz="1400" b="1" dirty="0">
                <a:cs typeface="Arial" pitchFamily="34" charset="0"/>
              </a:rPr>
              <a:t>Peg-IFN </a:t>
            </a:r>
            <a:br>
              <a:rPr lang="en-GB" altLang="en-US" sz="1400" b="1" dirty="0">
                <a:cs typeface="Arial" pitchFamily="34" charset="0"/>
              </a:rPr>
            </a:br>
            <a:r>
              <a:rPr lang="en-GB" altLang="en-US" sz="1400" b="1" dirty="0">
                <a:cs typeface="Arial" pitchFamily="34" charset="0"/>
                <a:sym typeface="Symbol" pitchFamily="18" charset="2"/>
              </a:rPr>
              <a:t></a:t>
            </a:r>
            <a:r>
              <a:rPr lang="en-GB" altLang="en-US" sz="1400" b="1" dirty="0">
                <a:cs typeface="Arial" pitchFamily="34" charset="0"/>
              </a:rPr>
              <a:t>-2b/RBV</a:t>
            </a:r>
            <a:r>
              <a:rPr lang="en-GB" altLang="en-US" sz="1400" b="1" baseline="30000" dirty="0">
                <a:cs typeface="Arial" pitchFamily="34" charset="0"/>
              </a:rPr>
              <a:t>2</a:t>
            </a:r>
          </a:p>
        </p:txBody>
      </p:sp>
      <p:graphicFrame>
        <p:nvGraphicFramePr>
          <p:cNvPr id="42" name="Content Placeholder 7"/>
          <p:cNvGraphicFramePr>
            <a:graphicFrameLocks/>
          </p:cNvGraphicFramePr>
          <p:nvPr>
            <p:extLst>
              <p:ext uri="{D42A27DB-BD31-4B8C-83A1-F6EECF244321}">
                <p14:modId xmlns:p14="http://schemas.microsoft.com/office/powerpoint/2010/main" val="4107342348"/>
              </p:ext>
            </p:extLst>
          </p:nvPr>
        </p:nvGraphicFramePr>
        <p:xfrm>
          <a:off x="1433831" y="2194041"/>
          <a:ext cx="6467989" cy="37310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479594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385763" y="1828800"/>
            <a:ext cx="8455025" cy="1535113"/>
          </a:xfrm>
        </p:spPr>
        <p:txBody>
          <a:bodyPr/>
          <a:lstStyle/>
          <a:p>
            <a:r>
              <a:rPr lang="en-US" altLang="en-US" sz="2000" dirty="0" smtClean="0"/>
              <a:t>SVR12 and SVR24 concordance in phase III </a:t>
            </a:r>
            <a:r>
              <a:rPr lang="en-US" altLang="en-US" sz="2000" dirty="0" err="1" smtClean="0"/>
              <a:t>sofosbuvir</a:t>
            </a:r>
            <a:r>
              <a:rPr lang="en-US" altLang="en-US" sz="2000" dirty="0" smtClean="0"/>
              <a:t> trials: 99.7% </a:t>
            </a:r>
          </a:p>
          <a:p>
            <a:pPr lvl="1"/>
            <a:r>
              <a:rPr lang="en-US" altLang="en-US" sz="1800" dirty="0" smtClean="0"/>
              <a:t>12 pts with SVR12 but not SVR24: late relapse or HCV reinfection? </a:t>
            </a:r>
          </a:p>
          <a:p>
            <a:pPr lvl="2"/>
            <a:r>
              <a:rPr lang="en-US" altLang="en-US" sz="1600" dirty="0" smtClean="0"/>
              <a:t>7/12 (58%) the result of HCV reinfection</a:t>
            </a:r>
          </a:p>
        </p:txBody>
      </p:sp>
      <p:sp>
        <p:nvSpPr>
          <p:cNvPr id="15364" name="Text Box 11"/>
          <p:cNvSpPr txBox="1">
            <a:spLocks noChangeArrowheads="1"/>
          </p:cNvSpPr>
          <p:nvPr/>
        </p:nvSpPr>
        <p:spPr bwMode="auto">
          <a:xfrm>
            <a:off x="151070" y="6468639"/>
            <a:ext cx="85613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defRPr b="1">
                <a:solidFill>
                  <a:schemeClr val="tx1"/>
                </a:solidFill>
                <a:latin typeface="Arial" charset="0"/>
                <a:cs typeface="Arial" charset="0"/>
              </a:defRPr>
            </a:lvl1pPr>
            <a:lvl2pPr marL="742950" indent="-285750">
              <a:defRPr b="1">
                <a:solidFill>
                  <a:schemeClr val="tx1"/>
                </a:solidFill>
                <a:latin typeface="Arial" charset="0"/>
                <a:cs typeface="Arial" charset="0"/>
              </a:defRPr>
            </a:lvl2pPr>
            <a:lvl3pPr marL="1143000" indent="-228600">
              <a:defRPr b="1">
                <a:solidFill>
                  <a:schemeClr val="tx1"/>
                </a:solidFill>
                <a:latin typeface="Arial" charset="0"/>
                <a:cs typeface="Arial" charset="0"/>
              </a:defRPr>
            </a:lvl3pPr>
            <a:lvl4pPr marL="1600200" indent="-228600">
              <a:defRPr b="1">
                <a:solidFill>
                  <a:schemeClr val="tx1"/>
                </a:solidFill>
                <a:latin typeface="Arial" charset="0"/>
                <a:cs typeface="Arial" charset="0"/>
              </a:defRPr>
            </a:lvl4pPr>
            <a:lvl5pPr marL="2057400" indent="-22860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n-US" altLang="en-US" sz="1400" b="0" dirty="0" err="1"/>
              <a:t>Sarrazin</a:t>
            </a:r>
            <a:r>
              <a:rPr lang="en-US" altLang="en-US" sz="1400" b="0" dirty="0"/>
              <a:t> C, et al. EASL 2015. Abstract O063.</a:t>
            </a:r>
          </a:p>
        </p:txBody>
      </p:sp>
      <p:graphicFrame>
        <p:nvGraphicFramePr>
          <p:cNvPr id="6" name="Group 32"/>
          <p:cNvGraphicFramePr>
            <a:graphicFrameLocks noGrp="1"/>
          </p:cNvGraphicFramePr>
          <p:nvPr>
            <p:extLst>
              <p:ext uri="{D42A27DB-BD31-4B8C-83A1-F6EECF244321}">
                <p14:modId xmlns:p14="http://schemas.microsoft.com/office/powerpoint/2010/main" val="1992227819"/>
              </p:ext>
            </p:extLst>
          </p:nvPr>
        </p:nvGraphicFramePr>
        <p:xfrm>
          <a:off x="384175" y="3279775"/>
          <a:ext cx="4122738" cy="2651151"/>
        </p:xfrm>
        <a:graphic>
          <a:graphicData uri="http://schemas.openxmlformats.org/drawingml/2006/table">
            <a:tbl>
              <a:tblPr/>
              <a:tblGrid>
                <a:gridCol w="376244"/>
                <a:gridCol w="924667"/>
                <a:gridCol w="1504974"/>
                <a:gridCol w="1316853"/>
              </a:tblGrid>
              <a:tr h="304721">
                <a:tc rowSpan="2">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1" i="0" u="none" strike="noStrike" cap="none" normalizeH="0" baseline="0" dirty="0" smtClean="0">
                          <a:ln>
                            <a:noFill/>
                          </a:ln>
                          <a:solidFill>
                            <a:schemeClr val="tx1"/>
                          </a:solidFill>
                          <a:effectLst/>
                          <a:latin typeface="Arial" charset="0"/>
                        </a:rPr>
                        <a:t>Pt</a:t>
                      </a:r>
                    </a:p>
                  </a:txBody>
                  <a:tcPr marL="91453" marR="91453" marT="45682" marB="4568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40000"/>
                        <a:lumOff val="60000"/>
                      </a:schemeClr>
                    </a:solidFill>
                  </a:tcPr>
                </a:tc>
                <a:tc gridSpan="2">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1" i="0" u="none" strike="noStrike" cap="none" normalizeH="0" baseline="0" dirty="0" smtClean="0">
                          <a:ln>
                            <a:noFill/>
                          </a:ln>
                          <a:solidFill>
                            <a:schemeClr val="tx1"/>
                          </a:solidFill>
                          <a:effectLst/>
                          <a:latin typeface="Arial" charset="0"/>
                        </a:rPr>
                        <a:t>BL vs Posttreatment HCV</a:t>
                      </a:r>
                    </a:p>
                  </a:txBody>
                  <a:tcPr marL="91453" marR="91453" marT="45682" marB="4568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40000"/>
                        <a:lumOff val="60000"/>
                      </a:schemeClr>
                    </a:solidFill>
                  </a:tcPr>
                </a:tc>
                <a:tc hMerge="1">
                  <a:txBody>
                    <a:bodyPr/>
                    <a:lstStyle/>
                    <a:p>
                      <a:pPr marL="0" marR="0" lvl="0" indent="0" algn="ctr" defTabSz="914400" rtl="0" eaLnBrk="1" fontAlgn="base" latinLnBrk="0" hangingPunct="1">
                        <a:lnSpc>
                          <a:spcPct val="100000"/>
                        </a:lnSpc>
                        <a:spcBef>
                          <a:spcPct val="0"/>
                        </a:spcBef>
                        <a:spcAft>
                          <a:spcPct val="25000"/>
                        </a:spcAft>
                        <a:buClrTx/>
                        <a:buSzTx/>
                        <a:buFontTx/>
                        <a:buNone/>
                        <a:tabLst/>
                      </a:pPr>
                      <a:endParaRPr kumimoji="0" lang="en-US" sz="1400" b="1" i="0" u="none" strike="noStrike" cap="none" normalizeH="0" baseline="0" dirty="0" smtClean="0">
                        <a:ln>
                          <a:noFill/>
                        </a:ln>
                        <a:solidFill>
                          <a:schemeClr val="tx1"/>
                        </a:solidFill>
                        <a:effectLst/>
                        <a:latin typeface="Arial" charset="0"/>
                      </a:endParaRPr>
                    </a:p>
                  </a:txBody>
                  <a:tcPr marT="45732" marB="457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rowSpan="2">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400" b="1" i="0" u="none" strike="noStrike" cap="none" normalizeH="0" baseline="0" dirty="0" smtClean="0">
                          <a:ln>
                            <a:noFill/>
                          </a:ln>
                          <a:solidFill>
                            <a:schemeClr val="tx1"/>
                          </a:solidFill>
                          <a:effectLst/>
                          <a:latin typeface="Arial" charset="0"/>
                        </a:rPr>
                        <a:t>Post-Tx HCV Source</a:t>
                      </a:r>
                    </a:p>
                  </a:txBody>
                  <a:tcPr marL="91453" marR="91453" marT="45682" marB="4568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40000"/>
                        <a:lumOff val="60000"/>
                      </a:schemeClr>
                    </a:solidFill>
                  </a:tcPr>
                </a:tc>
              </a:tr>
              <a:tr h="518079">
                <a:tc vMerge="1">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endParaRPr kumimoji="0" lang="en-US" sz="1400" b="1" i="0" u="none" strike="noStrike" cap="none" normalizeH="0" baseline="0" dirty="0" smtClean="0">
                        <a:ln>
                          <a:noFill/>
                        </a:ln>
                        <a:solidFill>
                          <a:schemeClr val="tx1"/>
                        </a:solidFill>
                        <a:effectLst/>
                        <a:latin typeface="Arial" charset="0"/>
                      </a:endParaRPr>
                    </a:p>
                  </a:txBody>
                  <a:tcPr marT="45732" marB="457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1" i="0" u="none" strike="noStrike" cap="none" normalizeH="0" baseline="0" dirty="0" smtClean="0">
                          <a:ln>
                            <a:noFill/>
                          </a:ln>
                          <a:solidFill>
                            <a:schemeClr val="tx1"/>
                          </a:solidFill>
                          <a:effectLst/>
                          <a:latin typeface="Arial" charset="0"/>
                        </a:rPr>
                        <a:t>GT/ Subtype</a:t>
                      </a:r>
                    </a:p>
                  </a:txBody>
                  <a:tcPr marL="91453" marR="91453" marT="45682" marB="4568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400" b="1" i="0" u="none" strike="noStrike" cap="none" normalizeH="0" baseline="0" dirty="0" smtClean="0">
                          <a:ln>
                            <a:noFill/>
                          </a:ln>
                          <a:solidFill>
                            <a:schemeClr val="tx1"/>
                          </a:solidFill>
                          <a:effectLst/>
                          <a:latin typeface="Arial" charset="0"/>
                        </a:rPr>
                        <a:t>Phylogenetic Distance</a:t>
                      </a:r>
                    </a:p>
                  </a:txBody>
                  <a:tcPr marL="91453" marR="91453" marT="45682" marB="4568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40000"/>
                        <a:lumOff val="60000"/>
                      </a:schemeClr>
                    </a:solidFill>
                  </a:tcPr>
                </a:tc>
                <a:tc vMerge="1">
                  <a:txBody>
                    <a:bodyPr/>
                    <a:lstStyle/>
                    <a:p>
                      <a:pPr marL="0" marR="0" lvl="0" indent="0" algn="ctr" defTabSz="914400" rtl="0" eaLnBrk="1" fontAlgn="base" latinLnBrk="0" hangingPunct="1">
                        <a:lnSpc>
                          <a:spcPct val="100000"/>
                        </a:lnSpc>
                        <a:spcBef>
                          <a:spcPct val="0"/>
                        </a:spcBef>
                        <a:spcAft>
                          <a:spcPct val="25000"/>
                        </a:spcAft>
                        <a:buClrTx/>
                        <a:buSzTx/>
                        <a:buFontTx/>
                        <a:buNone/>
                        <a:tabLst/>
                      </a:pPr>
                      <a:endParaRPr kumimoji="0" lang="en-US" sz="1400" b="1" i="0" u="none" strike="noStrike" cap="none" normalizeH="0" baseline="0" dirty="0" smtClean="0">
                        <a:ln>
                          <a:noFill/>
                        </a:ln>
                        <a:solidFill>
                          <a:schemeClr val="tx1"/>
                        </a:solidFill>
                        <a:effectLst/>
                        <a:latin typeface="Arial" charset="0"/>
                      </a:endParaRPr>
                    </a:p>
                  </a:txBody>
                  <a:tcPr marT="45732" marB="457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r>
              <a:tr h="304721">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400" b="0" i="0" u="none" strike="noStrike" cap="none" normalizeH="0" baseline="0" dirty="0" smtClean="0">
                          <a:ln>
                            <a:noFill/>
                          </a:ln>
                          <a:solidFill>
                            <a:schemeClr val="bg2">
                              <a:lumMod val="10000"/>
                            </a:schemeClr>
                          </a:solidFill>
                          <a:effectLst/>
                          <a:latin typeface="Arial" charset="0"/>
                        </a:rPr>
                        <a:t>1</a:t>
                      </a:r>
                    </a:p>
                  </a:txBody>
                  <a:tcPr marL="91453" marR="91453" marT="45682" marB="4568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smtClean="0">
                          <a:ln>
                            <a:noFill/>
                          </a:ln>
                          <a:solidFill>
                            <a:schemeClr val="bg2">
                              <a:lumMod val="10000"/>
                            </a:schemeClr>
                          </a:solidFill>
                          <a:effectLst/>
                          <a:latin typeface="Arial" charset="0"/>
                        </a:rPr>
                        <a:t>Different</a:t>
                      </a:r>
                    </a:p>
                  </a:txBody>
                  <a:tcPr marL="91453" marR="91453" marT="45682" marB="4568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smtClean="0">
                          <a:ln>
                            <a:noFill/>
                          </a:ln>
                          <a:solidFill>
                            <a:schemeClr val="bg2">
                              <a:lumMod val="10000"/>
                            </a:schemeClr>
                          </a:solidFill>
                          <a:effectLst/>
                          <a:latin typeface="Arial" charset="0"/>
                        </a:rPr>
                        <a:t>Unrelated</a:t>
                      </a:r>
                    </a:p>
                  </a:txBody>
                  <a:tcPr marL="91453" marR="91453" marT="45682" marB="4568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1" i="0" u="none" strike="noStrike" cap="none" normalizeH="0" baseline="0" dirty="0" smtClean="0">
                          <a:ln>
                            <a:noFill/>
                          </a:ln>
                          <a:solidFill>
                            <a:srgbClr val="FF0000"/>
                          </a:solidFill>
                          <a:effectLst/>
                          <a:latin typeface="Arial" charset="0"/>
                        </a:rPr>
                        <a:t>Reinfection</a:t>
                      </a:r>
                    </a:p>
                  </a:txBody>
                  <a:tcPr marL="91453" marR="91453" marT="45682" marB="4568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r>
              <a:tr h="304721">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smtClean="0">
                          <a:ln>
                            <a:noFill/>
                          </a:ln>
                          <a:solidFill>
                            <a:schemeClr val="bg2">
                              <a:lumMod val="10000"/>
                            </a:schemeClr>
                          </a:solidFill>
                          <a:effectLst/>
                          <a:latin typeface="Arial" charset="0"/>
                        </a:rPr>
                        <a:t>2</a:t>
                      </a:r>
                    </a:p>
                  </a:txBody>
                  <a:tcPr marL="91453" marR="91453" marT="45682" marB="4568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smtClean="0">
                          <a:ln>
                            <a:noFill/>
                          </a:ln>
                          <a:solidFill>
                            <a:schemeClr val="bg2">
                              <a:lumMod val="10000"/>
                            </a:schemeClr>
                          </a:solidFill>
                          <a:effectLst/>
                          <a:latin typeface="Arial" charset="0"/>
                        </a:rPr>
                        <a:t>Same</a:t>
                      </a:r>
                    </a:p>
                  </a:txBody>
                  <a:tcPr marL="91453" marR="91453" marT="45682" marB="4568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en-US" sz="1400" b="0" i="0" u="none" strike="noStrike" cap="none" normalizeH="0" baseline="0" dirty="0" smtClean="0">
                          <a:ln>
                            <a:noFill/>
                          </a:ln>
                          <a:solidFill>
                            <a:schemeClr val="bg2">
                              <a:lumMod val="10000"/>
                            </a:schemeClr>
                          </a:solidFill>
                          <a:effectLst/>
                          <a:latin typeface="Arial" charset="0"/>
                        </a:rPr>
                        <a:t>Unrelated</a:t>
                      </a:r>
                    </a:p>
                  </a:txBody>
                  <a:tcPr marL="91453" marR="91453" marT="45682" marB="4568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en-US" sz="1400" b="1" i="0" u="none" strike="noStrike" cap="none" normalizeH="0" baseline="0" dirty="0" smtClean="0">
                          <a:ln>
                            <a:noFill/>
                          </a:ln>
                          <a:solidFill>
                            <a:srgbClr val="FF0000"/>
                          </a:solidFill>
                          <a:effectLst/>
                          <a:latin typeface="Arial" charset="0"/>
                        </a:rPr>
                        <a:t>Reinfection</a:t>
                      </a:r>
                    </a:p>
                  </a:txBody>
                  <a:tcPr marL="91453" marR="91453" marT="45682" marB="4568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r>
              <a:tr h="304721">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400" b="0" i="0" u="none" strike="noStrike" cap="none" normalizeH="0" baseline="0" dirty="0" smtClean="0">
                          <a:ln>
                            <a:noFill/>
                          </a:ln>
                          <a:solidFill>
                            <a:schemeClr val="bg2">
                              <a:lumMod val="10000"/>
                            </a:schemeClr>
                          </a:solidFill>
                          <a:effectLst/>
                          <a:latin typeface="Arial" charset="0"/>
                        </a:rPr>
                        <a:t>3</a:t>
                      </a:r>
                    </a:p>
                  </a:txBody>
                  <a:tcPr marL="91453" marR="91453" marT="45682" marB="4568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en-US" sz="1400" b="0" i="0" u="none" strike="noStrike" cap="none" normalizeH="0" baseline="0" dirty="0" smtClean="0">
                          <a:ln>
                            <a:noFill/>
                          </a:ln>
                          <a:solidFill>
                            <a:schemeClr val="bg2">
                              <a:lumMod val="10000"/>
                            </a:schemeClr>
                          </a:solidFill>
                          <a:effectLst/>
                          <a:latin typeface="Arial" charset="0"/>
                        </a:rPr>
                        <a:t>Same</a:t>
                      </a:r>
                    </a:p>
                  </a:txBody>
                  <a:tcPr marL="91453" marR="91453" marT="45682" marB="4568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en-US" sz="1400" b="0" i="0" u="none" strike="noStrike" cap="none" normalizeH="0" baseline="0" dirty="0" smtClean="0">
                          <a:ln>
                            <a:noFill/>
                          </a:ln>
                          <a:solidFill>
                            <a:schemeClr val="bg2">
                              <a:lumMod val="10000"/>
                            </a:schemeClr>
                          </a:solidFill>
                          <a:effectLst/>
                          <a:latin typeface="Arial" charset="0"/>
                        </a:rPr>
                        <a:t>Unrelated</a:t>
                      </a:r>
                    </a:p>
                  </a:txBody>
                  <a:tcPr marL="91453" marR="91453" marT="45682" marB="4568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en-US" sz="1400" b="1" i="0" u="none" strike="noStrike" cap="none" normalizeH="0" baseline="0" dirty="0" smtClean="0">
                          <a:ln>
                            <a:noFill/>
                          </a:ln>
                          <a:solidFill>
                            <a:srgbClr val="FF0000"/>
                          </a:solidFill>
                          <a:effectLst/>
                          <a:latin typeface="Arial" charset="0"/>
                        </a:rPr>
                        <a:t>Reinfection</a:t>
                      </a:r>
                    </a:p>
                  </a:txBody>
                  <a:tcPr marL="91453" marR="91453" marT="45682" marB="4568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r>
              <a:tr h="304721">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400" b="0" i="0" u="none" strike="noStrike" cap="none" normalizeH="0" baseline="0" dirty="0" smtClean="0">
                          <a:ln>
                            <a:noFill/>
                          </a:ln>
                          <a:solidFill>
                            <a:schemeClr val="bg2">
                              <a:lumMod val="10000"/>
                            </a:schemeClr>
                          </a:solidFill>
                          <a:effectLst/>
                          <a:latin typeface="Arial" charset="0"/>
                        </a:rPr>
                        <a:t>4</a:t>
                      </a:r>
                    </a:p>
                  </a:txBody>
                  <a:tcPr marL="91453" marR="91453" marT="45682" marB="4568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en-US" sz="1400" b="0" i="0" u="none" strike="noStrike" cap="none" normalizeH="0" baseline="0" dirty="0" smtClean="0">
                          <a:ln>
                            <a:noFill/>
                          </a:ln>
                          <a:solidFill>
                            <a:schemeClr val="bg2">
                              <a:lumMod val="10000"/>
                            </a:schemeClr>
                          </a:solidFill>
                          <a:effectLst/>
                          <a:latin typeface="Arial" charset="0"/>
                        </a:rPr>
                        <a:t>Same</a:t>
                      </a:r>
                    </a:p>
                  </a:txBody>
                  <a:tcPr marL="91453" marR="91453" marT="45682" marB="4568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en-US" sz="1400" b="0" i="0" u="none" strike="noStrike" cap="none" normalizeH="0" baseline="0" dirty="0" smtClean="0">
                          <a:ln>
                            <a:noFill/>
                          </a:ln>
                          <a:solidFill>
                            <a:schemeClr val="bg2">
                              <a:lumMod val="10000"/>
                            </a:schemeClr>
                          </a:solidFill>
                          <a:effectLst/>
                          <a:latin typeface="Arial" charset="0"/>
                        </a:rPr>
                        <a:t>Unrelated</a:t>
                      </a:r>
                    </a:p>
                  </a:txBody>
                  <a:tcPr marL="91453" marR="91453" marT="45682" marB="4568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en-US" sz="1400" b="1" i="0" u="none" strike="noStrike" cap="none" normalizeH="0" baseline="0" dirty="0" smtClean="0">
                          <a:ln>
                            <a:noFill/>
                          </a:ln>
                          <a:solidFill>
                            <a:srgbClr val="FF0000"/>
                          </a:solidFill>
                          <a:effectLst/>
                          <a:latin typeface="Arial" charset="0"/>
                        </a:rPr>
                        <a:t>Reinfection</a:t>
                      </a:r>
                    </a:p>
                  </a:txBody>
                  <a:tcPr marL="91453" marR="91453" marT="45682" marB="4568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r>
              <a:tr h="304721">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400" b="0" i="0" u="none" strike="noStrike" cap="none" normalizeH="0" baseline="0" dirty="0" smtClean="0">
                          <a:ln>
                            <a:noFill/>
                          </a:ln>
                          <a:solidFill>
                            <a:schemeClr val="bg2">
                              <a:lumMod val="10000"/>
                            </a:schemeClr>
                          </a:solidFill>
                          <a:effectLst/>
                          <a:latin typeface="Arial" charset="0"/>
                        </a:rPr>
                        <a:t>5</a:t>
                      </a:r>
                    </a:p>
                  </a:txBody>
                  <a:tcPr marL="91453" marR="91453" marT="45682" marB="4568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en-US" sz="1400" b="0" i="0" u="none" strike="noStrike" cap="none" normalizeH="0" baseline="0" dirty="0" smtClean="0">
                          <a:ln>
                            <a:noFill/>
                          </a:ln>
                          <a:solidFill>
                            <a:schemeClr val="bg2">
                              <a:lumMod val="10000"/>
                            </a:schemeClr>
                          </a:solidFill>
                          <a:effectLst/>
                          <a:latin typeface="Arial" charset="0"/>
                        </a:rPr>
                        <a:t>Same</a:t>
                      </a:r>
                    </a:p>
                  </a:txBody>
                  <a:tcPr marL="91453" marR="91453" marT="45682" marB="4568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en-US" sz="1400" b="0" i="0" u="none" strike="noStrike" cap="none" normalizeH="0" baseline="0" dirty="0" smtClean="0">
                          <a:ln>
                            <a:noFill/>
                          </a:ln>
                          <a:solidFill>
                            <a:schemeClr val="bg2">
                              <a:lumMod val="10000"/>
                            </a:schemeClr>
                          </a:solidFill>
                          <a:effectLst/>
                          <a:latin typeface="Arial" charset="0"/>
                        </a:rPr>
                        <a:t>Unrelated</a:t>
                      </a:r>
                    </a:p>
                  </a:txBody>
                  <a:tcPr marL="91453" marR="91453" marT="45682" marB="4568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en-US" sz="1400" b="1" i="0" u="none" strike="noStrike" cap="none" normalizeH="0" baseline="0" dirty="0" smtClean="0">
                          <a:ln>
                            <a:noFill/>
                          </a:ln>
                          <a:solidFill>
                            <a:srgbClr val="FF0000"/>
                          </a:solidFill>
                          <a:effectLst/>
                          <a:latin typeface="Arial" charset="0"/>
                        </a:rPr>
                        <a:t>Reinfection</a:t>
                      </a:r>
                    </a:p>
                  </a:txBody>
                  <a:tcPr marL="91453" marR="91453" marT="45682" marB="4568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r>
              <a:tr h="304721">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400" b="0" i="0" u="none" strike="noStrike" cap="none" normalizeH="0" baseline="0" dirty="0" smtClean="0">
                          <a:ln>
                            <a:noFill/>
                          </a:ln>
                          <a:solidFill>
                            <a:schemeClr val="bg2">
                              <a:lumMod val="10000"/>
                            </a:schemeClr>
                          </a:solidFill>
                          <a:effectLst/>
                          <a:latin typeface="Arial" charset="0"/>
                        </a:rPr>
                        <a:t>6</a:t>
                      </a:r>
                    </a:p>
                  </a:txBody>
                  <a:tcPr marL="91453" marR="91453" marT="45682" marB="4568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en-US" sz="1400" b="0" i="0" u="none" strike="noStrike" cap="none" normalizeH="0" baseline="0" dirty="0" smtClean="0">
                          <a:ln>
                            <a:noFill/>
                          </a:ln>
                          <a:solidFill>
                            <a:schemeClr val="bg2">
                              <a:lumMod val="10000"/>
                            </a:schemeClr>
                          </a:solidFill>
                          <a:effectLst/>
                          <a:latin typeface="Arial" charset="0"/>
                        </a:rPr>
                        <a:t>Same</a:t>
                      </a:r>
                    </a:p>
                  </a:txBody>
                  <a:tcPr marL="91453" marR="91453" marT="45682" marB="4568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smtClean="0">
                          <a:ln>
                            <a:noFill/>
                          </a:ln>
                          <a:solidFill>
                            <a:schemeClr val="bg2">
                              <a:lumMod val="10000"/>
                            </a:schemeClr>
                          </a:solidFill>
                          <a:effectLst/>
                          <a:latin typeface="Arial" charset="0"/>
                        </a:rPr>
                        <a:t>Distantly related</a:t>
                      </a:r>
                    </a:p>
                  </a:txBody>
                  <a:tcPr marL="91453" marR="91453" marT="45682" marB="4568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en-US" sz="1400" b="1" i="0" u="none" strike="noStrike" cap="none" normalizeH="0" baseline="0" dirty="0" smtClean="0">
                          <a:ln>
                            <a:noFill/>
                          </a:ln>
                          <a:solidFill>
                            <a:srgbClr val="FF0000"/>
                          </a:solidFill>
                          <a:effectLst/>
                          <a:latin typeface="Arial" charset="0"/>
                        </a:rPr>
                        <a:t>Reinfection*</a:t>
                      </a:r>
                    </a:p>
                  </a:txBody>
                  <a:tcPr marL="91453" marR="91453" marT="45682" marB="4568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7" name="Group 32"/>
          <p:cNvGraphicFramePr>
            <a:graphicFrameLocks noGrp="1"/>
          </p:cNvGraphicFramePr>
          <p:nvPr>
            <p:extLst>
              <p:ext uri="{D42A27DB-BD31-4B8C-83A1-F6EECF244321}">
                <p14:modId xmlns:p14="http://schemas.microsoft.com/office/powerpoint/2010/main" val="2611335609"/>
              </p:ext>
            </p:extLst>
          </p:nvPr>
        </p:nvGraphicFramePr>
        <p:xfrm>
          <a:off x="4575175" y="3279775"/>
          <a:ext cx="4297364" cy="2651151"/>
        </p:xfrm>
        <a:graphic>
          <a:graphicData uri="http://schemas.openxmlformats.org/drawingml/2006/table">
            <a:tbl>
              <a:tblPr/>
              <a:tblGrid>
                <a:gridCol w="479616"/>
                <a:gridCol w="940048"/>
                <a:gridCol w="1534773"/>
                <a:gridCol w="1342927"/>
              </a:tblGrid>
              <a:tr h="304721">
                <a:tc rowSpan="2">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1" i="0" u="none" strike="noStrike" cap="none" normalizeH="0" baseline="0" dirty="0" smtClean="0">
                          <a:ln>
                            <a:noFill/>
                          </a:ln>
                          <a:solidFill>
                            <a:schemeClr val="tx1"/>
                          </a:solidFill>
                          <a:effectLst/>
                          <a:latin typeface="Arial" charset="0"/>
                        </a:rPr>
                        <a:t>Pt</a:t>
                      </a:r>
                    </a:p>
                  </a:txBody>
                  <a:tcPr marL="91458" marR="91458" marT="45682" marB="4568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40000"/>
                        <a:lumOff val="60000"/>
                      </a:schemeClr>
                    </a:solidFill>
                  </a:tcPr>
                </a:tc>
                <a:tc gridSpan="2">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1" i="0" u="none" strike="noStrike" cap="none" normalizeH="0" baseline="0" dirty="0" smtClean="0">
                          <a:ln>
                            <a:noFill/>
                          </a:ln>
                          <a:solidFill>
                            <a:schemeClr val="tx1"/>
                          </a:solidFill>
                          <a:effectLst/>
                          <a:latin typeface="Arial" charset="0"/>
                        </a:rPr>
                        <a:t>BL vs Posttreatment HCV</a:t>
                      </a:r>
                    </a:p>
                  </a:txBody>
                  <a:tcPr marL="91458" marR="91458" marT="45682" marB="4568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40000"/>
                        <a:lumOff val="60000"/>
                      </a:schemeClr>
                    </a:solidFill>
                  </a:tcPr>
                </a:tc>
                <a:tc hMerge="1">
                  <a:txBody>
                    <a:bodyPr/>
                    <a:lstStyle/>
                    <a:p>
                      <a:pPr marL="0" marR="0" lvl="0" indent="0" algn="ctr" defTabSz="914400" rtl="0" eaLnBrk="1" fontAlgn="base" latinLnBrk="0" hangingPunct="1">
                        <a:lnSpc>
                          <a:spcPct val="100000"/>
                        </a:lnSpc>
                        <a:spcBef>
                          <a:spcPct val="0"/>
                        </a:spcBef>
                        <a:spcAft>
                          <a:spcPct val="25000"/>
                        </a:spcAft>
                        <a:buClrTx/>
                        <a:buSzTx/>
                        <a:buFontTx/>
                        <a:buNone/>
                        <a:tabLst/>
                      </a:pPr>
                      <a:endParaRPr kumimoji="0" lang="en-US" sz="1400" b="1" i="0" u="none" strike="noStrike" cap="none" normalizeH="0" baseline="0" dirty="0" smtClean="0">
                        <a:ln>
                          <a:noFill/>
                        </a:ln>
                        <a:solidFill>
                          <a:schemeClr val="tx1"/>
                        </a:solidFill>
                        <a:effectLst/>
                        <a:latin typeface="Arial" charset="0"/>
                      </a:endParaRPr>
                    </a:p>
                  </a:txBody>
                  <a:tcPr marT="45732" marB="457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rowSpan="2">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400" b="1" i="0" u="none" strike="noStrike" cap="none" normalizeH="0" baseline="0" dirty="0" smtClean="0">
                          <a:ln>
                            <a:noFill/>
                          </a:ln>
                          <a:solidFill>
                            <a:schemeClr val="tx1"/>
                          </a:solidFill>
                          <a:effectLst/>
                          <a:latin typeface="Arial" charset="0"/>
                        </a:rPr>
                        <a:t>Post-Tx HCV Source</a:t>
                      </a:r>
                    </a:p>
                  </a:txBody>
                  <a:tcPr marL="91458" marR="91458" marT="45682" marB="4568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40000"/>
                        <a:lumOff val="60000"/>
                      </a:schemeClr>
                    </a:solidFill>
                  </a:tcPr>
                </a:tc>
              </a:tr>
              <a:tr h="518079">
                <a:tc vMerge="1">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endParaRPr kumimoji="0" lang="en-US" sz="1400" b="1" i="0" u="none" strike="noStrike" cap="none" normalizeH="0" baseline="0" dirty="0" smtClean="0">
                        <a:ln>
                          <a:noFill/>
                        </a:ln>
                        <a:solidFill>
                          <a:schemeClr val="tx1"/>
                        </a:solidFill>
                        <a:effectLst/>
                        <a:latin typeface="Arial" charset="0"/>
                      </a:endParaRPr>
                    </a:p>
                  </a:txBody>
                  <a:tcPr marT="45732" marB="457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1" i="0" u="none" strike="noStrike" cap="none" normalizeH="0" baseline="0" dirty="0" smtClean="0">
                          <a:ln>
                            <a:noFill/>
                          </a:ln>
                          <a:solidFill>
                            <a:schemeClr val="tx1"/>
                          </a:solidFill>
                          <a:effectLst/>
                          <a:latin typeface="Arial" charset="0"/>
                        </a:rPr>
                        <a:t>GT/ Subtype</a:t>
                      </a:r>
                    </a:p>
                  </a:txBody>
                  <a:tcPr marL="91458" marR="91458" marT="45682" marB="4568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400" b="1" i="0" u="none" strike="noStrike" cap="none" normalizeH="0" baseline="0" dirty="0" smtClean="0">
                          <a:ln>
                            <a:noFill/>
                          </a:ln>
                          <a:solidFill>
                            <a:schemeClr val="tx1"/>
                          </a:solidFill>
                          <a:effectLst/>
                          <a:latin typeface="Arial" charset="0"/>
                        </a:rPr>
                        <a:t>Phylogenetic Distance</a:t>
                      </a:r>
                    </a:p>
                  </a:txBody>
                  <a:tcPr marL="91458" marR="91458" marT="45682" marB="4568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40000"/>
                        <a:lumOff val="60000"/>
                      </a:schemeClr>
                    </a:solidFill>
                  </a:tcPr>
                </a:tc>
                <a:tc vMerge="1">
                  <a:txBody>
                    <a:bodyPr/>
                    <a:lstStyle/>
                    <a:p>
                      <a:pPr marL="0" marR="0" lvl="0" indent="0" algn="ctr" defTabSz="914400" rtl="0" eaLnBrk="1" fontAlgn="base" latinLnBrk="0" hangingPunct="1">
                        <a:lnSpc>
                          <a:spcPct val="100000"/>
                        </a:lnSpc>
                        <a:spcBef>
                          <a:spcPct val="0"/>
                        </a:spcBef>
                        <a:spcAft>
                          <a:spcPct val="25000"/>
                        </a:spcAft>
                        <a:buClrTx/>
                        <a:buSzTx/>
                        <a:buFontTx/>
                        <a:buNone/>
                        <a:tabLst/>
                      </a:pPr>
                      <a:endParaRPr kumimoji="0" lang="en-US" sz="1400" b="1" i="0" u="none" strike="noStrike" cap="none" normalizeH="0" baseline="0" dirty="0" smtClean="0">
                        <a:ln>
                          <a:noFill/>
                        </a:ln>
                        <a:solidFill>
                          <a:schemeClr val="tx1"/>
                        </a:solidFill>
                        <a:effectLst/>
                        <a:latin typeface="Arial" charset="0"/>
                      </a:endParaRPr>
                    </a:p>
                  </a:txBody>
                  <a:tcPr marT="45732" marB="457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r>
              <a:tr h="304721">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400" b="0" i="0" u="none" strike="noStrike" cap="none" normalizeH="0" baseline="0" dirty="0" smtClean="0">
                          <a:ln>
                            <a:noFill/>
                          </a:ln>
                          <a:solidFill>
                            <a:schemeClr val="bg2">
                              <a:lumMod val="10000"/>
                            </a:schemeClr>
                          </a:solidFill>
                          <a:effectLst/>
                          <a:latin typeface="Arial" charset="0"/>
                        </a:rPr>
                        <a:t>7</a:t>
                      </a:r>
                    </a:p>
                  </a:txBody>
                  <a:tcPr marL="91458" marR="91458" marT="45682" marB="4568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en-US" sz="1400" b="0" i="0" u="none" strike="noStrike" cap="none" normalizeH="0" baseline="0" dirty="0" smtClean="0">
                          <a:ln>
                            <a:noFill/>
                          </a:ln>
                          <a:solidFill>
                            <a:schemeClr val="bg2">
                              <a:lumMod val="10000"/>
                            </a:schemeClr>
                          </a:solidFill>
                          <a:effectLst/>
                          <a:latin typeface="Arial" charset="0"/>
                        </a:rPr>
                        <a:t>Same</a:t>
                      </a:r>
                    </a:p>
                  </a:txBody>
                  <a:tcPr marL="91458" marR="91458" marT="45682" marB="4568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en-US" sz="1400" b="0" i="0" u="none" strike="noStrike" cap="none" normalizeH="0" baseline="0" dirty="0" smtClean="0">
                          <a:ln>
                            <a:noFill/>
                          </a:ln>
                          <a:solidFill>
                            <a:schemeClr val="bg2">
                              <a:lumMod val="10000"/>
                            </a:schemeClr>
                          </a:solidFill>
                          <a:effectLst/>
                          <a:latin typeface="Arial" charset="0"/>
                        </a:rPr>
                        <a:t>Distantly related</a:t>
                      </a:r>
                    </a:p>
                  </a:txBody>
                  <a:tcPr marL="91458" marR="91458" marT="45682" marB="4568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en-US" sz="1400" b="1" i="0" u="none" strike="noStrike" cap="none" normalizeH="0" baseline="0" dirty="0" smtClean="0">
                          <a:ln>
                            <a:noFill/>
                          </a:ln>
                          <a:solidFill>
                            <a:srgbClr val="FF0000"/>
                          </a:solidFill>
                          <a:effectLst/>
                          <a:latin typeface="Arial" charset="0"/>
                        </a:rPr>
                        <a:t>Reinfection*</a:t>
                      </a:r>
                    </a:p>
                  </a:txBody>
                  <a:tcPr marL="91458" marR="91458" marT="45682" marB="4568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04721">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400" b="0" i="0" u="none" strike="noStrike" cap="none" normalizeH="0" baseline="0" dirty="0" smtClean="0">
                          <a:ln>
                            <a:noFill/>
                          </a:ln>
                          <a:solidFill>
                            <a:schemeClr val="bg2">
                              <a:lumMod val="10000"/>
                            </a:schemeClr>
                          </a:solidFill>
                          <a:effectLst/>
                          <a:latin typeface="Arial" charset="0"/>
                        </a:rPr>
                        <a:t>8</a:t>
                      </a:r>
                    </a:p>
                  </a:txBody>
                  <a:tcPr marL="91458" marR="91458" marT="45682" marB="4568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en-US" sz="1400" b="0" i="0" u="none" strike="noStrike" cap="none" normalizeH="0" baseline="0" dirty="0" smtClean="0">
                          <a:ln>
                            <a:noFill/>
                          </a:ln>
                          <a:solidFill>
                            <a:schemeClr val="bg2">
                              <a:lumMod val="10000"/>
                            </a:schemeClr>
                          </a:solidFill>
                          <a:effectLst/>
                          <a:latin typeface="Arial" charset="0"/>
                        </a:rPr>
                        <a:t>Same</a:t>
                      </a:r>
                    </a:p>
                  </a:txBody>
                  <a:tcPr marL="91458" marR="91458" marT="45682" marB="4568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smtClean="0">
                          <a:ln>
                            <a:noFill/>
                          </a:ln>
                          <a:solidFill>
                            <a:schemeClr val="bg2">
                              <a:lumMod val="10000"/>
                            </a:schemeClr>
                          </a:solidFill>
                          <a:effectLst/>
                          <a:latin typeface="Arial" charset="0"/>
                        </a:rPr>
                        <a:t>Closely related</a:t>
                      </a:r>
                    </a:p>
                  </a:txBody>
                  <a:tcPr marL="91458" marR="91458" marT="45682" marB="4568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smtClean="0">
                          <a:ln>
                            <a:noFill/>
                          </a:ln>
                          <a:solidFill>
                            <a:schemeClr val="bg2">
                              <a:lumMod val="10000"/>
                            </a:schemeClr>
                          </a:solidFill>
                          <a:effectLst/>
                          <a:latin typeface="Arial" charset="0"/>
                        </a:rPr>
                        <a:t>Late relapse</a:t>
                      </a:r>
                    </a:p>
                  </a:txBody>
                  <a:tcPr marL="91458" marR="91458" marT="45682" marB="4568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04721">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400" b="0" i="0" u="none" strike="noStrike" cap="none" normalizeH="0" baseline="0" dirty="0" smtClean="0">
                          <a:ln>
                            <a:noFill/>
                          </a:ln>
                          <a:solidFill>
                            <a:schemeClr val="bg2">
                              <a:lumMod val="10000"/>
                            </a:schemeClr>
                          </a:solidFill>
                          <a:effectLst/>
                          <a:latin typeface="Arial" charset="0"/>
                        </a:rPr>
                        <a:t>9</a:t>
                      </a:r>
                    </a:p>
                  </a:txBody>
                  <a:tcPr marL="91458" marR="91458" marT="45682" marB="4568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en-US" sz="1400" b="0" i="0" u="none" strike="noStrike" cap="none" normalizeH="0" baseline="0" dirty="0" smtClean="0">
                          <a:ln>
                            <a:noFill/>
                          </a:ln>
                          <a:solidFill>
                            <a:schemeClr val="bg2">
                              <a:lumMod val="10000"/>
                            </a:schemeClr>
                          </a:solidFill>
                          <a:effectLst/>
                          <a:latin typeface="Arial" charset="0"/>
                        </a:rPr>
                        <a:t>Same</a:t>
                      </a:r>
                    </a:p>
                  </a:txBody>
                  <a:tcPr marL="91458" marR="91458" marT="45682" marB="4568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en-US" sz="1400" b="0" i="0" u="none" strike="noStrike" cap="none" normalizeH="0" baseline="0" dirty="0" smtClean="0">
                          <a:ln>
                            <a:noFill/>
                          </a:ln>
                          <a:solidFill>
                            <a:schemeClr val="bg2">
                              <a:lumMod val="10000"/>
                            </a:schemeClr>
                          </a:solidFill>
                          <a:effectLst/>
                          <a:latin typeface="Arial" charset="0"/>
                        </a:rPr>
                        <a:t>Closely related</a:t>
                      </a:r>
                    </a:p>
                  </a:txBody>
                  <a:tcPr marL="91458" marR="91458" marT="45682" marB="4568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smtClean="0">
                          <a:ln>
                            <a:noFill/>
                          </a:ln>
                          <a:solidFill>
                            <a:schemeClr val="bg2">
                              <a:lumMod val="10000"/>
                            </a:schemeClr>
                          </a:solidFill>
                          <a:effectLst/>
                          <a:latin typeface="Arial" charset="0"/>
                        </a:rPr>
                        <a:t>Late relapse</a:t>
                      </a:r>
                    </a:p>
                  </a:txBody>
                  <a:tcPr marL="91458" marR="91458" marT="45682" marB="4568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04721">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400" b="0" i="0" u="none" strike="noStrike" cap="none" normalizeH="0" baseline="0" dirty="0" smtClean="0">
                          <a:ln>
                            <a:noFill/>
                          </a:ln>
                          <a:solidFill>
                            <a:schemeClr val="bg2">
                              <a:lumMod val="10000"/>
                            </a:schemeClr>
                          </a:solidFill>
                          <a:effectLst/>
                          <a:latin typeface="Arial" charset="0"/>
                        </a:rPr>
                        <a:t>10</a:t>
                      </a:r>
                    </a:p>
                  </a:txBody>
                  <a:tcPr marL="91458" marR="91458" marT="45682" marB="4568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en-US" sz="1400" b="0" i="0" u="none" strike="noStrike" cap="none" normalizeH="0" baseline="0" dirty="0" smtClean="0">
                          <a:ln>
                            <a:noFill/>
                          </a:ln>
                          <a:solidFill>
                            <a:schemeClr val="bg2">
                              <a:lumMod val="10000"/>
                            </a:schemeClr>
                          </a:solidFill>
                          <a:effectLst/>
                          <a:latin typeface="Arial" charset="0"/>
                        </a:rPr>
                        <a:t>Same</a:t>
                      </a:r>
                    </a:p>
                  </a:txBody>
                  <a:tcPr marL="91458" marR="91458" marT="45682" marB="4568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en-US" sz="1400" b="0" i="0" u="none" strike="noStrike" cap="none" normalizeH="0" baseline="0" dirty="0" smtClean="0">
                          <a:ln>
                            <a:noFill/>
                          </a:ln>
                          <a:solidFill>
                            <a:schemeClr val="bg2">
                              <a:lumMod val="10000"/>
                            </a:schemeClr>
                          </a:solidFill>
                          <a:effectLst/>
                          <a:latin typeface="Arial" charset="0"/>
                        </a:rPr>
                        <a:t>Closely related</a:t>
                      </a:r>
                    </a:p>
                  </a:txBody>
                  <a:tcPr marL="91458" marR="91458" marT="45682" marB="4568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smtClean="0">
                          <a:ln>
                            <a:noFill/>
                          </a:ln>
                          <a:solidFill>
                            <a:schemeClr val="bg2">
                              <a:lumMod val="10000"/>
                            </a:schemeClr>
                          </a:solidFill>
                          <a:effectLst/>
                          <a:latin typeface="Arial" charset="0"/>
                        </a:rPr>
                        <a:t>Late relapse</a:t>
                      </a:r>
                    </a:p>
                  </a:txBody>
                  <a:tcPr marL="91458" marR="91458" marT="45682" marB="4568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04721">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400" b="0" i="0" u="none" strike="noStrike" cap="none" normalizeH="0" baseline="0" dirty="0" smtClean="0">
                          <a:ln>
                            <a:noFill/>
                          </a:ln>
                          <a:solidFill>
                            <a:schemeClr val="bg2">
                              <a:lumMod val="10000"/>
                            </a:schemeClr>
                          </a:solidFill>
                          <a:effectLst/>
                          <a:latin typeface="Arial" charset="0"/>
                        </a:rPr>
                        <a:t>11</a:t>
                      </a:r>
                    </a:p>
                  </a:txBody>
                  <a:tcPr marL="91458" marR="91458" marT="45682" marB="4568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en-US" sz="1400" b="0" i="0" u="none" strike="noStrike" cap="none" normalizeH="0" baseline="0" dirty="0" smtClean="0">
                          <a:ln>
                            <a:noFill/>
                          </a:ln>
                          <a:solidFill>
                            <a:schemeClr val="bg2">
                              <a:lumMod val="10000"/>
                            </a:schemeClr>
                          </a:solidFill>
                          <a:effectLst/>
                          <a:latin typeface="Arial" charset="0"/>
                        </a:rPr>
                        <a:t>Same</a:t>
                      </a:r>
                    </a:p>
                  </a:txBody>
                  <a:tcPr marL="91458" marR="91458" marT="45682" marB="4568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en-US" sz="1400" b="0" i="0" u="none" strike="noStrike" cap="none" normalizeH="0" baseline="0" dirty="0" smtClean="0">
                          <a:ln>
                            <a:noFill/>
                          </a:ln>
                          <a:solidFill>
                            <a:schemeClr val="bg2">
                              <a:lumMod val="10000"/>
                            </a:schemeClr>
                          </a:solidFill>
                          <a:effectLst/>
                          <a:latin typeface="Arial" charset="0"/>
                        </a:rPr>
                        <a:t>Closely related</a:t>
                      </a:r>
                    </a:p>
                  </a:txBody>
                  <a:tcPr marL="91458" marR="91458" marT="45682" marB="4568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smtClean="0">
                          <a:ln>
                            <a:noFill/>
                          </a:ln>
                          <a:solidFill>
                            <a:schemeClr val="bg2">
                              <a:lumMod val="10000"/>
                            </a:schemeClr>
                          </a:solidFill>
                          <a:effectLst/>
                          <a:latin typeface="Arial" charset="0"/>
                        </a:rPr>
                        <a:t>Late relapse</a:t>
                      </a:r>
                    </a:p>
                  </a:txBody>
                  <a:tcPr marL="91458" marR="91458" marT="45682" marB="4568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04721">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400" b="0" i="0" u="none" strike="noStrike" cap="none" normalizeH="0" baseline="0" dirty="0" smtClean="0">
                          <a:ln>
                            <a:noFill/>
                          </a:ln>
                          <a:solidFill>
                            <a:schemeClr val="bg2">
                              <a:lumMod val="10000"/>
                            </a:schemeClr>
                          </a:solidFill>
                          <a:effectLst/>
                          <a:latin typeface="Arial" charset="0"/>
                        </a:rPr>
                        <a:t>12</a:t>
                      </a:r>
                    </a:p>
                  </a:txBody>
                  <a:tcPr marL="91458" marR="91458" marT="45682" marB="4568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en-US" sz="1400" b="0" i="0" u="none" strike="noStrike" cap="none" normalizeH="0" baseline="0" dirty="0" smtClean="0">
                          <a:ln>
                            <a:noFill/>
                          </a:ln>
                          <a:solidFill>
                            <a:schemeClr val="bg2">
                              <a:lumMod val="10000"/>
                            </a:schemeClr>
                          </a:solidFill>
                          <a:effectLst/>
                          <a:latin typeface="Arial" charset="0"/>
                        </a:rPr>
                        <a:t>Same</a:t>
                      </a:r>
                    </a:p>
                  </a:txBody>
                  <a:tcPr marL="91458" marR="91458" marT="45682" marB="4568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en-US" sz="1400" b="0" i="0" u="none" strike="noStrike" cap="none" normalizeH="0" baseline="0" dirty="0" smtClean="0">
                          <a:ln>
                            <a:noFill/>
                          </a:ln>
                          <a:solidFill>
                            <a:schemeClr val="bg2">
                              <a:lumMod val="10000"/>
                            </a:schemeClr>
                          </a:solidFill>
                          <a:effectLst/>
                          <a:latin typeface="Arial" charset="0"/>
                        </a:rPr>
                        <a:t>Closely related</a:t>
                      </a:r>
                    </a:p>
                  </a:txBody>
                  <a:tcPr marL="91458" marR="91458" marT="45682" marB="4568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smtClean="0">
                          <a:ln>
                            <a:noFill/>
                          </a:ln>
                          <a:solidFill>
                            <a:schemeClr val="bg2">
                              <a:lumMod val="10000"/>
                            </a:schemeClr>
                          </a:solidFill>
                          <a:effectLst/>
                          <a:latin typeface="Arial" charset="0"/>
                        </a:rPr>
                        <a:t>Late relapse</a:t>
                      </a:r>
                    </a:p>
                  </a:txBody>
                  <a:tcPr marL="91458" marR="91458" marT="45682" marB="4568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sp>
        <p:nvSpPr>
          <p:cNvPr id="15425" name="Rectangle 6"/>
          <p:cNvSpPr>
            <a:spLocks noChangeArrowheads="1"/>
          </p:cNvSpPr>
          <p:nvPr/>
        </p:nvSpPr>
        <p:spPr bwMode="auto">
          <a:xfrm>
            <a:off x="384175" y="5954713"/>
            <a:ext cx="8048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cs typeface="Arial" charset="0"/>
              </a:defRPr>
            </a:lvl1pPr>
            <a:lvl2pPr marL="742950" indent="-285750">
              <a:defRPr b="1">
                <a:solidFill>
                  <a:schemeClr val="tx1"/>
                </a:solidFill>
                <a:latin typeface="Arial" charset="0"/>
                <a:cs typeface="Arial" charset="0"/>
              </a:defRPr>
            </a:lvl2pPr>
            <a:lvl3pPr marL="1143000" indent="-228600">
              <a:defRPr b="1">
                <a:solidFill>
                  <a:schemeClr val="tx1"/>
                </a:solidFill>
                <a:latin typeface="Arial" charset="0"/>
                <a:cs typeface="Arial" charset="0"/>
              </a:defRPr>
            </a:lvl3pPr>
            <a:lvl4pPr marL="1600200" indent="-228600">
              <a:defRPr b="1">
                <a:solidFill>
                  <a:schemeClr val="tx1"/>
                </a:solidFill>
                <a:latin typeface="Arial" charset="0"/>
                <a:cs typeface="Arial" charset="0"/>
              </a:defRPr>
            </a:lvl4pPr>
            <a:lvl5pPr marL="2057400" indent="-22860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altLang="en-US" sz="1400" b="0"/>
              <a:t>*Based on absence of intermingling between baseline and posttreatment quasispecies.</a:t>
            </a:r>
          </a:p>
        </p:txBody>
      </p:sp>
      <p:sp>
        <p:nvSpPr>
          <p:cNvPr id="9" name="Title 1"/>
          <p:cNvSpPr>
            <a:spLocks noGrp="1"/>
          </p:cNvSpPr>
          <p:nvPr>
            <p:ph type="title"/>
          </p:nvPr>
        </p:nvSpPr>
        <p:spPr/>
        <p:txBody>
          <a:bodyPr/>
          <a:lstStyle/>
          <a:p>
            <a:r>
              <a:rPr lang="en-US" sz="3200" b="1" dirty="0" smtClean="0">
                <a:solidFill>
                  <a:schemeClr val="tx2"/>
                </a:solidFill>
              </a:rPr>
              <a:t>Clinical Relapse is More Likely to be </a:t>
            </a:r>
            <a:br>
              <a:rPr lang="en-US" sz="3200" b="1" dirty="0" smtClean="0">
                <a:solidFill>
                  <a:schemeClr val="tx2"/>
                </a:solidFill>
              </a:rPr>
            </a:br>
            <a:r>
              <a:rPr lang="en-US" sz="3200" b="1" dirty="0" smtClean="0">
                <a:solidFill>
                  <a:schemeClr val="tx2"/>
                </a:solidFill>
              </a:rPr>
              <a:t>Clinical Reinfection</a:t>
            </a:r>
            <a:endParaRPr lang="en-US" sz="3200" b="1" dirty="0">
              <a:solidFill>
                <a:schemeClr val="tx2"/>
              </a:solidFill>
            </a:endParaRPr>
          </a:p>
        </p:txBody>
      </p:sp>
    </p:spTree>
    <p:extLst>
      <p:ext uri="{BB962C8B-B14F-4D97-AF65-F5344CB8AC3E}">
        <p14:creationId xmlns:p14="http://schemas.microsoft.com/office/powerpoint/2010/main" val="299455967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2"/>
          <p:cNvSpPr>
            <a:spLocks noGrp="1"/>
          </p:cNvSpPr>
          <p:nvPr>
            <p:ph type="title"/>
          </p:nvPr>
        </p:nvSpPr>
        <p:spPr>
          <a:xfrm>
            <a:off x="258791" y="251621"/>
            <a:ext cx="8195733" cy="609600"/>
          </a:xfrm>
        </p:spPr>
        <p:txBody>
          <a:bodyPr>
            <a:noAutofit/>
          </a:bodyPr>
          <a:lstStyle/>
          <a:p>
            <a:pPr algn="l"/>
            <a:r>
              <a:rPr lang="en-US" sz="3200" b="1" dirty="0" smtClean="0">
                <a:solidFill>
                  <a:schemeClr val="tx2"/>
                </a:solidFill>
                <a:effectLst/>
                <a:latin typeface="+mn-lt"/>
                <a:ea typeface="MS PGothic" charset="0"/>
                <a:cs typeface="MS PGothic" charset="0"/>
              </a:rPr>
              <a:t>Mortality </a:t>
            </a:r>
            <a:r>
              <a:rPr lang="en-US" sz="3200" b="1" dirty="0">
                <a:solidFill>
                  <a:schemeClr val="tx2"/>
                </a:solidFill>
                <a:effectLst/>
                <a:latin typeface="+mn-lt"/>
                <a:ea typeface="MS PGothic" charset="0"/>
                <a:cs typeface="MS PGothic" charset="0"/>
              </a:rPr>
              <a:t>and </a:t>
            </a:r>
            <a:r>
              <a:rPr lang="en-US" sz="3200" b="1" dirty="0" smtClean="0">
                <a:solidFill>
                  <a:schemeClr val="tx2"/>
                </a:solidFill>
                <a:effectLst/>
                <a:latin typeface="+mn-lt"/>
                <a:ea typeface="MS PGothic" charset="0"/>
                <a:cs typeface="MS PGothic" charset="0"/>
              </a:rPr>
              <a:t>Morbidity Reduced with SVR</a:t>
            </a:r>
            <a:endParaRPr lang="de-DE" sz="3200" b="1" dirty="0">
              <a:solidFill>
                <a:schemeClr val="tx2"/>
              </a:solidFill>
              <a:effectLst/>
              <a:latin typeface="+mn-lt"/>
              <a:ea typeface="MS PGothic" charset="0"/>
              <a:cs typeface="MS PGothic" charset="0"/>
            </a:endParaRPr>
          </a:p>
        </p:txBody>
      </p:sp>
      <p:sp>
        <p:nvSpPr>
          <p:cNvPr id="26627" name="Line 27"/>
          <p:cNvSpPr>
            <a:spLocks noChangeShapeType="1"/>
          </p:cNvSpPr>
          <p:nvPr/>
        </p:nvSpPr>
        <p:spPr bwMode="auto">
          <a:xfrm>
            <a:off x="5134585" y="1763228"/>
            <a:ext cx="0" cy="20431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628" name="Line 38"/>
          <p:cNvSpPr>
            <a:spLocks noChangeShapeType="1"/>
          </p:cNvSpPr>
          <p:nvPr/>
        </p:nvSpPr>
        <p:spPr bwMode="auto">
          <a:xfrm>
            <a:off x="5075319" y="1766402"/>
            <a:ext cx="56444"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629" name="Rectangle 63"/>
          <p:cNvSpPr>
            <a:spLocks noChangeArrowheads="1"/>
          </p:cNvSpPr>
          <p:nvPr/>
        </p:nvSpPr>
        <p:spPr bwMode="auto">
          <a:xfrm>
            <a:off x="4886872" y="1671152"/>
            <a:ext cx="15599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de-DE" sz="1200">
                <a:solidFill>
                  <a:srgbClr val="000000"/>
                </a:solidFill>
                <a:ea typeface="MS PGothic" charset="0"/>
                <a:cs typeface="MS PGothic" charset="0"/>
              </a:rPr>
              <a:t>30</a:t>
            </a:r>
          </a:p>
        </p:txBody>
      </p:sp>
      <p:sp>
        <p:nvSpPr>
          <p:cNvPr id="26630" name="Rectangle 89"/>
          <p:cNvSpPr>
            <a:spLocks noChangeArrowheads="1"/>
          </p:cNvSpPr>
          <p:nvPr/>
        </p:nvSpPr>
        <p:spPr bwMode="auto">
          <a:xfrm rot="-5400000">
            <a:off x="4222530" y="2693246"/>
            <a:ext cx="10169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sz="1200">
                <a:solidFill>
                  <a:srgbClr val="000000"/>
                </a:solidFill>
                <a:ea typeface="MS PGothic" charset="0"/>
                <a:cs typeface="MS PGothic" charset="0"/>
              </a:rPr>
              <a:t>LR-Mortality (%)</a:t>
            </a:r>
          </a:p>
        </p:txBody>
      </p:sp>
      <p:sp>
        <p:nvSpPr>
          <p:cNvPr id="26631" name="Line 38"/>
          <p:cNvSpPr>
            <a:spLocks noChangeShapeType="1"/>
          </p:cNvSpPr>
          <p:nvPr/>
        </p:nvSpPr>
        <p:spPr bwMode="auto">
          <a:xfrm>
            <a:off x="5078141" y="2426802"/>
            <a:ext cx="56444"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632" name="Rectangle 63"/>
          <p:cNvSpPr>
            <a:spLocks noChangeArrowheads="1"/>
          </p:cNvSpPr>
          <p:nvPr/>
        </p:nvSpPr>
        <p:spPr bwMode="auto">
          <a:xfrm>
            <a:off x="4889694" y="2331552"/>
            <a:ext cx="15599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de-DE" sz="1200">
                <a:solidFill>
                  <a:srgbClr val="000000"/>
                </a:solidFill>
                <a:ea typeface="MS PGothic" charset="0"/>
                <a:cs typeface="MS PGothic" charset="0"/>
              </a:rPr>
              <a:t>20</a:t>
            </a:r>
          </a:p>
        </p:txBody>
      </p:sp>
      <p:sp>
        <p:nvSpPr>
          <p:cNvPr id="26633" name="Line 38"/>
          <p:cNvSpPr>
            <a:spLocks noChangeShapeType="1"/>
          </p:cNvSpPr>
          <p:nvPr/>
        </p:nvSpPr>
        <p:spPr bwMode="auto">
          <a:xfrm>
            <a:off x="5075319" y="3096727"/>
            <a:ext cx="56444"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634" name="Rectangle 63"/>
          <p:cNvSpPr>
            <a:spLocks noChangeArrowheads="1"/>
          </p:cNvSpPr>
          <p:nvPr/>
        </p:nvSpPr>
        <p:spPr bwMode="auto">
          <a:xfrm>
            <a:off x="4886871" y="3003065"/>
            <a:ext cx="15599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de-DE" sz="1200">
                <a:solidFill>
                  <a:srgbClr val="000000"/>
                </a:solidFill>
                <a:ea typeface="MS PGothic" charset="0"/>
                <a:cs typeface="MS PGothic" charset="0"/>
              </a:rPr>
              <a:t>10</a:t>
            </a:r>
          </a:p>
        </p:txBody>
      </p:sp>
      <p:sp>
        <p:nvSpPr>
          <p:cNvPr id="26635" name="Line 38"/>
          <p:cNvSpPr>
            <a:spLocks noChangeShapeType="1"/>
          </p:cNvSpPr>
          <p:nvPr/>
        </p:nvSpPr>
        <p:spPr bwMode="auto">
          <a:xfrm>
            <a:off x="5072497" y="3757127"/>
            <a:ext cx="27305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636" name="Rectangle 63"/>
          <p:cNvSpPr>
            <a:spLocks noChangeArrowheads="1"/>
          </p:cNvSpPr>
          <p:nvPr/>
        </p:nvSpPr>
        <p:spPr bwMode="auto">
          <a:xfrm>
            <a:off x="4962046" y="3663465"/>
            <a:ext cx="779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de-DE" sz="1200">
                <a:solidFill>
                  <a:srgbClr val="000000"/>
                </a:solidFill>
                <a:ea typeface="MS PGothic" charset="0"/>
                <a:cs typeface="MS PGothic" charset="0"/>
              </a:rPr>
              <a:t>0</a:t>
            </a:r>
          </a:p>
        </p:txBody>
      </p:sp>
      <p:sp>
        <p:nvSpPr>
          <p:cNvPr id="26637" name="Line 38"/>
          <p:cNvSpPr>
            <a:spLocks noChangeShapeType="1"/>
          </p:cNvSpPr>
          <p:nvPr/>
        </p:nvSpPr>
        <p:spPr bwMode="auto">
          <a:xfrm rot="5400000">
            <a:off x="5375180" y="3792052"/>
            <a:ext cx="635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638" name="Rectangle 63"/>
          <p:cNvSpPr>
            <a:spLocks noChangeArrowheads="1"/>
          </p:cNvSpPr>
          <p:nvPr/>
        </p:nvSpPr>
        <p:spPr bwMode="auto">
          <a:xfrm>
            <a:off x="5362288" y="3853966"/>
            <a:ext cx="779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sz="1200">
                <a:solidFill>
                  <a:srgbClr val="000000"/>
                </a:solidFill>
                <a:ea typeface="MS PGothic" charset="0"/>
                <a:cs typeface="MS PGothic" charset="0"/>
              </a:rPr>
              <a:t>1</a:t>
            </a:r>
          </a:p>
        </p:txBody>
      </p:sp>
      <p:sp>
        <p:nvSpPr>
          <p:cNvPr id="26639" name="Line 38"/>
          <p:cNvSpPr>
            <a:spLocks noChangeShapeType="1"/>
          </p:cNvSpPr>
          <p:nvPr/>
        </p:nvSpPr>
        <p:spPr bwMode="auto">
          <a:xfrm rot="5400000">
            <a:off x="5639057" y="3793640"/>
            <a:ext cx="635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640" name="Rectangle 63"/>
          <p:cNvSpPr>
            <a:spLocks noChangeArrowheads="1"/>
          </p:cNvSpPr>
          <p:nvPr/>
        </p:nvSpPr>
        <p:spPr bwMode="auto">
          <a:xfrm>
            <a:off x="5626166" y="3857140"/>
            <a:ext cx="779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sz="1200">
                <a:solidFill>
                  <a:srgbClr val="000000"/>
                </a:solidFill>
                <a:ea typeface="MS PGothic" charset="0"/>
                <a:cs typeface="MS PGothic" charset="0"/>
              </a:rPr>
              <a:t>2</a:t>
            </a:r>
          </a:p>
        </p:txBody>
      </p:sp>
      <p:sp>
        <p:nvSpPr>
          <p:cNvPr id="26641" name="Line 38"/>
          <p:cNvSpPr>
            <a:spLocks noChangeShapeType="1"/>
          </p:cNvSpPr>
          <p:nvPr/>
        </p:nvSpPr>
        <p:spPr bwMode="auto">
          <a:xfrm rot="5400000">
            <a:off x="5904346" y="3790465"/>
            <a:ext cx="635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642" name="Rectangle 63"/>
          <p:cNvSpPr>
            <a:spLocks noChangeArrowheads="1"/>
          </p:cNvSpPr>
          <p:nvPr/>
        </p:nvSpPr>
        <p:spPr bwMode="auto">
          <a:xfrm>
            <a:off x="5891455" y="3853965"/>
            <a:ext cx="779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sz="1200">
                <a:solidFill>
                  <a:srgbClr val="000000"/>
                </a:solidFill>
                <a:ea typeface="MS PGothic" charset="0"/>
                <a:cs typeface="MS PGothic" charset="0"/>
              </a:rPr>
              <a:t>3</a:t>
            </a:r>
          </a:p>
        </p:txBody>
      </p:sp>
      <p:sp>
        <p:nvSpPr>
          <p:cNvPr id="26643" name="Line 38"/>
          <p:cNvSpPr>
            <a:spLocks noChangeShapeType="1"/>
          </p:cNvSpPr>
          <p:nvPr/>
        </p:nvSpPr>
        <p:spPr bwMode="auto">
          <a:xfrm rot="5400000">
            <a:off x="6168224" y="3793640"/>
            <a:ext cx="635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644" name="Rectangle 63"/>
          <p:cNvSpPr>
            <a:spLocks noChangeArrowheads="1"/>
          </p:cNvSpPr>
          <p:nvPr/>
        </p:nvSpPr>
        <p:spPr bwMode="auto">
          <a:xfrm>
            <a:off x="6155332" y="3855552"/>
            <a:ext cx="779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sz="1200">
                <a:solidFill>
                  <a:srgbClr val="000000"/>
                </a:solidFill>
                <a:ea typeface="MS PGothic" charset="0"/>
                <a:cs typeface="MS PGothic" charset="0"/>
              </a:rPr>
              <a:t>4</a:t>
            </a:r>
          </a:p>
        </p:txBody>
      </p:sp>
      <p:sp>
        <p:nvSpPr>
          <p:cNvPr id="26645" name="Line 38"/>
          <p:cNvSpPr>
            <a:spLocks noChangeShapeType="1"/>
          </p:cNvSpPr>
          <p:nvPr/>
        </p:nvSpPr>
        <p:spPr bwMode="auto">
          <a:xfrm rot="5400000">
            <a:off x="6437746" y="3790465"/>
            <a:ext cx="635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646" name="Rectangle 63"/>
          <p:cNvSpPr>
            <a:spLocks noChangeArrowheads="1"/>
          </p:cNvSpPr>
          <p:nvPr/>
        </p:nvSpPr>
        <p:spPr bwMode="auto">
          <a:xfrm>
            <a:off x="6424855" y="3852377"/>
            <a:ext cx="779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sz="1200">
                <a:solidFill>
                  <a:srgbClr val="000000"/>
                </a:solidFill>
                <a:ea typeface="MS PGothic" charset="0"/>
                <a:cs typeface="MS PGothic" charset="0"/>
              </a:rPr>
              <a:t>5</a:t>
            </a:r>
          </a:p>
        </p:txBody>
      </p:sp>
      <p:sp>
        <p:nvSpPr>
          <p:cNvPr id="26647" name="Line 38"/>
          <p:cNvSpPr>
            <a:spLocks noChangeShapeType="1"/>
          </p:cNvSpPr>
          <p:nvPr/>
        </p:nvSpPr>
        <p:spPr bwMode="auto">
          <a:xfrm rot="5400000">
            <a:off x="6711502" y="3792052"/>
            <a:ext cx="635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648" name="Rectangle 63"/>
          <p:cNvSpPr>
            <a:spLocks noChangeArrowheads="1"/>
          </p:cNvSpPr>
          <p:nvPr/>
        </p:nvSpPr>
        <p:spPr bwMode="auto">
          <a:xfrm>
            <a:off x="6698610" y="3853966"/>
            <a:ext cx="779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sz="1200">
                <a:solidFill>
                  <a:srgbClr val="000000"/>
                </a:solidFill>
                <a:ea typeface="MS PGothic" charset="0"/>
                <a:cs typeface="MS PGothic" charset="0"/>
              </a:rPr>
              <a:t>6</a:t>
            </a:r>
          </a:p>
        </p:txBody>
      </p:sp>
      <p:sp>
        <p:nvSpPr>
          <p:cNvPr id="26649" name="Line 38"/>
          <p:cNvSpPr>
            <a:spLocks noChangeShapeType="1"/>
          </p:cNvSpPr>
          <p:nvPr/>
        </p:nvSpPr>
        <p:spPr bwMode="auto">
          <a:xfrm rot="5400000">
            <a:off x="6971146" y="3793640"/>
            <a:ext cx="635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650" name="Rectangle 63"/>
          <p:cNvSpPr>
            <a:spLocks noChangeArrowheads="1"/>
          </p:cNvSpPr>
          <p:nvPr/>
        </p:nvSpPr>
        <p:spPr bwMode="auto">
          <a:xfrm>
            <a:off x="6958255" y="3857140"/>
            <a:ext cx="779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sz="1200">
                <a:solidFill>
                  <a:srgbClr val="000000"/>
                </a:solidFill>
                <a:ea typeface="MS PGothic" charset="0"/>
                <a:cs typeface="MS PGothic" charset="0"/>
              </a:rPr>
              <a:t>7</a:t>
            </a:r>
          </a:p>
        </p:txBody>
      </p:sp>
      <p:sp>
        <p:nvSpPr>
          <p:cNvPr id="26651" name="Line 38"/>
          <p:cNvSpPr>
            <a:spLocks noChangeShapeType="1"/>
          </p:cNvSpPr>
          <p:nvPr/>
        </p:nvSpPr>
        <p:spPr bwMode="auto">
          <a:xfrm rot="5400000">
            <a:off x="7239257" y="3790465"/>
            <a:ext cx="635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652" name="Rectangle 63"/>
          <p:cNvSpPr>
            <a:spLocks noChangeArrowheads="1"/>
          </p:cNvSpPr>
          <p:nvPr/>
        </p:nvSpPr>
        <p:spPr bwMode="auto">
          <a:xfrm>
            <a:off x="7226366" y="3853965"/>
            <a:ext cx="779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sz="1200">
                <a:solidFill>
                  <a:srgbClr val="000000"/>
                </a:solidFill>
                <a:ea typeface="MS PGothic" charset="0"/>
                <a:cs typeface="MS PGothic" charset="0"/>
              </a:rPr>
              <a:t>8</a:t>
            </a:r>
          </a:p>
        </p:txBody>
      </p:sp>
      <p:sp>
        <p:nvSpPr>
          <p:cNvPr id="26653" name="Line 38"/>
          <p:cNvSpPr>
            <a:spLocks noChangeShapeType="1"/>
          </p:cNvSpPr>
          <p:nvPr/>
        </p:nvSpPr>
        <p:spPr bwMode="auto">
          <a:xfrm rot="5400000">
            <a:off x="7508780" y="3793640"/>
            <a:ext cx="635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654" name="Rectangle 63"/>
          <p:cNvSpPr>
            <a:spLocks noChangeArrowheads="1"/>
          </p:cNvSpPr>
          <p:nvPr/>
        </p:nvSpPr>
        <p:spPr bwMode="auto">
          <a:xfrm>
            <a:off x="7495888" y="3855552"/>
            <a:ext cx="779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sz="1200">
                <a:solidFill>
                  <a:srgbClr val="000000"/>
                </a:solidFill>
                <a:ea typeface="MS PGothic" charset="0"/>
                <a:cs typeface="MS PGothic" charset="0"/>
              </a:rPr>
              <a:t>9</a:t>
            </a:r>
          </a:p>
        </p:txBody>
      </p:sp>
      <p:sp>
        <p:nvSpPr>
          <p:cNvPr id="26655" name="Line 38"/>
          <p:cNvSpPr>
            <a:spLocks noChangeShapeType="1"/>
          </p:cNvSpPr>
          <p:nvPr/>
        </p:nvSpPr>
        <p:spPr bwMode="auto">
          <a:xfrm rot="5400000">
            <a:off x="7768424" y="3784115"/>
            <a:ext cx="635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656" name="Rectangle 63"/>
          <p:cNvSpPr>
            <a:spLocks noChangeArrowheads="1"/>
          </p:cNvSpPr>
          <p:nvPr/>
        </p:nvSpPr>
        <p:spPr bwMode="auto">
          <a:xfrm>
            <a:off x="7716534" y="3847615"/>
            <a:ext cx="15599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sz="1200">
                <a:solidFill>
                  <a:srgbClr val="000000"/>
                </a:solidFill>
                <a:ea typeface="MS PGothic" charset="0"/>
                <a:cs typeface="MS PGothic" charset="0"/>
              </a:rPr>
              <a:t>10</a:t>
            </a:r>
          </a:p>
        </p:txBody>
      </p:sp>
      <p:sp>
        <p:nvSpPr>
          <p:cNvPr id="26657" name="Rectangle 63"/>
          <p:cNvSpPr>
            <a:spLocks noChangeArrowheads="1"/>
          </p:cNvSpPr>
          <p:nvPr/>
        </p:nvSpPr>
        <p:spPr bwMode="auto">
          <a:xfrm>
            <a:off x="5092766" y="3846027"/>
            <a:ext cx="779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sz="1200">
                <a:solidFill>
                  <a:srgbClr val="000000"/>
                </a:solidFill>
                <a:ea typeface="MS PGothic" charset="0"/>
                <a:cs typeface="MS PGothic" charset="0"/>
              </a:rPr>
              <a:t>0</a:t>
            </a:r>
          </a:p>
        </p:txBody>
      </p:sp>
      <p:sp>
        <p:nvSpPr>
          <p:cNvPr id="26658" name="Rectangle 89"/>
          <p:cNvSpPr>
            <a:spLocks noChangeArrowheads="1"/>
          </p:cNvSpPr>
          <p:nvPr/>
        </p:nvSpPr>
        <p:spPr bwMode="auto">
          <a:xfrm>
            <a:off x="5962908" y="4065102"/>
            <a:ext cx="986366"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sz="1200">
                <a:solidFill>
                  <a:srgbClr val="000000"/>
                </a:solidFill>
                <a:ea typeface="MS PGothic" charset="0"/>
                <a:cs typeface="MS PGothic" charset="0"/>
              </a:rPr>
              <a:t>Time – in years</a:t>
            </a:r>
          </a:p>
        </p:txBody>
      </p:sp>
      <p:grpSp>
        <p:nvGrpSpPr>
          <p:cNvPr id="26659" name="Group 1"/>
          <p:cNvGrpSpPr>
            <a:grpSpLocks/>
          </p:cNvGrpSpPr>
          <p:nvPr/>
        </p:nvGrpSpPr>
        <p:grpSpPr bwMode="auto">
          <a:xfrm>
            <a:off x="371890" y="1610827"/>
            <a:ext cx="3377584" cy="2578100"/>
            <a:chOff x="935937" y="4008438"/>
            <a:chExt cx="3799782" cy="2578100"/>
          </a:xfrm>
        </p:grpSpPr>
        <p:sp>
          <p:nvSpPr>
            <p:cNvPr id="26706" name="Line 27"/>
            <p:cNvSpPr>
              <a:spLocks noChangeShapeType="1"/>
            </p:cNvSpPr>
            <p:nvPr/>
          </p:nvSpPr>
          <p:spPr bwMode="auto">
            <a:xfrm>
              <a:off x="1493838" y="4100513"/>
              <a:ext cx="0" cy="20431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707" name="Line 38"/>
            <p:cNvSpPr>
              <a:spLocks noChangeShapeType="1"/>
            </p:cNvSpPr>
            <p:nvPr/>
          </p:nvSpPr>
          <p:spPr bwMode="auto">
            <a:xfrm>
              <a:off x="1427163" y="4103688"/>
              <a:ext cx="635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708" name="Rectangle 63"/>
            <p:cNvSpPr>
              <a:spLocks noChangeArrowheads="1"/>
            </p:cNvSpPr>
            <p:nvPr/>
          </p:nvSpPr>
          <p:spPr bwMode="auto">
            <a:xfrm>
              <a:off x="1215158" y="4008438"/>
              <a:ext cx="17549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de-DE" sz="1200">
                  <a:solidFill>
                    <a:srgbClr val="000000"/>
                  </a:solidFill>
                  <a:ea typeface="MS PGothic" charset="0"/>
                  <a:cs typeface="MS PGothic" charset="0"/>
                </a:rPr>
                <a:t>30</a:t>
              </a:r>
            </a:p>
          </p:txBody>
        </p:sp>
        <p:sp>
          <p:nvSpPr>
            <p:cNvPr id="26709" name="Rectangle 89"/>
            <p:cNvSpPr>
              <a:spLocks noChangeArrowheads="1"/>
            </p:cNvSpPr>
            <p:nvPr/>
          </p:nvSpPr>
          <p:spPr bwMode="auto">
            <a:xfrm rot="16200000">
              <a:off x="540426" y="5019783"/>
              <a:ext cx="998771"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sz="1200">
                  <a:solidFill>
                    <a:srgbClr val="000000"/>
                  </a:solidFill>
                  <a:ea typeface="MS PGothic" charset="0"/>
                  <a:cs typeface="MS PGothic" charset="0"/>
                </a:rPr>
                <a:t>Liver Failure (%)</a:t>
              </a:r>
            </a:p>
          </p:txBody>
        </p:sp>
        <p:sp>
          <p:nvSpPr>
            <p:cNvPr id="26710" name="Line 38"/>
            <p:cNvSpPr>
              <a:spLocks noChangeShapeType="1"/>
            </p:cNvSpPr>
            <p:nvPr/>
          </p:nvSpPr>
          <p:spPr bwMode="auto">
            <a:xfrm>
              <a:off x="1430338" y="4764088"/>
              <a:ext cx="635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711" name="Rectangle 63"/>
            <p:cNvSpPr>
              <a:spLocks noChangeArrowheads="1"/>
            </p:cNvSpPr>
            <p:nvPr/>
          </p:nvSpPr>
          <p:spPr bwMode="auto">
            <a:xfrm>
              <a:off x="1218334" y="4668838"/>
              <a:ext cx="17549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de-DE" sz="1200">
                  <a:solidFill>
                    <a:srgbClr val="000000"/>
                  </a:solidFill>
                  <a:ea typeface="MS PGothic" charset="0"/>
                  <a:cs typeface="MS PGothic" charset="0"/>
                </a:rPr>
                <a:t>20</a:t>
              </a:r>
            </a:p>
          </p:txBody>
        </p:sp>
        <p:sp>
          <p:nvSpPr>
            <p:cNvPr id="26712" name="Line 38"/>
            <p:cNvSpPr>
              <a:spLocks noChangeShapeType="1"/>
            </p:cNvSpPr>
            <p:nvPr/>
          </p:nvSpPr>
          <p:spPr bwMode="auto">
            <a:xfrm>
              <a:off x="1427163" y="5434013"/>
              <a:ext cx="635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713" name="Rectangle 63"/>
            <p:cNvSpPr>
              <a:spLocks noChangeArrowheads="1"/>
            </p:cNvSpPr>
            <p:nvPr/>
          </p:nvSpPr>
          <p:spPr bwMode="auto">
            <a:xfrm>
              <a:off x="1215159" y="5340350"/>
              <a:ext cx="17549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de-DE" sz="1200">
                  <a:solidFill>
                    <a:srgbClr val="000000"/>
                  </a:solidFill>
                  <a:ea typeface="MS PGothic" charset="0"/>
                  <a:cs typeface="MS PGothic" charset="0"/>
                </a:rPr>
                <a:t>10</a:t>
              </a:r>
            </a:p>
          </p:txBody>
        </p:sp>
        <p:sp>
          <p:nvSpPr>
            <p:cNvPr id="26714" name="Line 38"/>
            <p:cNvSpPr>
              <a:spLocks noChangeShapeType="1"/>
            </p:cNvSpPr>
            <p:nvPr/>
          </p:nvSpPr>
          <p:spPr bwMode="auto">
            <a:xfrm>
              <a:off x="1423988" y="6094413"/>
              <a:ext cx="30718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715" name="Rectangle 63"/>
            <p:cNvSpPr>
              <a:spLocks noChangeArrowheads="1"/>
            </p:cNvSpPr>
            <p:nvPr/>
          </p:nvSpPr>
          <p:spPr bwMode="auto">
            <a:xfrm>
              <a:off x="1299729" y="6000750"/>
              <a:ext cx="877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de-DE" sz="1200">
                  <a:solidFill>
                    <a:srgbClr val="000000"/>
                  </a:solidFill>
                  <a:ea typeface="MS PGothic" charset="0"/>
                  <a:cs typeface="MS PGothic" charset="0"/>
                </a:rPr>
                <a:t>0</a:t>
              </a:r>
            </a:p>
          </p:txBody>
        </p:sp>
        <p:sp>
          <p:nvSpPr>
            <p:cNvPr id="26716" name="Line 38"/>
            <p:cNvSpPr>
              <a:spLocks noChangeShapeType="1"/>
            </p:cNvSpPr>
            <p:nvPr/>
          </p:nvSpPr>
          <p:spPr bwMode="auto">
            <a:xfrm rot="5400000">
              <a:off x="1768475" y="6129338"/>
              <a:ext cx="635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717" name="Rectangle 63"/>
            <p:cNvSpPr>
              <a:spLocks noChangeArrowheads="1"/>
            </p:cNvSpPr>
            <p:nvPr/>
          </p:nvSpPr>
          <p:spPr bwMode="auto">
            <a:xfrm>
              <a:off x="1750003" y="6191250"/>
              <a:ext cx="877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sz="1200">
                  <a:solidFill>
                    <a:srgbClr val="000000"/>
                  </a:solidFill>
                  <a:ea typeface="MS PGothic" charset="0"/>
                  <a:cs typeface="MS PGothic" charset="0"/>
                </a:rPr>
                <a:t>1</a:t>
              </a:r>
            </a:p>
          </p:txBody>
        </p:sp>
        <p:sp>
          <p:nvSpPr>
            <p:cNvPr id="26718" name="Line 38"/>
            <p:cNvSpPr>
              <a:spLocks noChangeShapeType="1"/>
            </p:cNvSpPr>
            <p:nvPr/>
          </p:nvSpPr>
          <p:spPr bwMode="auto">
            <a:xfrm rot="5400000">
              <a:off x="2065338" y="6130925"/>
              <a:ext cx="635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719" name="Rectangle 63"/>
            <p:cNvSpPr>
              <a:spLocks noChangeArrowheads="1"/>
            </p:cNvSpPr>
            <p:nvPr/>
          </p:nvSpPr>
          <p:spPr bwMode="auto">
            <a:xfrm>
              <a:off x="2046864" y="6194425"/>
              <a:ext cx="877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sz="1200">
                  <a:solidFill>
                    <a:srgbClr val="000000"/>
                  </a:solidFill>
                  <a:ea typeface="MS PGothic" charset="0"/>
                  <a:cs typeface="MS PGothic" charset="0"/>
                </a:rPr>
                <a:t>2</a:t>
              </a:r>
            </a:p>
          </p:txBody>
        </p:sp>
        <p:sp>
          <p:nvSpPr>
            <p:cNvPr id="26720" name="Line 38"/>
            <p:cNvSpPr>
              <a:spLocks noChangeShapeType="1"/>
            </p:cNvSpPr>
            <p:nvPr/>
          </p:nvSpPr>
          <p:spPr bwMode="auto">
            <a:xfrm rot="5400000">
              <a:off x="2363788" y="6127750"/>
              <a:ext cx="635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721" name="Rectangle 63"/>
            <p:cNvSpPr>
              <a:spLocks noChangeArrowheads="1"/>
            </p:cNvSpPr>
            <p:nvPr/>
          </p:nvSpPr>
          <p:spPr bwMode="auto">
            <a:xfrm>
              <a:off x="2345314" y="6191250"/>
              <a:ext cx="877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sz="1200">
                  <a:solidFill>
                    <a:srgbClr val="000000"/>
                  </a:solidFill>
                  <a:ea typeface="MS PGothic" charset="0"/>
                  <a:cs typeface="MS PGothic" charset="0"/>
                </a:rPr>
                <a:t>3</a:t>
              </a:r>
            </a:p>
          </p:txBody>
        </p:sp>
        <p:sp>
          <p:nvSpPr>
            <p:cNvPr id="26722" name="Line 38"/>
            <p:cNvSpPr>
              <a:spLocks noChangeShapeType="1"/>
            </p:cNvSpPr>
            <p:nvPr/>
          </p:nvSpPr>
          <p:spPr bwMode="auto">
            <a:xfrm rot="5400000">
              <a:off x="2660650" y="6130925"/>
              <a:ext cx="635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723" name="Rectangle 63"/>
            <p:cNvSpPr>
              <a:spLocks noChangeArrowheads="1"/>
            </p:cNvSpPr>
            <p:nvPr/>
          </p:nvSpPr>
          <p:spPr bwMode="auto">
            <a:xfrm>
              <a:off x="2642178" y="6192838"/>
              <a:ext cx="877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sz="1200">
                  <a:solidFill>
                    <a:srgbClr val="000000"/>
                  </a:solidFill>
                  <a:ea typeface="MS PGothic" charset="0"/>
                  <a:cs typeface="MS PGothic" charset="0"/>
                </a:rPr>
                <a:t>4</a:t>
              </a:r>
            </a:p>
          </p:txBody>
        </p:sp>
        <p:sp>
          <p:nvSpPr>
            <p:cNvPr id="26724" name="Line 38"/>
            <p:cNvSpPr>
              <a:spLocks noChangeShapeType="1"/>
            </p:cNvSpPr>
            <p:nvPr/>
          </p:nvSpPr>
          <p:spPr bwMode="auto">
            <a:xfrm rot="5400000">
              <a:off x="2963863" y="6127750"/>
              <a:ext cx="635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725" name="Rectangle 63"/>
            <p:cNvSpPr>
              <a:spLocks noChangeArrowheads="1"/>
            </p:cNvSpPr>
            <p:nvPr/>
          </p:nvSpPr>
          <p:spPr bwMode="auto">
            <a:xfrm>
              <a:off x="2945389" y="6189663"/>
              <a:ext cx="877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sz="1200">
                  <a:solidFill>
                    <a:srgbClr val="000000"/>
                  </a:solidFill>
                  <a:ea typeface="MS PGothic" charset="0"/>
                  <a:cs typeface="MS PGothic" charset="0"/>
                </a:rPr>
                <a:t>5</a:t>
              </a:r>
            </a:p>
          </p:txBody>
        </p:sp>
        <p:sp>
          <p:nvSpPr>
            <p:cNvPr id="26726" name="Line 38"/>
            <p:cNvSpPr>
              <a:spLocks noChangeShapeType="1"/>
            </p:cNvSpPr>
            <p:nvPr/>
          </p:nvSpPr>
          <p:spPr bwMode="auto">
            <a:xfrm rot="5400000">
              <a:off x="3271838" y="6129338"/>
              <a:ext cx="635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727" name="Rectangle 63"/>
            <p:cNvSpPr>
              <a:spLocks noChangeArrowheads="1"/>
            </p:cNvSpPr>
            <p:nvPr/>
          </p:nvSpPr>
          <p:spPr bwMode="auto">
            <a:xfrm>
              <a:off x="3253365" y="6191250"/>
              <a:ext cx="877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sz="1200">
                  <a:solidFill>
                    <a:srgbClr val="000000"/>
                  </a:solidFill>
                  <a:ea typeface="MS PGothic" charset="0"/>
                  <a:cs typeface="MS PGothic" charset="0"/>
                </a:rPr>
                <a:t>6</a:t>
              </a:r>
            </a:p>
          </p:txBody>
        </p:sp>
        <p:sp>
          <p:nvSpPr>
            <p:cNvPr id="26728" name="Line 38"/>
            <p:cNvSpPr>
              <a:spLocks noChangeShapeType="1"/>
            </p:cNvSpPr>
            <p:nvPr/>
          </p:nvSpPr>
          <p:spPr bwMode="auto">
            <a:xfrm rot="5400000">
              <a:off x="3563938" y="6130925"/>
              <a:ext cx="635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729" name="Rectangle 63"/>
            <p:cNvSpPr>
              <a:spLocks noChangeArrowheads="1"/>
            </p:cNvSpPr>
            <p:nvPr/>
          </p:nvSpPr>
          <p:spPr bwMode="auto">
            <a:xfrm>
              <a:off x="3545464" y="6194425"/>
              <a:ext cx="877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sz="1200">
                  <a:solidFill>
                    <a:srgbClr val="000000"/>
                  </a:solidFill>
                  <a:ea typeface="MS PGothic" charset="0"/>
                  <a:cs typeface="MS PGothic" charset="0"/>
                </a:rPr>
                <a:t>7</a:t>
              </a:r>
            </a:p>
          </p:txBody>
        </p:sp>
        <p:sp>
          <p:nvSpPr>
            <p:cNvPr id="26730" name="Line 38"/>
            <p:cNvSpPr>
              <a:spLocks noChangeShapeType="1"/>
            </p:cNvSpPr>
            <p:nvPr/>
          </p:nvSpPr>
          <p:spPr bwMode="auto">
            <a:xfrm rot="5400000">
              <a:off x="3865563" y="6127750"/>
              <a:ext cx="635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731" name="Rectangle 63"/>
            <p:cNvSpPr>
              <a:spLocks noChangeArrowheads="1"/>
            </p:cNvSpPr>
            <p:nvPr/>
          </p:nvSpPr>
          <p:spPr bwMode="auto">
            <a:xfrm>
              <a:off x="3847090" y="6191250"/>
              <a:ext cx="877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sz="1200">
                  <a:solidFill>
                    <a:srgbClr val="000000"/>
                  </a:solidFill>
                  <a:ea typeface="MS PGothic" charset="0"/>
                  <a:cs typeface="MS PGothic" charset="0"/>
                </a:rPr>
                <a:t>8</a:t>
              </a:r>
            </a:p>
          </p:txBody>
        </p:sp>
        <p:sp>
          <p:nvSpPr>
            <p:cNvPr id="26732" name="Line 38"/>
            <p:cNvSpPr>
              <a:spLocks noChangeShapeType="1"/>
            </p:cNvSpPr>
            <p:nvPr/>
          </p:nvSpPr>
          <p:spPr bwMode="auto">
            <a:xfrm rot="5400000">
              <a:off x="4168775" y="6130925"/>
              <a:ext cx="635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733" name="Rectangle 63"/>
            <p:cNvSpPr>
              <a:spLocks noChangeArrowheads="1"/>
            </p:cNvSpPr>
            <p:nvPr/>
          </p:nvSpPr>
          <p:spPr bwMode="auto">
            <a:xfrm>
              <a:off x="4150303" y="6192838"/>
              <a:ext cx="877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sz="1200">
                  <a:solidFill>
                    <a:srgbClr val="000000"/>
                  </a:solidFill>
                  <a:ea typeface="MS PGothic" charset="0"/>
                  <a:cs typeface="MS PGothic" charset="0"/>
                </a:rPr>
                <a:t>9</a:t>
              </a:r>
            </a:p>
          </p:txBody>
        </p:sp>
        <p:sp>
          <p:nvSpPr>
            <p:cNvPr id="26734" name="Line 38"/>
            <p:cNvSpPr>
              <a:spLocks noChangeShapeType="1"/>
            </p:cNvSpPr>
            <p:nvPr/>
          </p:nvSpPr>
          <p:spPr bwMode="auto">
            <a:xfrm rot="5400000">
              <a:off x="4460875" y="6121400"/>
              <a:ext cx="635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735" name="Rectangle 63"/>
            <p:cNvSpPr>
              <a:spLocks noChangeArrowheads="1"/>
            </p:cNvSpPr>
            <p:nvPr/>
          </p:nvSpPr>
          <p:spPr bwMode="auto">
            <a:xfrm>
              <a:off x="4398529" y="6184900"/>
              <a:ext cx="17549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sz="1200">
                  <a:solidFill>
                    <a:srgbClr val="000000"/>
                  </a:solidFill>
                  <a:ea typeface="MS PGothic" charset="0"/>
                  <a:cs typeface="MS PGothic" charset="0"/>
                </a:rPr>
                <a:t>10</a:t>
              </a:r>
            </a:p>
          </p:txBody>
        </p:sp>
        <p:sp>
          <p:nvSpPr>
            <p:cNvPr id="26736" name="Rectangle 63"/>
            <p:cNvSpPr>
              <a:spLocks noChangeArrowheads="1"/>
            </p:cNvSpPr>
            <p:nvPr/>
          </p:nvSpPr>
          <p:spPr bwMode="auto">
            <a:xfrm>
              <a:off x="1446789" y="6183313"/>
              <a:ext cx="877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sz="1200">
                  <a:solidFill>
                    <a:srgbClr val="000000"/>
                  </a:solidFill>
                  <a:ea typeface="MS PGothic" charset="0"/>
                  <a:cs typeface="MS PGothic" charset="0"/>
                </a:rPr>
                <a:t>0</a:t>
              </a:r>
            </a:p>
          </p:txBody>
        </p:sp>
        <p:sp>
          <p:nvSpPr>
            <p:cNvPr id="26737" name="Rectangle 89"/>
            <p:cNvSpPr>
              <a:spLocks noChangeArrowheads="1"/>
            </p:cNvSpPr>
            <p:nvPr/>
          </p:nvSpPr>
          <p:spPr bwMode="auto">
            <a:xfrm>
              <a:off x="2425700" y="6402388"/>
              <a:ext cx="11096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sz="1200">
                  <a:solidFill>
                    <a:srgbClr val="000000"/>
                  </a:solidFill>
                  <a:ea typeface="MS PGothic" charset="0"/>
                  <a:cs typeface="MS PGothic" charset="0"/>
                </a:rPr>
                <a:t>Time – in years</a:t>
              </a:r>
            </a:p>
          </p:txBody>
        </p:sp>
        <p:pic>
          <p:nvPicPr>
            <p:cNvPr id="26738" name="Bild 105" descr="Untitled-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6538" y="4114800"/>
              <a:ext cx="2986087"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739" name="Text Box 14"/>
            <p:cNvSpPr txBox="1">
              <a:spLocks noChangeArrowheads="1"/>
            </p:cNvSpPr>
            <p:nvPr/>
          </p:nvSpPr>
          <p:spPr bwMode="auto">
            <a:xfrm>
              <a:off x="1447410" y="4094163"/>
              <a:ext cx="200738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bg1"/>
                  </a:solidFill>
                  <a:latin typeface="Arial" charset="0"/>
                  <a:ea typeface="ＭＳ Ｐゴシック" charset="0"/>
                </a:defRPr>
              </a:lvl1pPr>
              <a:lvl2pPr>
                <a:defRPr sz="2800" b="1">
                  <a:solidFill>
                    <a:schemeClr val="bg1"/>
                  </a:solidFill>
                  <a:latin typeface="Arial" charset="0"/>
                  <a:ea typeface="ＭＳ Ｐゴシック" charset="0"/>
                </a:defRPr>
              </a:lvl2pPr>
              <a:lvl3pPr>
                <a:defRPr sz="2400" b="1">
                  <a:solidFill>
                    <a:schemeClr val="bg1"/>
                  </a:solidFill>
                  <a:latin typeface="Arial" charset="0"/>
                  <a:ea typeface="ＭＳ Ｐゴシック" charset="0"/>
                </a:defRPr>
              </a:lvl3pPr>
              <a:lvl4pPr>
                <a:defRPr sz="2400" b="1">
                  <a:solidFill>
                    <a:schemeClr val="bg1"/>
                  </a:solidFill>
                  <a:latin typeface="Arial" charset="0"/>
                  <a:ea typeface="ＭＳ Ｐゴシック" charset="0"/>
                </a:defRPr>
              </a:lvl4pPr>
              <a:lvl5pPr>
                <a:defRPr sz="2000" b="1">
                  <a:solidFill>
                    <a:schemeClr val="bg1"/>
                  </a:solidFill>
                  <a:latin typeface="Arial" charset="0"/>
                  <a:ea typeface="ＭＳ Ｐゴシック" charset="0"/>
                </a:defRPr>
              </a:lvl5pPr>
              <a:lvl6pPr>
                <a:buClr>
                  <a:srgbClr val="8FD2ED"/>
                </a:buClr>
                <a:defRPr sz="2000" b="1">
                  <a:solidFill>
                    <a:schemeClr val="bg1"/>
                  </a:solidFill>
                  <a:latin typeface="Arial" charset="0"/>
                  <a:ea typeface="ＭＳ Ｐゴシック" charset="0"/>
                </a:defRPr>
              </a:lvl6pPr>
              <a:lvl7pPr>
                <a:buClr>
                  <a:srgbClr val="8FD2ED"/>
                </a:buClr>
                <a:defRPr sz="2000" b="1">
                  <a:solidFill>
                    <a:schemeClr val="bg1"/>
                  </a:solidFill>
                  <a:latin typeface="Arial" charset="0"/>
                  <a:ea typeface="ＭＳ Ｐゴシック" charset="0"/>
                </a:defRPr>
              </a:lvl7pPr>
              <a:lvl8pPr>
                <a:buClr>
                  <a:srgbClr val="8FD2ED"/>
                </a:buClr>
                <a:defRPr sz="2000" b="1">
                  <a:solidFill>
                    <a:schemeClr val="bg1"/>
                  </a:solidFill>
                  <a:latin typeface="Arial" charset="0"/>
                  <a:ea typeface="ＭＳ Ｐゴシック" charset="0"/>
                </a:defRPr>
              </a:lvl8pPr>
              <a:lvl9pPr>
                <a:buClr>
                  <a:srgbClr val="8FD2ED"/>
                </a:buClr>
                <a:defRPr sz="2000" b="1">
                  <a:solidFill>
                    <a:schemeClr val="bg1"/>
                  </a:solidFill>
                  <a:latin typeface="Arial" charset="0"/>
                  <a:ea typeface="ＭＳ Ｐゴシック" charset="0"/>
                </a:defRPr>
              </a:lvl9pPr>
            </a:lstStyle>
            <a:p>
              <a:pPr algn="ctr"/>
              <a:r>
                <a:rPr lang="en-US" sz="1200">
                  <a:solidFill>
                    <a:srgbClr val="000000"/>
                  </a:solidFill>
                  <a:ea typeface="MS PGothic" charset="0"/>
                  <a:cs typeface="MS PGothic" charset="0"/>
                </a:rPr>
                <a:t>Adjusted HR of SVR:</a:t>
              </a:r>
            </a:p>
            <a:p>
              <a:pPr algn="ctr" fontAlgn="b"/>
              <a:r>
                <a:rPr lang="nl-NL" sz="1200">
                  <a:solidFill>
                    <a:srgbClr val="000000"/>
                  </a:solidFill>
                  <a:ea typeface="MS PGothic" charset="0"/>
                  <a:cs typeface="MS PGothic" charset="0"/>
                </a:rPr>
                <a:t>0.07 (95%CI 0.03-0.20)</a:t>
              </a:r>
            </a:p>
            <a:p>
              <a:pPr algn="ctr"/>
              <a:r>
                <a:rPr lang="en-US" sz="1200" i="1">
                  <a:solidFill>
                    <a:srgbClr val="000000"/>
                  </a:solidFill>
                  <a:ea typeface="MS PGothic" charset="0"/>
                  <a:cs typeface="MS PGothic" charset="0"/>
                </a:rPr>
                <a:t>p </a:t>
              </a:r>
              <a:r>
                <a:rPr lang="en-US" sz="1200">
                  <a:solidFill>
                    <a:srgbClr val="000000"/>
                  </a:solidFill>
                  <a:ea typeface="MS PGothic" charset="0"/>
                  <a:cs typeface="MS PGothic" charset="0"/>
                </a:rPr>
                <a:t>&lt;</a:t>
              </a:r>
              <a:r>
                <a:rPr lang="en-US" sz="1200" i="1">
                  <a:solidFill>
                    <a:srgbClr val="000000"/>
                  </a:solidFill>
                  <a:ea typeface="MS PGothic" charset="0"/>
                  <a:cs typeface="MS PGothic" charset="0"/>
                </a:rPr>
                <a:t> </a:t>
              </a:r>
              <a:r>
                <a:rPr lang="en-US" sz="1200">
                  <a:solidFill>
                    <a:srgbClr val="000000"/>
                  </a:solidFill>
                  <a:ea typeface="MS PGothic" charset="0"/>
                  <a:cs typeface="MS PGothic" charset="0"/>
                </a:rPr>
                <a:t>0.001</a:t>
              </a:r>
              <a:endParaRPr lang="nl-NL" sz="1200">
                <a:solidFill>
                  <a:srgbClr val="000000"/>
                </a:solidFill>
                <a:ea typeface="MS PGothic" charset="0"/>
                <a:cs typeface="MS PGothic" charset="0"/>
              </a:endParaRPr>
            </a:p>
          </p:txBody>
        </p:sp>
        <p:sp>
          <p:nvSpPr>
            <p:cNvPr id="26740" name="Text Box 14"/>
            <p:cNvSpPr txBox="1">
              <a:spLocks noChangeArrowheads="1"/>
            </p:cNvSpPr>
            <p:nvPr/>
          </p:nvSpPr>
          <p:spPr bwMode="auto">
            <a:xfrm>
              <a:off x="3693755" y="5133975"/>
              <a:ext cx="9532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bg1"/>
                  </a:solidFill>
                  <a:latin typeface="Arial" charset="0"/>
                  <a:ea typeface="ＭＳ Ｐゴシック" charset="0"/>
                </a:defRPr>
              </a:lvl1pPr>
              <a:lvl2pPr>
                <a:defRPr sz="2800" b="1">
                  <a:solidFill>
                    <a:schemeClr val="bg1"/>
                  </a:solidFill>
                  <a:latin typeface="Arial" charset="0"/>
                  <a:ea typeface="ＭＳ Ｐゴシック" charset="0"/>
                </a:defRPr>
              </a:lvl2pPr>
              <a:lvl3pPr>
                <a:defRPr sz="2400" b="1">
                  <a:solidFill>
                    <a:schemeClr val="bg1"/>
                  </a:solidFill>
                  <a:latin typeface="Arial" charset="0"/>
                  <a:ea typeface="ＭＳ Ｐゴシック" charset="0"/>
                </a:defRPr>
              </a:lvl3pPr>
              <a:lvl4pPr>
                <a:defRPr sz="2400" b="1">
                  <a:solidFill>
                    <a:schemeClr val="bg1"/>
                  </a:solidFill>
                  <a:latin typeface="Arial" charset="0"/>
                  <a:ea typeface="ＭＳ Ｐゴシック" charset="0"/>
                </a:defRPr>
              </a:lvl4pPr>
              <a:lvl5pPr>
                <a:defRPr sz="2000" b="1">
                  <a:solidFill>
                    <a:schemeClr val="bg1"/>
                  </a:solidFill>
                  <a:latin typeface="Arial" charset="0"/>
                  <a:ea typeface="ＭＳ Ｐゴシック" charset="0"/>
                </a:defRPr>
              </a:lvl5pPr>
              <a:lvl6pPr>
                <a:buClr>
                  <a:srgbClr val="8FD2ED"/>
                </a:buClr>
                <a:defRPr sz="2000" b="1">
                  <a:solidFill>
                    <a:schemeClr val="bg1"/>
                  </a:solidFill>
                  <a:latin typeface="Arial" charset="0"/>
                  <a:ea typeface="ＭＳ Ｐゴシック" charset="0"/>
                </a:defRPr>
              </a:lvl6pPr>
              <a:lvl7pPr>
                <a:buClr>
                  <a:srgbClr val="8FD2ED"/>
                </a:buClr>
                <a:defRPr sz="2000" b="1">
                  <a:solidFill>
                    <a:schemeClr val="bg1"/>
                  </a:solidFill>
                  <a:latin typeface="Arial" charset="0"/>
                  <a:ea typeface="ＭＳ Ｐゴシック" charset="0"/>
                </a:defRPr>
              </a:lvl7pPr>
              <a:lvl8pPr>
                <a:buClr>
                  <a:srgbClr val="8FD2ED"/>
                </a:buClr>
                <a:defRPr sz="2000" b="1">
                  <a:solidFill>
                    <a:schemeClr val="bg1"/>
                  </a:solidFill>
                  <a:latin typeface="Arial" charset="0"/>
                  <a:ea typeface="ＭＳ Ｐゴシック" charset="0"/>
                </a:defRPr>
              </a:lvl8pPr>
              <a:lvl9pPr>
                <a:buClr>
                  <a:srgbClr val="8FD2ED"/>
                </a:buClr>
                <a:defRPr sz="2000" b="1">
                  <a:solidFill>
                    <a:schemeClr val="bg1"/>
                  </a:solidFill>
                  <a:latin typeface="Arial" charset="0"/>
                  <a:ea typeface="ＭＳ Ｐゴシック" charset="0"/>
                </a:defRPr>
              </a:lvl9pPr>
            </a:lstStyle>
            <a:p>
              <a:pPr algn="ctr"/>
              <a:r>
                <a:rPr lang="en-US" sz="1200" i="1">
                  <a:solidFill>
                    <a:srgbClr val="000000"/>
                  </a:solidFill>
                  <a:ea typeface="MS PGothic" charset="0"/>
                  <a:cs typeface="MS PGothic" charset="0"/>
                </a:rPr>
                <a:t>p </a:t>
              </a:r>
              <a:r>
                <a:rPr lang="en-US" sz="1200">
                  <a:solidFill>
                    <a:srgbClr val="000000"/>
                  </a:solidFill>
                  <a:ea typeface="MS PGothic" charset="0"/>
                  <a:cs typeface="MS PGothic" charset="0"/>
                </a:rPr>
                <a:t>&lt; 0.001</a:t>
              </a:r>
              <a:endParaRPr lang="nl-NL" sz="1200">
                <a:solidFill>
                  <a:srgbClr val="000000"/>
                </a:solidFill>
                <a:ea typeface="MS PGothic" charset="0"/>
                <a:cs typeface="MS PGothic" charset="0"/>
              </a:endParaRPr>
            </a:p>
          </p:txBody>
        </p:sp>
        <p:sp>
          <p:nvSpPr>
            <p:cNvPr id="26741" name="Text Box 14"/>
            <p:cNvSpPr txBox="1">
              <a:spLocks noChangeArrowheads="1"/>
            </p:cNvSpPr>
            <p:nvPr/>
          </p:nvSpPr>
          <p:spPr bwMode="auto">
            <a:xfrm>
              <a:off x="3872628" y="5611813"/>
              <a:ext cx="5637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bg1"/>
                  </a:solidFill>
                  <a:latin typeface="Arial" charset="0"/>
                  <a:ea typeface="ＭＳ Ｐゴシック" charset="0"/>
                </a:defRPr>
              </a:lvl1pPr>
              <a:lvl2pPr>
                <a:defRPr sz="2800" b="1">
                  <a:solidFill>
                    <a:schemeClr val="bg1"/>
                  </a:solidFill>
                  <a:latin typeface="Arial" charset="0"/>
                  <a:ea typeface="ＭＳ Ｐゴシック" charset="0"/>
                </a:defRPr>
              </a:lvl2pPr>
              <a:lvl3pPr>
                <a:defRPr sz="2400" b="1">
                  <a:solidFill>
                    <a:schemeClr val="bg1"/>
                  </a:solidFill>
                  <a:latin typeface="Arial" charset="0"/>
                  <a:ea typeface="ＭＳ Ｐゴシック" charset="0"/>
                </a:defRPr>
              </a:lvl3pPr>
              <a:lvl4pPr>
                <a:defRPr sz="2400" b="1">
                  <a:solidFill>
                    <a:schemeClr val="bg1"/>
                  </a:solidFill>
                  <a:latin typeface="Arial" charset="0"/>
                  <a:ea typeface="ＭＳ Ｐゴシック" charset="0"/>
                </a:defRPr>
              </a:lvl4pPr>
              <a:lvl5pPr>
                <a:defRPr sz="2000" b="1">
                  <a:solidFill>
                    <a:schemeClr val="bg1"/>
                  </a:solidFill>
                  <a:latin typeface="Arial" charset="0"/>
                  <a:ea typeface="ＭＳ Ｐゴシック" charset="0"/>
                </a:defRPr>
              </a:lvl5pPr>
              <a:lvl6pPr>
                <a:buClr>
                  <a:srgbClr val="8FD2ED"/>
                </a:buClr>
                <a:defRPr sz="2000" b="1">
                  <a:solidFill>
                    <a:schemeClr val="bg1"/>
                  </a:solidFill>
                  <a:latin typeface="Arial" charset="0"/>
                  <a:ea typeface="ＭＳ Ｐゴシック" charset="0"/>
                </a:defRPr>
              </a:lvl6pPr>
              <a:lvl7pPr>
                <a:buClr>
                  <a:srgbClr val="8FD2ED"/>
                </a:buClr>
                <a:defRPr sz="2000" b="1">
                  <a:solidFill>
                    <a:schemeClr val="bg1"/>
                  </a:solidFill>
                  <a:latin typeface="Arial" charset="0"/>
                  <a:ea typeface="ＭＳ Ｐゴシック" charset="0"/>
                </a:defRPr>
              </a:lvl7pPr>
              <a:lvl8pPr>
                <a:buClr>
                  <a:srgbClr val="8FD2ED"/>
                </a:buClr>
                <a:defRPr sz="2000" b="1">
                  <a:solidFill>
                    <a:schemeClr val="bg1"/>
                  </a:solidFill>
                  <a:latin typeface="Arial" charset="0"/>
                  <a:ea typeface="ＭＳ Ｐゴシック" charset="0"/>
                </a:defRPr>
              </a:lvl8pPr>
              <a:lvl9pPr>
                <a:buClr>
                  <a:srgbClr val="8FD2ED"/>
                </a:buClr>
                <a:defRPr sz="2000" b="1">
                  <a:solidFill>
                    <a:schemeClr val="bg1"/>
                  </a:solidFill>
                  <a:latin typeface="Arial" charset="0"/>
                  <a:ea typeface="ＭＳ Ｐゴシック" charset="0"/>
                </a:defRPr>
              </a:lvl9pPr>
            </a:lstStyle>
            <a:p>
              <a:pPr algn="ctr"/>
              <a:r>
                <a:rPr lang="en-US" sz="1200">
                  <a:solidFill>
                    <a:srgbClr val="000000"/>
                  </a:solidFill>
                  <a:ea typeface="MS PGothic" charset="0"/>
                  <a:cs typeface="MS PGothic" charset="0"/>
                </a:rPr>
                <a:t>SVR</a:t>
              </a:r>
              <a:endParaRPr lang="nl-NL" sz="1200">
                <a:solidFill>
                  <a:srgbClr val="000000"/>
                </a:solidFill>
                <a:ea typeface="MS PGothic" charset="0"/>
                <a:cs typeface="MS PGothic" charset="0"/>
              </a:endParaRPr>
            </a:p>
          </p:txBody>
        </p:sp>
        <p:sp>
          <p:nvSpPr>
            <p:cNvPr id="26742" name="Text Box 14"/>
            <p:cNvSpPr txBox="1">
              <a:spLocks noChangeArrowheads="1"/>
            </p:cNvSpPr>
            <p:nvPr/>
          </p:nvSpPr>
          <p:spPr bwMode="auto">
            <a:xfrm>
              <a:off x="3797094" y="4587875"/>
              <a:ext cx="9386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bg1"/>
                  </a:solidFill>
                  <a:latin typeface="Arial" charset="0"/>
                  <a:ea typeface="ＭＳ Ｐゴシック" charset="0"/>
                </a:defRPr>
              </a:lvl1pPr>
              <a:lvl2pPr>
                <a:defRPr sz="2800" b="1">
                  <a:solidFill>
                    <a:schemeClr val="bg1"/>
                  </a:solidFill>
                  <a:latin typeface="Arial" charset="0"/>
                  <a:ea typeface="ＭＳ Ｐゴシック" charset="0"/>
                </a:defRPr>
              </a:lvl2pPr>
              <a:lvl3pPr>
                <a:defRPr sz="2400" b="1">
                  <a:solidFill>
                    <a:schemeClr val="bg1"/>
                  </a:solidFill>
                  <a:latin typeface="Arial" charset="0"/>
                  <a:ea typeface="ＭＳ Ｐゴシック" charset="0"/>
                </a:defRPr>
              </a:lvl3pPr>
              <a:lvl4pPr>
                <a:defRPr sz="2400" b="1">
                  <a:solidFill>
                    <a:schemeClr val="bg1"/>
                  </a:solidFill>
                  <a:latin typeface="Arial" charset="0"/>
                  <a:ea typeface="ＭＳ Ｐゴシック" charset="0"/>
                </a:defRPr>
              </a:lvl4pPr>
              <a:lvl5pPr>
                <a:defRPr sz="2000" b="1">
                  <a:solidFill>
                    <a:schemeClr val="bg1"/>
                  </a:solidFill>
                  <a:latin typeface="Arial" charset="0"/>
                  <a:ea typeface="ＭＳ Ｐゴシック" charset="0"/>
                </a:defRPr>
              </a:lvl5pPr>
              <a:lvl6pPr>
                <a:buClr>
                  <a:srgbClr val="8FD2ED"/>
                </a:buClr>
                <a:defRPr sz="2000" b="1">
                  <a:solidFill>
                    <a:schemeClr val="bg1"/>
                  </a:solidFill>
                  <a:latin typeface="Arial" charset="0"/>
                  <a:ea typeface="ＭＳ Ｐゴシック" charset="0"/>
                </a:defRPr>
              </a:lvl6pPr>
              <a:lvl7pPr>
                <a:buClr>
                  <a:srgbClr val="8FD2ED"/>
                </a:buClr>
                <a:defRPr sz="2000" b="1">
                  <a:solidFill>
                    <a:schemeClr val="bg1"/>
                  </a:solidFill>
                  <a:latin typeface="Arial" charset="0"/>
                  <a:ea typeface="ＭＳ Ｐゴシック" charset="0"/>
                </a:defRPr>
              </a:lvl7pPr>
              <a:lvl8pPr>
                <a:buClr>
                  <a:srgbClr val="8FD2ED"/>
                </a:buClr>
                <a:defRPr sz="2000" b="1">
                  <a:solidFill>
                    <a:schemeClr val="bg1"/>
                  </a:solidFill>
                  <a:latin typeface="Arial" charset="0"/>
                  <a:ea typeface="ＭＳ Ｐゴシック" charset="0"/>
                </a:defRPr>
              </a:lvl8pPr>
              <a:lvl9pPr>
                <a:buClr>
                  <a:srgbClr val="8FD2ED"/>
                </a:buClr>
                <a:defRPr sz="2000" b="1">
                  <a:solidFill>
                    <a:schemeClr val="bg1"/>
                  </a:solidFill>
                  <a:latin typeface="Arial" charset="0"/>
                  <a:ea typeface="ＭＳ Ｐゴシック" charset="0"/>
                </a:defRPr>
              </a:lvl9pPr>
            </a:lstStyle>
            <a:p>
              <a:pPr algn="ctr"/>
              <a:r>
                <a:rPr lang="en-US" sz="1200">
                  <a:solidFill>
                    <a:srgbClr val="000000"/>
                  </a:solidFill>
                  <a:ea typeface="MS PGothic" charset="0"/>
                  <a:cs typeface="MS PGothic" charset="0"/>
                </a:rPr>
                <a:t>non-SVR</a:t>
              </a:r>
              <a:endParaRPr lang="nl-NL" sz="1200">
                <a:solidFill>
                  <a:srgbClr val="000000"/>
                </a:solidFill>
                <a:ea typeface="MS PGothic" charset="0"/>
                <a:cs typeface="MS PGothic" charset="0"/>
              </a:endParaRPr>
            </a:p>
          </p:txBody>
        </p:sp>
      </p:grpSp>
      <p:pic>
        <p:nvPicPr>
          <p:cNvPr id="26660" name="Bild 112" descr="Untitled-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23296" y="1915628"/>
            <a:ext cx="2682523" cy="183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61" name="Text Box 14"/>
          <p:cNvSpPr txBox="1">
            <a:spLocks noChangeArrowheads="1"/>
          </p:cNvSpPr>
          <p:nvPr/>
        </p:nvSpPr>
        <p:spPr bwMode="auto">
          <a:xfrm>
            <a:off x="5176572" y="1775928"/>
            <a:ext cx="17843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bg1"/>
                </a:solidFill>
                <a:latin typeface="Arial" charset="0"/>
                <a:ea typeface="ＭＳ Ｐゴシック" charset="0"/>
              </a:defRPr>
            </a:lvl1pPr>
            <a:lvl2pPr>
              <a:defRPr sz="2800" b="1">
                <a:solidFill>
                  <a:schemeClr val="bg1"/>
                </a:solidFill>
                <a:latin typeface="Arial" charset="0"/>
                <a:ea typeface="ＭＳ Ｐゴシック" charset="0"/>
              </a:defRPr>
            </a:lvl2pPr>
            <a:lvl3pPr>
              <a:defRPr sz="2400" b="1">
                <a:solidFill>
                  <a:schemeClr val="bg1"/>
                </a:solidFill>
                <a:latin typeface="Arial" charset="0"/>
                <a:ea typeface="ＭＳ Ｐゴシック" charset="0"/>
              </a:defRPr>
            </a:lvl3pPr>
            <a:lvl4pPr>
              <a:defRPr sz="2400" b="1">
                <a:solidFill>
                  <a:schemeClr val="bg1"/>
                </a:solidFill>
                <a:latin typeface="Arial" charset="0"/>
                <a:ea typeface="ＭＳ Ｐゴシック" charset="0"/>
              </a:defRPr>
            </a:lvl4pPr>
            <a:lvl5pPr>
              <a:defRPr sz="2000" b="1">
                <a:solidFill>
                  <a:schemeClr val="bg1"/>
                </a:solidFill>
                <a:latin typeface="Arial" charset="0"/>
                <a:ea typeface="ＭＳ Ｐゴシック" charset="0"/>
              </a:defRPr>
            </a:lvl5pPr>
            <a:lvl6pPr>
              <a:buClr>
                <a:srgbClr val="8FD2ED"/>
              </a:buClr>
              <a:defRPr sz="2000" b="1">
                <a:solidFill>
                  <a:schemeClr val="bg1"/>
                </a:solidFill>
                <a:latin typeface="Arial" charset="0"/>
                <a:ea typeface="ＭＳ Ｐゴシック" charset="0"/>
              </a:defRPr>
            </a:lvl6pPr>
            <a:lvl7pPr>
              <a:buClr>
                <a:srgbClr val="8FD2ED"/>
              </a:buClr>
              <a:defRPr sz="2000" b="1">
                <a:solidFill>
                  <a:schemeClr val="bg1"/>
                </a:solidFill>
                <a:latin typeface="Arial" charset="0"/>
                <a:ea typeface="ＭＳ Ｐゴシック" charset="0"/>
              </a:defRPr>
            </a:lvl7pPr>
            <a:lvl8pPr>
              <a:buClr>
                <a:srgbClr val="8FD2ED"/>
              </a:buClr>
              <a:defRPr sz="2000" b="1">
                <a:solidFill>
                  <a:schemeClr val="bg1"/>
                </a:solidFill>
                <a:latin typeface="Arial" charset="0"/>
                <a:ea typeface="ＭＳ Ｐゴシック" charset="0"/>
              </a:defRPr>
            </a:lvl8pPr>
            <a:lvl9pPr>
              <a:buClr>
                <a:srgbClr val="8FD2ED"/>
              </a:buClr>
              <a:defRPr sz="2000" b="1">
                <a:solidFill>
                  <a:schemeClr val="bg1"/>
                </a:solidFill>
                <a:latin typeface="Arial" charset="0"/>
                <a:ea typeface="ＭＳ Ｐゴシック" charset="0"/>
              </a:defRPr>
            </a:lvl9pPr>
          </a:lstStyle>
          <a:p>
            <a:pPr algn="ctr"/>
            <a:r>
              <a:rPr lang="en-US" sz="1200">
                <a:solidFill>
                  <a:srgbClr val="000000"/>
                </a:solidFill>
                <a:ea typeface="MS PGothic" charset="0"/>
                <a:cs typeface="MS PGothic" charset="0"/>
              </a:rPr>
              <a:t>Adjusted HR of SVR:</a:t>
            </a:r>
          </a:p>
          <a:p>
            <a:pPr algn="ctr" fontAlgn="b"/>
            <a:r>
              <a:rPr lang="nl-NL" sz="1200">
                <a:solidFill>
                  <a:srgbClr val="000000"/>
                </a:solidFill>
                <a:ea typeface="MS PGothic" charset="0"/>
                <a:cs typeface="MS PGothic" charset="0"/>
              </a:rPr>
              <a:t>0.06 (95%CI 0.02-0.19)</a:t>
            </a:r>
          </a:p>
          <a:p>
            <a:pPr algn="ctr"/>
            <a:r>
              <a:rPr lang="en-US" sz="1200" i="1">
                <a:solidFill>
                  <a:srgbClr val="000000"/>
                </a:solidFill>
                <a:ea typeface="MS PGothic" charset="0"/>
                <a:cs typeface="MS PGothic" charset="0"/>
              </a:rPr>
              <a:t>p </a:t>
            </a:r>
            <a:r>
              <a:rPr lang="en-US" sz="1200">
                <a:solidFill>
                  <a:srgbClr val="000000"/>
                </a:solidFill>
                <a:ea typeface="MS PGothic" charset="0"/>
                <a:cs typeface="MS PGothic" charset="0"/>
              </a:rPr>
              <a:t>&lt; 0.001</a:t>
            </a:r>
            <a:endParaRPr lang="nl-NL" sz="1200">
              <a:solidFill>
                <a:srgbClr val="000000"/>
              </a:solidFill>
              <a:ea typeface="MS PGothic" charset="0"/>
              <a:cs typeface="MS PGothic" charset="0"/>
            </a:endParaRPr>
          </a:p>
        </p:txBody>
      </p:sp>
      <p:sp>
        <p:nvSpPr>
          <p:cNvPr id="26662" name="Text Box 14"/>
          <p:cNvSpPr txBox="1">
            <a:spLocks noChangeArrowheads="1"/>
          </p:cNvSpPr>
          <p:nvPr/>
        </p:nvSpPr>
        <p:spPr bwMode="auto">
          <a:xfrm>
            <a:off x="7173323" y="2815741"/>
            <a:ext cx="84730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bg1"/>
                </a:solidFill>
                <a:latin typeface="Arial" charset="0"/>
                <a:ea typeface="ＭＳ Ｐゴシック" charset="0"/>
              </a:defRPr>
            </a:lvl1pPr>
            <a:lvl2pPr>
              <a:defRPr sz="2800" b="1">
                <a:solidFill>
                  <a:schemeClr val="bg1"/>
                </a:solidFill>
                <a:latin typeface="Arial" charset="0"/>
                <a:ea typeface="ＭＳ Ｐゴシック" charset="0"/>
              </a:defRPr>
            </a:lvl2pPr>
            <a:lvl3pPr>
              <a:defRPr sz="2400" b="1">
                <a:solidFill>
                  <a:schemeClr val="bg1"/>
                </a:solidFill>
                <a:latin typeface="Arial" charset="0"/>
                <a:ea typeface="ＭＳ Ｐゴシック" charset="0"/>
              </a:defRPr>
            </a:lvl3pPr>
            <a:lvl4pPr>
              <a:defRPr sz="2400" b="1">
                <a:solidFill>
                  <a:schemeClr val="bg1"/>
                </a:solidFill>
                <a:latin typeface="Arial" charset="0"/>
                <a:ea typeface="ＭＳ Ｐゴシック" charset="0"/>
              </a:defRPr>
            </a:lvl4pPr>
            <a:lvl5pPr>
              <a:defRPr sz="2000" b="1">
                <a:solidFill>
                  <a:schemeClr val="bg1"/>
                </a:solidFill>
                <a:latin typeface="Arial" charset="0"/>
                <a:ea typeface="ＭＳ Ｐゴシック" charset="0"/>
              </a:defRPr>
            </a:lvl5pPr>
            <a:lvl6pPr>
              <a:buClr>
                <a:srgbClr val="8FD2ED"/>
              </a:buClr>
              <a:defRPr sz="2000" b="1">
                <a:solidFill>
                  <a:schemeClr val="bg1"/>
                </a:solidFill>
                <a:latin typeface="Arial" charset="0"/>
                <a:ea typeface="ＭＳ Ｐゴシック" charset="0"/>
              </a:defRPr>
            </a:lvl6pPr>
            <a:lvl7pPr>
              <a:buClr>
                <a:srgbClr val="8FD2ED"/>
              </a:buClr>
              <a:defRPr sz="2000" b="1">
                <a:solidFill>
                  <a:schemeClr val="bg1"/>
                </a:solidFill>
                <a:latin typeface="Arial" charset="0"/>
                <a:ea typeface="ＭＳ Ｐゴシック" charset="0"/>
              </a:defRPr>
            </a:lvl7pPr>
            <a:lvl8pPr>
              <a:buClr>
                <a:srgbClr val="8FD2ED"/>
              </a:buClr>
              <a:defRPr sz="2000" b="1">
                <a:solidFill>
                  <a:schemeClr val="bg1"/>
                </a:solidFill>
                <a:latin typeface="Arial" charset="0"/>
                <a:ea typeface="ＭＳ Ｐゴシック" charset="0"/>
              </a:defRPr>
            </a:lvl8pPr>
            <a:lvl9pPr>
              <a:buClr>
                <a:srgbClr val="8FD2ED"/>
              </a:buClr>
              <a:defRPr sz="2000" b="1">
                <a:solidFill>
                  <a:schemeClr val="bg1"/>
                </a:solidFill>
                <a:latin typeface="Arial" charset="0"/>
                <a:ea typeface="ＭＳ Ｐゴシック" charset="0"/>
              </a:defRPr>
            </a:lvl9pPr>
          </a:lstStyle>
          <a:p>
            <a:pPr algn="ctr"/>
            <a:r>
              <a:rPr lang="en-US" sz="1200" i="1">
                <a:solidFill>
                  <a:srgbClr val="000000"/>
                </a:solidFill>
                <a:ea typeface="MS PGothic" charset="0"/>
                <a:cs typeface="MS PGothic" charset="0"/>
              </a:rPr>
              <a:t>p </a:t>
            </a:r>
            <a:r>
              <a:rPr lang="en-US" sz="1200">
                <a:solidFill>
                  <a:srgbClr val="000000"/>
                </a:solidFill>
                <a:ea typeface="MS PGothic" charset="0"/>
                <a:cs typeface="MS PGothic" charset="0"/>
              </a:rPr>
              <a:t>&lt; 0.001</a:t>
            </a:r>
            <a:endParaRPr lang="nl-NL" sz="1200">
              <a:solidFill>
                <a:srgbClr val="000000"/>
              </a:solidFill>
              <a:ea typeface="MS PGothic" charset="0"/>
              <a:cs typeface="MS PGothic" charset="0"/>
            </a:endParaRPr>
          </a:p>
        </p:txBody>
      </p:sp>
      <p:sp>
        <p:nvSpPr>
          <p:cNvPr id="26663" name="Text Box 14"/>
          <p:cNvSpPr txBox="1">
            <a:spLocks noChangeArrowheads="1"/>
          </p:cNvSpPr>
          <p:nvPr/>
        </p:nvSpPr>
        <p:spPr bwMode="auto">
          <a:xfrm>
            <a:off x="7332322" y="3293578"/>
            <a:ext cx="5010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bg1"/>
                </a:solidFill>
                <a:latin typeface="Arial" charset="0"/>
                <a:ea typeface="ＭＳ Ｐゴシック" charset="0"/>
              </a:defRPr>
            </a:lvl1pPr>
            <a:lvl2pPr>
              <a:defRPr sz="2800" b="1">
                <a:solidFill>
                  <a:schemeClr val="bg1"/>
                </a:solidFill>
                <a:latin typeface="Arial" charset="0"/>
                <a:ea typeface="ＭＳ Ｐゴシック" charset="0"/>
              </a:defRPr>
            </a:lvl2pPr>
            <a:lvl3pPr>
              <a:defRPr sz="2400" b="1">
                <a:solidFill>
                  <a:schemeClr val="bg1"/>
                </a:solidFill>
                <a:latin typeface="Arial" charset="0"/>
                <a:ea typeface="ＭＳ Ｐゴシック" charset="0"/>
              </a:defRPr>
            </a:lvl3pPr>
            <a:lvl4pPr>
              <a:defRPr sz="2400" b="1">
                <a:solidFill>
                  <a:schemeClr val="bg1"/>
                </a:solidFill>
                <a:latin typeface="Arial" charset="0"/>
                <a:ea typeface="ＭＳ Ｐゴシック" charset="0"/>
              </a:defRPr>
            </a:lvl4pPr>
            <a:lvl5pPr>
              <a:defRPr sz="2000" b="1">
                <a:solidFill>
                  <a:schemeClr val="bg1"/>
                </a:solidFill>
                <a:latin typeface="Arial" charset="0"/>
                <a:ea typeface="ＭＳ Ｐゴシック" charset="0"/>
              </a:defRPr>
            </a:lvl5pPr>
            <a:lvl6pPr>
              <a:buClr>
                <a:srgbClr val="8FD2ED"/>
              </a:buClr>
              <a:defRPr sz="2000" b="1">
                <a:solidFill>
                  <a:schemeClr val="bg1"/>
                </a:solidFill>
                <a:latin typeface="Arial" charset="0"/>
                <a:ea typeface="ＭＳ Ｐゴシック" charset="0"/>
              </a:defRPr>
            </a:lvl6pPr>
            <a:lvl7pPr>
              <a:buClr>
                <a:srgbClr val="8FD2ED"/>
              </a:buClr>
              <a:defRPr sz="2000" b="1">
                <a:solidFill>
                  <a:schemeClr val="bg1"/>
                </a:solidFill>
                <a:latin typeface="Arial" charset="0"/>
                <a:ea typeface="ＭＳ Ｐゴシック" charset="0"/>
              </a:defRPr>
            </a:lvl7pPr>
            <a:lvl8pPr>
              <a:buClr>
                <a:srgbClr val="8FD2ED"/>
              </a:buClr>
              <a:defRPr sz="2000" b="1">
                <a:solidFill>
                  <a:schemeClr val="bg1"/>
                </a:solidFill>
                <a:latin typeface="Arial" charset="0"/>
                <a:ea typeface="ＭＳ Ｐゴシック" charset="0"/>
              </a:defRPr>
            </a:lvl8pPr>
            <a:lvl9pPr>
              <a:buClr>
                <a:srgbClr val="8FD2ED"/>
              </a:buClr>
              <a:defRPr sz="2000" b="1">
                <a:solidFill>
                  <a:schemeClr val="bg1"/>
                </a:solidFill>
                <a:latin typeface="Arial" charset="0"/>
                <a:ea typeface="ＭＳ Ｐゴシック" charset="0"/>
              </a:defRPr>
            </a:lvl9pPr>
          </a:lstStyle>
          <a:p>
            <a:pPr algn="ctr"/>
            <a:r>
              <a:rPr lang="en-US" sz="1200">
                <a:solidFill>
                  <a:srgbClr val="000000"/>
                </a:solidFill>
                <a:ea typeface="MS PGothic" charset="0"/>
                <a:cs typeface="MS PGothic" charset="0"/>
              </a:rPr>
              <a:t>SVR</a:t>
            </a:r>
            <a:endParaRPr lang="nl-NL" sz="1200">
              <a:solidFill>
                <a:srgbClr val="000000"/>
              </a:solidFill>
              <a:ea typeface="MS PGothic" charset="0"/>
              <a:cs typeface="MS PGothic" charset="0"/>
            </a:endParaRPr>
          </a:p>
        </p:txBody>
      </p:sp>
      <p:sp>
        <p:nvSpPr>
          <p:cNvPr id="26664" name="Text Box 14"/>
          <p:cNvSpPr txBox="1">
            <a:spLocks noChangeArrowheads="1"/>
          </p:cNvSpPr>
          <p:nvPr/>
        </p:nvSpPr>
        <p:spPr bwMode="auto">
          <a:xfrm>
            <a:off x="7265180" y="2269640"/>
            <a:ext cx="83433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bg1"/>
                </a:solidFill>
                <a:latin typeface="Arial" charset="0"/>
                <a:ea typeface="ＭＳ Ｐゴシック" charset="0"/>
              </a:defRPr>
            </a:lvl1pPr>
            <a:lvl2pPr>
              <a:defRPr sz="2800" b="1">
                <a:solidFill>
                  <a:schemeClr val="bg1"/>
                </a:solidFill>
                <a:latin typeface="Arial" charset="0"/>
                <a:ea typeface="ＭＳ Ｐゴシック" charset="0"/>
              </a:defRPr>
            </a:lvl2pPr>
            <a:lvl3pPr>
              <a:defRPr sz="2400" b="1">
                <a:solidFill>
                  <a:schemeClr val="bg1"/>
                </a:solidFill>
                <a:latin typeface="Arial" charset="0"/>
                <a:ea typeface="ＭＳ Ｐゴシック" charset="0"/>
              </a:defRPr>
            </a:lvl3pPr>
            <a:lvl4pPr>
              <a:defRPr sz="2400" b="1">
                <a:solidFill>
                  <a:schemeClr val="bg1"/>
                </a:solidFill>
                <a:latin typeface="Arial" charset="0"/>
                <a:ea typeface="ＭＳ Ｐゴシック" charset="0"/>
              </a:defRPr>
            </a:lvl4pPr>
            <a:lvl5pPr>
              <a:defRPr sz="2000" b="1">
                <a:solidFill>
                  <a:schemeClr val="bg1"/>
                </a:solidFill>
                <a:latin typeface="Arial" charset="0"/>
                <a:ea typeface="ＭＳ Ｐゴシック" charset="0"/>
              </a:defRPr>
            </a:lvl5pPr>
            <a:lvl6pPr>
              <a:buClr>
                <a:srgbClr val="8FD2ED"/>
              </a:buClr>
              <a:defRPr sz="2000" b="1">
                <a:solidFill>
                  <a:schemeClr val="bg1"/>
                </a:solidFill>
                <a:latin typeface="Arial" charset="0"/>
                <a:ea typeface="ＭＳ Ｐゴシック" charset="0"/>
              </a:defRPr>
            </a:lvl6pPr>
            <a:lvl7pPr>
              <a:buClr>
                <a:srgbClr val="8FD2ED"/>
              </a:buClr>
              <a:defRPr sz="2000" b="1">
                <a:solidFill>
                  <a:schemeClr val="bg1"/>
                </a:solidFill>
                <a:latin typeface="Arial" charset="0"/>
                <a:ea typeface="ＭＳ Ｐゴシック" charset="0"/>
              </a:defRPr>
            </a:lvl7pPr>
            <a:lvl8pPr>
              <a:buClr>
                <a:srgbClr val="8FD2ED"/>
              </a:buClr>
              <a:defRPr sz="2000" b="1">
                <a:solidFill>
                  <a:schemeClr val="bg1"/>
                </a:solidFill>
                <a:latin typeface="Arial" charset="0"/>
                <a:ea typeface="ＭＳ Ｐゴシック" charset="0"/>
              </a:defRPr>
            </a:lvl8pPr>
            <a:lvl9pPr>
              <a:buClr>
                <a:srgbClr val="8FD2ED"/>
              </a:buClr>
              <a:defRPr sz="2000" b="1">
                <a:solidFill>
                  <a:schemeClr val="bg1"/>
                </a:solidFill>
                <a:latin typeface="Arial" charset="0"/>
                <a:ea typeface="ＭＳ Ｐゴシック" charset="0"/>
              </a:defRPr>
            </a:lvl9pPr>
          </a:lstStyle>
          <a:p>
            <a:pPr algn="ctr"/>
            <a:r>
              <a:rPr lang="en-US" sz="1200">
                <a:solidFill>
                  <a:srgbClr val="000000"/>
                </a:solidFill>
                <a:ea typeface="MS PGothic" charset="0"/>
                <a:cs typeface="MS PGothic" charset="0"/>
              </a:rPr>
              <a:t>non-SVR</a:t>
            </a:r>
            <a:endParaRPr lang="nl-NL" sz="1200">
              <a:solidFill>
                <a:srgbClr val="000000"/>
              </a:solidFill>
              <a:ea typeface="MS PGothic" charset="0"/>
              <a:cs typeface="MS PGothic" charset="0"/>
            </a:endParaRPr>
          </a:p>
        </p:txBody>
      </p:sp>
      <p:grpSp>
        <p:nvGrpSpPr>
          <p:cNvPr id="26665" name="Group 2"/>
          <p:cNvGrpSpPr>
            <a:grpSpLocks/>
          </p:cNvGrpSpPr>
          <p:nvPr/>
        </p:nvGrpSpPr>
        <p:grpSpPr bwMode="auto">
          <a:xfrm>
            <a:off x="391230" y="4262357"/>
            <a:ext cx="3477772" cy="2578100"/>
            <a:chOff x="5563500" y="4032250"/>
            <a:chExt cx="3912494" cy="2578100"/>
          </a:xfrm>
        </p:grpSpPr>
        <p:sp>
          <p:nvSpPr>
            <p:cNvPr id="26669" name="Line 27"/>
            <p:cNvSpPr>
              <a:spLocks noChangeShapeType="1"/>
            </p:cNvSpPr>
            <p:nvPr/>
          </p:nvSpPr>
          <p:spPr bwMode="auto">
            <a:xfrm>
              <a:off x="6121400" y="4124325"/>
              <a:ext cx="0" cy="20431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670" name="Line 38"/>
            <p:cNvSpPr>
              <a:spLocks noChangeShapeType="1"/>
            </p:cNvSpPr>
            <p:nvPr/>
          </p:nvSpPr>
          <p:spPr bwMode="auto">
            <a:xfrm>
              <a:off x="6054725" y="4127500"/>
              <a:ext cx="635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671" name="Rectangle 63"/>
            <p:cNvSpPr>
              <a:spLocks noChangeArrowheads="1"/>
            </p:cNvSpPr>
            <p:nvPr/>
          </p:nvSpPr>
          <p:spPr bwMode="auto">
            <a:xfrm>
              <a:off x="5842722" y="4032250"/>
              <a:ext cx="17549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de-DE" sz="1200">
                  <a:solidFill>
                    <a:srgbClr val="000000"/>
                  </a:solidFill>
                  <a:ea typeface="MS PGothic" charset="0"/>
                  <a:cs typeface="MS PGothic" charset="0"/>
                </a:rPr>
                <a:t>30</a:t>
              </a:r>
            </a:p>
          </p:txBody>
        </p:sp>
        <p:sp>
          <p:nvSpPr>
            <p:cNvPr id="26672" name="Rectangle 89"/>
            <p:cNvSpPr>
              <a:spLocks noChangeArrowheads="1"/>
            </p:cNvSpPr>
            <p:nvPr/>
          </p:nvSpPr>
          <p:spPr bwMode="auto">
            <a:xfrm rot="16200000">
              <a:off x="5418321" y="5043595"/>
              <a:ext cx="498108"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sz="1200" dirty="0">
                  <a:solidFill>
                    <a:srgbClr val="000000"/>
                  </a:solidFill>
                  <a:ea typeface="MS PGothic" charset="0"/>
                  <a:cs typeface="MS PGothic" charset="0"/>
                </a:rPr>
                <a:t>HCC (%)</a:t>
              </a:r>
            </a:p>
          </p:txBody>
        </p:sp>
        <p:sp>
          <p:nvSpPr>
            <p:cNvPr id="26673" name="Line 38"/>
            <p:cNvSpPr>
              <a:spLocks noChangeShapeType="1"/>
            </p:cNvSpPr>
            <p:nvPr/>
          </p:nvSpPr>
          <p:spPr bwMode="auto">
            <a:xfrm>
              <a:off x="6057900" y="4787900"/>
              <a:ext cx="635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674" name="Rectangle 63"/>
            <p:cNvSpPr>
              <a:spLocks noChangeArrowheads="1"/>
            </p:cNvSpPr>
            <p:nvPr/>
          </p:nvSpPr>
          <p:spPr bwMode="auto">
            <a:xfrm>
              <a:off x="5845898" y="4692650"/>
              <a:ext cx="17549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de-DE" sz="1200">
                  <a:solidFill>
                    <a:srgbClr val="000000"/>
                  </a:solidFill>
                  <a:ea typeface="MS PGothic" charset="0"/>
                  <a:cs typeface="MS PGothic" charset="0"/>
                </a:rPr>
                <a:t>20</a:t>
              </a:r>
            </a:p>
          </p:txBody>
        </p:sp>
        <p:sp>
          <p:nvSpPr>
            <p:cNvPr id="26675" name="Line 38"/>
            <p:cNvSpPr>
              <a:spLocks noChangeShapeType="1"/>
            </p:cNvSpPr>
            <p:nvPr/>
          </p:nvSpPr>
          <p:spPr bwMode="auto">
            <a:xfrm>
              <a:off x="6054725" y="5457825"/>
              <a:ext cx="635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676" name="Rectangle 63"/>
            <p:cNvSpPr>
              <a:spLocks noChangeArrowheads="1"/>
            </p:cNvSpPr>
            <p:nvPr/>
          </p:nvSpPr>
          <p:spPr bwMode="auto">
            <a:xfrm>
              <a:off x="5842722" y="5364163"/>
              <a:ext cx="17549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de-DE" sz="1200">
                  <a:solidFill>
                    <a:srgbClr val="000000"/>
                  </a:solidFill>
                  <a:ea typeface="MS PGothic" charset="0"/>
                  <a:cs typeface="MS PGothic" charset="0"/>
                </a:rPr>
                <a:t>10</a:t>
              </a:r>
            </a:p>
          </p:txBody>
        </p:sp>
        <p:sp>
          <p:nvSpPr>
            <p:cNvPr id="26677" name="Line 38"/>
            <p:cNvSpPr>
              <a:spLocks noChangeShapeType="1"/>
            </p:cNvSpPr>
            <p:nvPr/>
          </p:nvSpPr>
          <p:spPr bwMode="auto">
            <a:xfrm>
              <a:off x="6051550" y="6118225"/>
              <a:ext cx="307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678" name="Rectangle 63"/>
            <p:cNvSpPr>
              <a:spLocks noChangeArrowheads="1"/>
            </p:cNvSpPr>
            <p:nvPr/>
          </p:nvSpPr>
          <p:spPr bwMode="auto">
            <a:xfrm>
              <a:off x="5927292" y="6024563"/>
              <a:ext cx="8774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de-DE" sz="1200">
                  <a:solidFill>
                    <a:srgbClr val="000000"/>
                  </a:solidFill>
                  <a:ea typeface="MS PGothic" charset="0"/>
                  <a:cs typeface="MS PGothic" charset="0"/>
                </a:rPr>
                <a:t>0</a:t>
              </a:r>
            </a:p>
          </p:txBody>
        </p:sp>
        <p:sp>
          <p:nvSpPr>
            <p:cNvPr id="26679" name="Line 38"/>
            <p:cNvSpPr>
              <a:spLocks noChangeShapeType="1"/>
            </p:cNvSpPr>
            <p:nvPr/>
          </p:nvSpPr>
          <p:spPr bwMode="auto">
            <a:xfrm rot="5400000">
              <a:off x="6396038" y="6153150"/>
              <a:ext cx="635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680" name="Rectangle 63"/>
            <p:cNvSpPr>
              <a:spLocks noChangeArrowheads="1"/>
            </p:cNvSpPr>
            <p:nvPr/>
          </p:nvSpPr>
          <p:spPr bwMode="auto">
            <a:xfrm>
              <a:off x="6377565" y="6215063"/>
              <a:ext cx="8774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sz="1200">
                  <a:solidFill>
                    <a:srgbClr val="000000"/>
                  </a:solidFill>
                  <a:ea typeface="MS PGothic" charset="0"/>
                  <a:cs typeface="MS PGothic" charset="0"/>
                </a:rPr>
                <a:t>1</a:t>
              </a:r>
            </a:p>
          </p:txBody>
        </p:sp>
        <p:sp>
          <p:nvSpPr>
            <p:cNvPr id="26681" name="Line 38"/>
            <p:cNvSpPr>
              <a:spLocks noChangeShapeType="1"/>
            </p:cNvSpPr>
            <p:nvPr/>
          </p:nvSpPr>
          <p:spPr bwMode="auto">
            <a:xfrm rot="5400000">
              <a:off x="6694488" y="6154738"/>
              <a:ext cx="635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682" name="Rectangle 63"/>
            <p:cNvSpPr>
              <a:spLocks noChangeArrowheads="1"/>
            </p:cNvSpPr>
            <p:nvPr/>
          </p:nvSpPr>
          <p:spPr bwMode="auto">
            <a:xfrm>
              <a:off x="6676015" y="6218238"/>
              <a:ext cx="8774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sz="1200">
                  <a:solidFill>
                    <a:srgbClr val="000000"/>
                  </a:solidFill>
                  <a:ea typeface="MS PGothic" charset="0"/>
                  <a:cs typeface="MS PGothic" charset="0"/>
                </a:rPr>
                <a:t>2</a:t>
              </a:r>
            </a:p>
          </p:txBody>
        </p:sp>
        <p:sp>
          <p:nvSpPr>
            <p:cNvPr id="26683" name="Line 38"/>
            <p:cNvSpPr>
              <a:spLocks noChangeShapeType="1"/>
            </p:cNvSpPr>
            <p:nvPr/>
          </p:nvSpPr>
          <p:spPr bwMode="auto">
            <a:xfrm rot="5400000">
              <a:off x="6991350" y="6151563"/>
              <a:ext cx="635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684" name="Rectangle 63"/>
            <p:cNvSpPr>
              <a:spLocks noChangeArrowheads="1"/>
            </p:cNvSpPr>
            <p:nvPr/>
          </p:nvSpPr>
          <p:spPr bwMode="auto">
            <a:xfrm>
              <a:off x="6972878" y="6215063"/>
              <a:ext cx="8774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sz="1200">
                  <a:solidFill>
                    <a:srgbClr val="000000"/>
                  </a:solidFill>
                  <a:ea typeface="MS PGothic" charset="0"/>
                  <a:cs typeface="MS PGothic" charset="0"/>
                </a:rPr>
                <a:t>3</a:t>
              </a:r>
            </a:p>
          </p:txBody>
        </p:sp>
        <p:sp>
          <p:nvSpPr>
            <p:cNvPr id="26685" name="Line 38"/>
            <p:cNvSpPr>
              <a:spLocks noChangeShapeType="1"/>
            </p:cNvSpPr>
            <p:nvPr/>
          </p:nvSpPr>
          <p:spPr bwMode="auto">
            <a:xfrm rot="5400000">
              <a:off x="7289800" y="6154738"/>
              <a:ext cx="635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686" name="Rectangle 63"/>
            <p:cNvSpPr>
              <a:spLocks noChangeArrowheads="1"/>
            </p:cNvSpPr>
            <p:nvPr/>
          </p:nvSpPr>
          <p:spPr bwMode="auto">
            <a:xfrm>
              <a:off x="7271328" y="6216650"/>
              <a:ext cx="8774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sz="1200">
                  <a:solidFill>
                    <a:srgbClr val="000000"/>
                  </a:solidFill>
                  <a:ea typeface="MS PGothic" charset="0"/>
                  <a:cs typeface="MS PGothic" charset="0"/>
                </a:rPr>
                <a:t>4</a:t>
              </a:r>
            </a:p>
          </p:txBody>
        </p:sp>
        <p:sp>
          <p:nvSpPr>
            <p:cNvPr id="26687" name="Line 38"/>
            <p:cNvSpPr>
              <a:spLocks noChangeShapeType="1"/>
            </p:cNvSpPr>
            <p:nvPr/>
          </p:nvSpPr>
          <p:spPr bwMode="auto">
            <a:xfrm rot="5400000">
              <a:off x="7591425" y="6151563"/>
              <a:ext cx="635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688" name="Rectangle 63"/>
            <p:cNvSpPr>
              <a:spLocks noChangeArrowheads="1"/>
            </p:cNvSpPr>
            <p:nvPr/>
          </p:nvSpPr>
          <p:spPr bwMode="auto">
            <a:xfrm>
              <a:off x="7572953" y="6213475"/>
              <a:ext cx="8774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sz="1200">
                  <a:solidFill>
                    <a:srgbClr val="000000"/>
                  </a:solidFill>
                  <a:ea typeface="MS PGothic" charset="0"/>
                  <a:cs typeface="MS PGothic" charset="0"/>
                </a:rPr>
                <a:t>5</a:t>
              </a:r>
            </a:p>
          </p:txBody>
        </p:sp>
        <p:sp>
          <p:nvSpPr>
            <p:cNvPr id="26689" name="Line 38"/>
            <p:cNvSpPr>
              <a:spLocks noChangeShapeType="1"/>
            </p:cNvSpPr>
            <p:nvPr/>
          </p:nvSpPr>
          <p:spPr bwMode="auto">
            <a:xfrm rot="5400000">
              <a:off x="7899400" y="6153150"/>
              <a:ext cx="635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690" name="Rectangle 63"/>
            <p:cNvSpPr>
              <a:spLocks noChangeArrowheads="1"/>
            </p:cNvSpPr>
            <p:nvPr/>
          </p:nvSpPr>
          <p:spPr bwMode="auto">
            <a:xfrm>
              <a:off x="7880928" y="6215063"/>
              <a:ext cx="8774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sz="1200">
                  <a:solidFill>
                    <a:srgbClr val="000000"/>
                  </a:solidFill>
                  <a:ea typeface="MS PGothic" charset="0"/>
                  <a:cs typeface="MS PGothic" charset="0"/>
                </a:rPr>
                <a:t>6</a:t>
              </a:r>
            </a:p>
          </p:txBody>
        </p:sp>
        <p:sp>
          <p:nvSpPr>
            <p:cNvPr id="26691" name="Line 38"/>
            <p:cNvSpPr>
              <a:spLocks noChangeShapeType="1"/>
            </p:cNvSpPr>
            <p:nvPr/>
          </p:nvSpPr>
          <p:spPr bwMode="auto">
            <a:xfrm rot="5400000">
              <a:off x="8193088" y="6154738"/>
              <a:ext cx="635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692" name="Rectangle 63"/>
            <p:cNvSpPr>
              <a:spLocks noChangeArrowheads="1"/>
            </p:cNvSpPr>
            <p:nvPr/>
          </p:nvSpPr>
          <p:spPr bwMode="auto">
            <a:xfrm>
              <a:off x="8173028" y="6218238"/>
              <a:ext cx="8774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sz="1200">
                  <a:solidFill>
                    <a:srgbClr val="000000"/>
                  </a:solidFill>
                  <a:ea typeface="MS PGothic" charset="0"/>
                  <a:cs typeface="MS PGothic" charset="0"/>
                </a:rPr>
                <a:t>7</a:t>
              </a:r>
            </a:p>
          </p:txBody>
        </p:sp>
        <p:sp>
          <p:nvSpPr>
            <p:cNvPr id="26693" name="Line 38"/>
            <p:cNvSpPr>
              <a:spLocks noChangeShapeType="1"/>
            </p:cNvSpPr>
            <p:nvPr/>
          </p:nvSpPr>
          <p:spPr bwMode="auto">
            <a:xfrm rot="5400000">
              <a:off x="8494713" y="6151563"/>
              <a:ext cx="635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694" name="Rectangle 63"/>
            <p:cNvSpPr>
              <a:spLocks noChangeArrowheads="1"/>
            </p:cNvSpPr>
            <p:nvPr/>
          </p:nvSpPr>
          <p:spPr bwMode="auto">
            <a:xfrm>
              <a:off x="8476240" y="6215063"/>
              <a:ext cx="8774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sz="1200">
                  <a:solidFill>
                    <a:srgbClr val="000000"/>
                  </a:solidFill>
                  <a:ea typeface="MS PGothic" charset="0"/>
                  <a:cs typeface="MS PGothic" charset="0"/>
                </a:rPr>
                <a:t>8</a:t>
              </a:r>
            </a:p>
          </p:txBody>
        </p:sp>
        <p:sp>
          <p:nvSpPr>
            <p:cNvPr id="26695" name="Line 38"/>
            <p:cNvSpPr>
              <a:spLocks noChangeShapeType="1"/>
            </p:cNvSpPr>
            <p:nvPr/>
          </p:nvSpPr>
          <p:spPr bwMode="auto">
            <a:xfrm rot="5400000">
              <a:off x="8797925" y="6154738"/>
              <a:ext cx="635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696" name="Rectangle 63"/>
            <p:cNvSpPr>
              <a:spLocks noChangeArrowheads="1"/>
            </p:cNvSpPr>
            <p:nvPr/>
          </p:nvSpPr>
          <p:spPr bwMode="auto">
            <a:xfrm>
              <a:off x="8779452" y="6216650"/>
              <a:ext cx="8774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sz="1200">
                  <a:solidFill>
                    <a:srgbClr val="000000"/>
                  </a:solidFill>
                  <a:ea typeface="MS PGothic" charset="0"/>
                  <a:cs typeface="MS PGothic" charset="0"/>
                </a:rPr>
                <a:t>9</a:t>
              </a:r>
            </a:p>
          </p:txBody>
        </p:sp>
        <p:sp>
          <p:nvSpPr>
            <p:cNvPr id="26697" name="Line 38"/>
            <p:cNvSpPr>
              <a:spLocks noChangeShapeType="1"/>
            </p:cNvSpPr>
            <p:nvPr/>
          </p:nvSpPr>
          <p:spPr bwMode="auto">
            <a:xfrm rot="5400000">
              <a:off x="9090025" y="6145213"/>
              <a:ext cx="635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6698" name="Rectangle 63"/>
            <p:cNvSpPr>
              <a:spLocks noChangeArrowheads="1"/>
            </p:cNvSpPr>
            <p:nvPr/>
          </p:nvSpPr>
          <p:spPr bwMode="auto">
            <a:xfrm>
              <a:off x="9027679" y="6208713"/>
              <a:ext cx="17549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sz="1200">
                  <a:solidFill>
                    <a:srgbClr val="000000"/>
                  </a:solidFill>
                  <a:ea typeface="MS PGothic" charset="0"/>
                  <a:cs typeface="MS PGothic" charset="0"/>
                </a:rPr>
                <a:t>10</a:t>
              </a:r>
            </a:p>
          </p:txBody>
        </p:sp>
        <p:sp>
          <p:nvSpPr>
            <p:cNvPr id="26699" name="Rectangle 63"/>
            <p:cNvSpPr>
              <a:spLocks noChangeArrowheads="1"/>
            </p:cNvSpPr>
            <p:nvPr/>
          </p:nvSpPr>
          <p:spPr bwMode="auto">
            <a:xfrm>
              <a:off x="6074352" y="6207125"/>
              <a:ext cx="8774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sz="1200">
                  <a:solidFill>
                    <a:srgbClr val="000000"/>
                  </a:solidFill>
                  <a:ea typeface="MS PGothic" charset="0"/>
                  <a:cs typeface="MS PGothic" charset="0"/>
                </a:rPr>
                <a:t>0</a:t>
              </a:r>
            </a:p>
          </p:txBody>
        </p:sp>
        <p:sp>
          <p:nvSpPr>
            <p:cNvPr id="26700" name="Rectangle 89"/>
            <p:cNvSpPr>
              <a:spLocks noChangeArrowheads="1"/>
            </p:cNvSpPr>
            <p:nvPr/>
          </p:nvSpPr>
          <p:spPr bwMode="auto">
            <a:xfrm>
              <a:off x="7053263" y="6426200"/>
              <a:ext cx="11096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de-DE" sz="1200">
                  <a:solidFill>
                    <a:srgbClr val="000000"/>
                  </a:solidFill>
                  <a:ea typeface="MS PGothic" charset="0"/>
                  <a:cs typeface="MS PGothic" charset="0"/>
                </a:rPr>
                <a:t>Time – in years</a:t>
              </a:r>
            </a:p>
          </p:txBody>
        </p:sp>
        <p:pic>
          <p:nvPicPr>
            <p:cNvPr id="26701" name="Bild 118" descr="Untitled-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18225" y="4652963"/>
              <a:ext cx="30353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702" name="Text Box 14"/>
            <p:cNvSpPr txBox="1">
              <a:spLocks noChangeArrowheads="1"/>
            </p:cNvSpPr>
            <p:nvPr/>
          </p:nvSpPr>
          <p:spPr bwMode="auto">
            <a:xfrm>
              <a:off x="6123392" y="4183063"/>
              <a:ext cx="200738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bg1"/>
                  </a:solidFill>
                  <a:latin typeface="Arial" charset="0"/>
                  <a:ea typeface="ＭＳ Ｐゴシック" charset="0"/>
                </a:defRPr>
              </a:lvl1pPr>
              <a:lvl2pPr>
                <a:defRPr sz="2800" b="1">
                  <a:solidFill>
                    <a:schemeClr val="bg1"/>
                  </a:solidFill>
                  <a:latin typeface="Arial" charset="0"/>
                  <a:ea typeface="ＭＳ Ｐゴシック" charset="0"/>
                </a:defRPr>
              </a:lvl2pPr>
              <a:lvl3pPr>
                <a:defRPr sz="2400" b="1">
                  <a:solidFill>
                    <a:schemeClr val="bg1"/>
                  </a:solidFill>
                  <a:latin typeface="Arial" charset="0"/>
                  <a:ea typeface="ＭＳ Ｐゴシック" charset="0"/>
                </a:defRPr>
              </a:lvl3pPr>
              <a:lvl4pPr>
                <a:defRPr sz="2400" b="1">
                  <a:solidFill>
                    <a:schemeClr val="bg1"/>
                  </a:solidFill>
                  <a:latin typeface="Arial" charset="0"/>
                  <a:ea typeface="ＭＳ Ｐゴシック" charset="0"/>
                </a:defRPr>
              </a:lvl4pPr>
              <a:lvl5pPr>
                <a:defRPr sz="2000" b="1">
                  <a:solidFill>
                    <a:schemeClr val="bg1"/>
                  </a:solidFill>
                  <a:latin typeface="Arial" charset="0"/>
                  <a:ea typeface="ＭＳ Ｐゴシック" charset="0"/>
                </a:defRPr>
              </a:lvl5pPr>
              <a:lvl6pPr>
                <a:buClr>
                  <a:srgbClr val="8FD2ED"/>
                </a:buClr>
                <a:defRPr sz="2000" b="1">
                  <a:solidFill>
                    <a:schemeClr val="bg1"/>
                  </a:solidFill>
                  <a:latin typeface="Arial" charset="0"/>
                  <a:ea typeface="ＭＳ Ｐゴシック" charset="0"/>
                </a:defRPr>
              </a:lvl6pPr>
              <a:lvl7pPr>
                <a:buClr>
                  <a:srgbClr val="8FD2ED"/>
                </a:buClr>
                <a:defRPr sz="2000" b="1">
                  <a:solidFill>
                    <a:schemeClr val="bg1"/>
                  </a:solidFill>
                  <a:latin typeface="Arial" charset="0"/>
                  <a:ea typeface="ＭＳ Ｐゴシック" charset="0"/>
                </a:defRPr>
              </a:lvl7pPr>
              <a:lvl8pPr>
                <a:buClr>
                  <a:srgbClr val="8FD2ED"/>
                </a:buClr>
                <a:defRPr sz="2000" b="1">
                  <a:solidFill>
                    <a:schemeClr val="bg1"/>
                  </a:solidFill>
                  <a:latin typeface="Arial" charset="0"/>
                  <a:ea typeface="ＭＳ Ｐゴシック" charset="0"/>
                </a:defRPr>
              </a:lvl8pPr>
              <a:lvl9pPr>
                <a:buClr>
                  <a:srgbClr val="8FD2ED"/>
                </a:buClr>
                <a:defRPr sz="2000" b="1">
                  <a:solidFill>
                    <a:schemeClr val="bg1"/>
                  </a:solidFill>
                  <a:latin typeface="Arial" charset="0"/>
                  <a:ea typeface="ＭＳ Ｐゴシック" charset="0"/>
                </a:defRPr>
              </a:lvl9pPr>
            </a:lstStyle>
            <a:p>
              <a:pPr algn="ctr"/>
              <a:r>
                <a:rPr lang="en-US" sz="1200" dirty="0">
                  <a:solidFill>
                    <a:srgbClr val="000000"/>
                  </a:solidFill>
                  <a:ea typeface="MS PGothic" charset="0"/>
                  <a:cs typeface="MS PGothic" charset="0"/>
                </a:rPr>
                <a:t>Adjusted HR of SVR:</a:t>
              </a:r>
            </a:p>
            <a:p>
              <a:pPr algn="ctr" fontAlgn="b"/>
              <a:r>
                <a:rPr lang="nl-NL" sz="1200" dirty="0">
                  <a:solidFill>
                    <a:srgbClr val="000000"/>
                  </a:solidFill>
                  <a:ea typeface="MS PGothic" charset="0"/>
                  <a:cs typeface="MS PGothic" charset="0"/>
                </a:rPr>
                <a:t>0.19 (95%CI 0.08-0.44)</a:t>
              </a:r>
            </a:p>
            <a:p>
              <a:pPr algn="ctr"/>
              <a:r>
                <a:rPr lang="en-US" sz="1200" i="1" dirty="0">
                  <a:solidFill>
                    <a:srgbClr val="000000"/>
                  </a:solidFill>
                  <a:ea typeface="MS PGothic" charset="0"/>
                  <a:cs typeface="MS PGothic" charset="0"/>
                </a:rPr>
                <a:t>p </a:t>
              </a:r>
              <a:r>
                <a:rPr lang="en-US" sz="1200" dirty="0">
                  <a:solidFill>
                    <a:srgbClr val="000000"/>
                  </a:solidFill>
                  <a:ea typeface="MS PGothic" charset="0"/>
                  <a:cs typeface="MS PGothic" charset="0"/>
                </a:rPr>
                <a:t>&lt; 0.001</a:t>
              </a:r>
              <a:endParaRPr lang="nl-NL" sz="1200" dirty="0">
                <a:solidFill>
                  <a:srgbClr val="000000"/>
                </a:solidFill>
                <a:ea typeface="MS PGothic" charset="0"/>
                <a:cs typeface="MS PGothic" charset="0"/>
              </a:endParaRPr>
            </a:p>
          </p:txBody>
        </p:sp>
        <p:sp>
          <p:nvSpPr>
            <p:cNvPr id="26703" name="Text Box 14"/>
            <p:cNvSpPr txBox="1">
              <a:spLocks noChangeArrowheads="1"/>
            </p:cNvSpPr>
            <p:nvPr/>
          </p:nvSpPr>
          <p:spPr bwMode="auto">
            <a:xfrm>
              <a:off x="8378467" y="5222875"/>
              <a:ext cx="9532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bg1"/>
                  </a:solidFill>
                  <a:latin typeface="Arial" charset="0"/>
                  <a:ea typeface="ＭＳ Ｐゴシック" charset="0"/>
                </a:defRPr>
              </a:lvl1pPr>
              <a:lvl2pPr>
                <a:defRPr sz="2800" b="1">
                  <a:solidFill>
                    <a:schemeClr val="bg1"/>
                  </a:solidFill>
                  <a:latin typeface="Arial" charset="0"/>
                  <a:ea typeface="ＭＳ Ｐゴシック" charset="0"/>
                </a:defRPr>
              </a:lvl2pPr>
              <a:lvl3pPr>
                <a:defRPr sz="2400" b="1">
                  <a:solidFill>
                    <a:schemeClr val="bg1"/>
                  </a:solidFill>
                  <a:latin typeface="Arial" charset="0"/>
                  <a:ea typeface="ＭＳ Ｐゴシック" charset="0"/>
                </a:defRPr>
              </a:lvl3pPr>
              <a:lvl4pPr>
                <a:defRPr sz="2400" b="1">
                  <a:solidFill>
                    <a:schemeClr val="bg1"/>
                  </a:solidFill>
                  <a:latin typeface="Arial" charset="0"/>
                  <a:ea typeface="ＭＳ Ｐゴシック" charset="0"/>
                </a:defRPr>
              </a:lvl4pPr>
              <a:lvl5pPr>
                <a:defRPr sz="2000" b="1">
                  <a:solidFill>
                    <a:schemeClr val="bg1"/>
                  </a:solidFill>
                  <a:latin typeface="Arial" charset="0"/>
                  <a:ea typeface="ＭＳ Ｐゴシック" charset="0"/>
                </a:defRPr>
              </a:lvl5pPr>
              <a:lvl6pPr>
                <a:buClr>
                  <a:srgbClr val="8FD2ED"/>
                </a:buClr>
                <a:defRPr sz="2000" b="1">
                  <a:solidFill>
                    <a:schemeClr val="bg1"/>
                  </a:solidFill>
                  <a:latin typeface="Arial" charset="0"/>
                  <a:ea typeface="ＭＳ Ｐゴシック" charset="0"/>
                </a:defRPr>
              </a:lvl6pPr>
              <a:lvl7pPr>
                <a:buClr>
                  <a:srgbClr val="8FD2ED"/>
                </a:buClr>
                <a:defRPr sz="2000" b="1">
                  <a:solidFill>
                    <a:schemeClr val="bg1"/>
                  </a:solidFill>
                  <a:latin typeface="Arial" charset="0"/>
                  <a:ea typeface="ＭＳ Ｐゴシック" charset="0"/>
                </a:defRPr>
              </a:lvl7pPr>
              <a:lvl8pPr>
                <a:buClr>
                  <a:srgbClr val="8FD2ED"/>
                </a:buClr>
                <a:defRPr sz="2000" b="1">
                  <a:solidFill>
                    <a:schemeClr val="bg1"/>
                  </a:solidFill>
                  <a:latin typeface="Arial" charset="0"/>
                  <a:ea typeface="ＭＳ Ｐゴシック" charset="0"/>
                </a:defRPr>
              </a:lvl8pPr>
              <a:lvl9pPr>
                <a:buClr>
                  <a:srgbClr val="8FD2ED"/>
                </a:buClr>
                <a:defRPr sz="2000" b="1">
                  <a:solidFill>
                    <a:schemeClr val="bg1"/>
                  </a:solidFill>
                  <a:latin typeface="Arial" charset="0"/>
                  <a:ea typeface="ＭＳ Ｐゴシック" charset="0"/>
                </a:defRPr>
              </a:lvl9pPr>
            </a:lstStyle>
            <a:p>
              <a:pPr algn="ctr"/>
              <a:r>
                <a:rPr lang="en-US" sz="1200" i="1">
                  <a:solidFill>
                    <a:srgbClr val="000000"/>
                  </a:solidFill>
                  <a:ea typeface="MS PGothic" charset="0"/>
                  <a:cs typeface="MS PGothic" charset="0"/>
                </a:rPr>
                <a:t>p </a:t>
              </a:r>
              <a:r>
                <a:rPr lang="en-US" sz="1200">
                  <a:solidFill>
                    <a:srgbClr val="000000"/>
                  </a:solidFill>
                  <a:ea typeface="MS PGothic" charset="0"/>
                  <a:cs typeface="MS PGothic" charset="0"/>
                </a:rPr>
                <a:t>&lt; 0.001</a:t>
              </a:r>
              <a:endParaRPr lang="nl-NL" sz="1200">
                <a:solidFill>
                  <a:srgbClr val="000000"/>
                </a:solidFill>
                <a:ea typeface="MS PGothic" charset="0"/>
                <a:cs typeface="MS PGothic" charset="0"/>
              </a:endParaRPr>
            </a:p>
          </p:txBody>
        </p:sp>
        <p:sp>
          <p:nvSpPr>
            <p:cNvPr id="26704" name="Text Box 14"/>
            <p:cNvSpPr txBox="1">
              <a:spLocks noChangeArrowheads="1"/>
            </p:cNvSpPr>
            <p:nvPr/>
          </p:nvSpPr>
          <p:spPr bwMode="auto">
            <a:xfrm>
              <a:off x="8557341" y="5795963"/>
              <a:ext cx="5637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bg1"/>
                  </a:solidFill>
                  <a:latin typeface="Arial" charset="0"/>
                  <a:ea typeface="ＭＳ Ｐゴシック" charset="0"/>
                </a:defRPr>
              </a:lvl1pPr>
              <a:lvl2pPr>
                <a:defRPr sz="2800" b="1">
                  <a:solidFill>
                    <a:schemeClr val="bg1"/>
                  </a:solidFill>
                  <a:latin typeface="Arial" charset="0"/>
                  <a:ea typeface="ＭＳ Ｐゴシック" charset="0"/>
                </a:defRPr>
              </a:lvl2pPr>
              <a:lvl3pPr>
                <a:defRPr sz="2400" b="1">
                  <a:solidFill>
                    <a:schemeClr val="bg1"/>
                  </a:solidFill>
                  <a:latin typeface="Arial" charset="0"/>
                  <a:ea typeface="ＭＳ Ｐゴシック" charset="0"/>
                </a:defRPr>
              </a:lvl3pPr>
              <a:lvl4pPr>
                <a:defRPr sz="2400" b="1">
                  <a:solidFill>
                    <a:schemeClr val="bg1"/>
                  </a:solidFill>
                  <a:latin typeface="Arial" charset="0"/>
                  <a:ea typeface="ＭＳ Ｐゴシック" charset="0"/>
                </a:defRPr>
              </a:lvl4pPr>
              <a:lvl5pPr>
                <a:defRPr sz="2000" b="1">
                  <a:solidFill>
                    <a:schemeClr val="bg1"/>
                  </a:solidFill>
                  <a:latin typeface="Arial" charset="0"/>
                  <a:ea typeface="ＭＳ Ｐゴシック" charset="0"/>
                </a:defRPr>
              </a:lvl5pPr>
              <a:lvl6pPr>
                <a:buClr>
                  <a:srgbClr val="8FD2ED"/>
                </a:buClr>
                <a:defRPr sz="2000" b="1">
                  <a:solidFill>
                    <a:schemeClr val="bg1"/>
                  </a:solidFill>
                  <a:latin typeface="Arial" charset="0"/>
                  <a:ea typeface="ＭＳ Ｐゴシック" charset="0"/>
                </a:defRPr>
              </a:lvl6pPr>
              <a:lvl7pPr>
                <a:buClr>
                  <a:srgbClr val="8FD2ED"/>
                </a:buClr>
                <a:defRPr sz="2000" b="1">
                  <a:solidFill>
                    <a:schemeClr val="bg1"/>
                  </a:solidFill>
                  <a:latin typeface="Arial" charset="0"/>
                  <a:ea typeface="ＭＳ Ｐゴシック" charset="0"/>
                </a:defRPr>
              </a:lvl7pPr>
              <a:lvl8pPr>
                <a:buClr>
                  <a:srgbClr val="8FD2ED"/>
                </a:buClr>
                <a:defRPr sz="2000" b="1">
                  <a:solidFill>
                    <a:schemeClr val="bg1"/>
                  </a:solidFill>
                  <a:latin typeface="Arial" charset="0"/>
                  <a:ea typeface="ＭＳ Ｐゴシック" charset="0"/>
                </a:defRPr>
              </a:lvl8pPr>
              <a:lvl9pPr>
                <a:buClr>
                  <a:srgbClr val="8FD2ED"/>
                </a:buClr>
                <a:defRPr sz="2000" b="1">
                  <a:solidFill>
                    <a:schemeClr val="bg1"/>
                  </a:solidFill>
                  <a:latin typeface="Arial" charset="0"/>
                  <a:ea typeface="ＭＳ Ｐゴシック" charset="0"/>
                </a:defRPr>
              </a:lvl9pPr>
            </a:lstStyle>
            <a:p>
              <a:pPr algn="ctr"/>
              <a:r>
                <a:rPr lang="en-US" sz="1200">
                  <a:solidFill>
                    <a:srgbClr val="000000"/>
                  </a:solidFill>
                  <a:ea typeface="MS PGothic" charset="0"/>
                  <a:cs typeface="MS PGothic" charset="0"/>
                </a:rPr>
                <a:t>SVR</a:t>
              </a:r>
              <a:endParaRPr lang="nl-NL" sz="1200">
                <a:solidFill>
                  <a:srgbClr val="000000"/>
                </a:solidFill>
                <a:ea typeface="MS PGothic" charset="0"/>
                <a:cs typeface="MS PGothic" charset="0"/>
              </a:endParaRPr>
            </a:p>
          </p:txBody>
        </p:sp>
        <p:sp>
          <p:nvSpPr>
            <p:cNvPr id="26705" name="Text Box 14"/>
            <p:cNvSpPr txBox="1">
              <a:spLocks noChangeArrowheads="1"/>
            </p:cNvSpPr>
            <p:nvPr/>
          </p:nvSpPr>
          <p:spPr bwMode="auto">
            <a:xfrm>
              <a:off x="8537369" y="4930775"/>
              <a:ext cx="9386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bg1"/>
                  </a:solidFill>
                  <a:latin typeface="Arial" charset="0"/>
                  <a:ea typeface="ＭＳ Ｐゴシック" charset="0"/>
                </a:defRPr>
              </a:lvl1pPr>
              <a:lvl2pPr>
                <a:defRPr sz="2800" b="1">
                  <a:solidFill>
                    <a:schemeClr val="bg1"/>
                  </a:solidFill>
                  <a:latin typeface="Arial" charset="0"/>
                  <a:ea typeface="ＭＳ Ｐゴシック" charset="0"/>
                </a:defRPr>
              </a:lvl2pPr>
              <a:lvl3pPr>
                <a:defRPr sz="2400" b="1">
                  <a:solidFill>
                    <a:schemeClr val="bg1"/>
                  </a:solidFill>
                  <a:latin typeface="Arial" charset="0"/>
                  <a:ea typeface="ＭＳ Ｐゴシック" charset="0"/>
                </a:defRPr>
              </a:lvl3pPr>
              <a:lvl4pPr>
                <a:defRPr sz="2400" b="1">
                  <a:solidFill>
                    <a:schemeClr val="bg1"/>
                  </a:solidFill>
                  <a:latin typeface="Arial" charset="0"/>
                  <a:ea typeface="ＭＳ Ｐゴシック" charset="0"/>
                </a:defRPr>
              </a:lvl4pPr>
              <a:lvl5pPr>
                <a:defRPr sz="2000" b="1">
                  <a:solidFill>
                    <a:schemeClr val="bg1"/>
                  </a:solidFill>
                  <a:latin typeface="Arial" charset="0"/>
                  <a:ea typeface="ＭＳ Ｐゴシック" charset="0"/>
                </a:defRPr>
              </a:lvl5pPr>
              <a:lvl6pPr>
                <a:buClr>
                  <a:srgbClr val="8FD2ED"/>
                </a:buClr>
                <a:defRPr sz="2000" b="1">
                  <a:solidFill>
                    <a:schemeClr val="bg1"/>
                  </a:solidFill>
                  <a:latin typeface="Arial" charset="0"/>
                  <a:ea typeface="ＭＳ Ｐゴシック" charset="0"/>
                </a:defRPr>
              </a:lvl6pPr>
              <a:lvl7pPr>
                <a:buClr>
                  <a:srgbClr val="8FD2ED"/>
                </a:buClr>
                <a:defRPr sz="2000" b="1">
                  <a:solidFill>
                    <a:schemeClr val="bg1"/>
                  </a:solidFill>
                  <a:latin typeface="Arial" charset="0"/>
                  <a:ea typeface="ＭＳ Ｐゴシック" charset="0"/>
                </a:defRPr>
              </a:lvl7pPr>
              <a:lvl8pPr>
                <a:buClr>
                  <a:srgbClr val="8FD2ED"/>
                </a:buClr>
                <a:defRPr sz="2000" b="1">
                  <a:solidFill>
                    <a:schemeClr val="bg1"/>
                  </a:solidFill>
                  <a:latin typeface="Arial" charset="0"/>
                  <a:ea typeface="ＭＳ Ｐゴシック" charset="0"/>
                </a:defRPr>
              </a:lvl8pPr>
              <a:lvl9pPr>
                <a:buClr>
                  <a:srgbClr val="8FD2ED"/>
                </a:buClr>
                <a:defRPr sz="2000" b="1">
                  <a:solidFill>
                    <a:schemeClr val="bg1"/>
                  </a:solidFill>
                  <a:latin typeface="Arial" charset="0"/>
                  <a:ea typeface="ＭＳ Ｐゴシック" charset="0"/>
                </a:defRPr>
              </a:lvl9pPr>
            </a:lstStyle>
            <a:p>
              <a:pPr algn="ctr"/>
              <a:r>
                <a:rPr lang="en-US" sz="1200">
                  <a:solidFill>
                    <a:srgbClr val="000000"/>
                  </a:solidFill>
                  <a:ea typeface="MS PGothic" charset="0"/>
                  <a:cs typeface="MS PGothic" charset="0"/>
                </a:rPr>
                <a:t>non-SVR</a:t>
              </a:r>
              <a:endParaRPr lang="nl-NL" sz="1200">
                <a:solidFill>
                  <a:srgbClr val="000000"/>
                </a:solidFill>
                <a:ea typeface="MS PGothic" charset="0"/>
                <a:cs typeface="MS PGothic" charset="0"/>
              </a:endParaRPr>
            </a:p>
          </p:txBody>
        </p:sp>
      </p:grpSp>
      <p:sp>
        <p:nvSpPr>
          <p:cNvPr id="26666" name="Rectangle 2"/>
          <p:cNvSpPr>
            <a:spLocks noChangeArrowheads="1"/>
          </p:cNvSpPr>
          <p:nvPr/>
        </p:nvSpPr>
        <p:spPr bwMode="auto">
          <a:xfrm>
            <a:off x="3125163" y="1814027"/>
            <a:ext cx="1580444"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nl-NL">
              <a:solidFill>
                <a:schemeClr val="bg1"/>
              </a:solidFill>
              <a:ea typeface="MS PGothic" charset="0"/>
              <a:cs typeface="MS PGothic" charset="0"/>
            </a:endParaRPr>
          </a:p>
        </p:txBody>
      </p:sp>
      <p:sp>
        <p:nvSpPr>
          <p:cNvPr id="26667" name="Text Box 7"/>
          <p:cNvSpPr txBox="1">
            <a:spLocks noChangeArrowheads="1"/>
          </p:cNvSpPr>
          <p:nvPr/>
        </p:nvSpPr>
        <p:spPr bwMode="auto">
          <a:xfrm>
            <a:off x="6155332" y="6597602"/>
            <a:ext cx="2997863"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tIns="36000" rIns="18000" bIns="36000" anchor="b">
            <a:spAutoFit/>
          </a:bodyPr>
          <a:lstStyle>
            <a:lvl1pPr>
              <a:defRPr sz="2800" b="1">
                <a:solidFill>
                  <a:schemeClr val="bg1"/>
                </a:solidFill>
                <a:latin typeface="Arial" charset="0"/>
                <a:ea typeface="ＭＳ Ｐゴシック" charset="0"/>
              </a:defRPr>
            </a:lvl1pPr>
            <a:lvl2pPr>
              <a:defRPr sz="2800" b="1">
                <a:solidFill>
                  <a:schemeClr val="bg1"/>
                </a:solidFill>
                <a:latin typeface="Arial" charset="0"/>
                <a:ea typeface="ＭＳ Ｐゴシック" charset="0"/>
              </a:defRPr>
            </a:lvl2pPr>
            <a:lvl3pPr>
              <a:defRPr sz="2400" b="1">
                <a:solidFill>
                  <a:schemeClr val="bg1"/>
                </a:solidFill>
                <a:latin typeface="Arial" charset="0"/>
                <a:ea typeface="ＭＳ Ｐゴシック" charset="0"/>
              </a:defRPr>
            </a:lvl3pPr>
            <a:lvl4pPr>
              <a:defRPr sz="2400" b="1">
                <a:solidFill>
                  <a:schemeClr val="bg1"/>
                </a:solidFill>
                <a:latin typeface="Arial" charset="0"/>
                <a:ea typeface="ＭＳ Ｐゴシック" charset="0"/>
              </a:defRPr>
            </a:lvl4pPr>
            <a:lvl5pPr>
              <a:defRPr sz="2000" b="1">
                <a:solidFill>
                  <a:schemeClr val="bg1"/>
                </a:solidFill>
                <a:latin typeface="Arial" charset="0"/>
                <a:ea typeface="ＭＳ Ｐゴシック" charset="0"/>
              </a:defRPr>
            </a:lvl5pPr>
            <a:lvl6pPr>
              <a:buClr>
                <a:srgbClr val="8FD2ED"/>
              </a:buClr>
              <a:defRPr sz="2000" b="1">
                <a:solidFill>
                  <a:schemeClr val="bg1"/>
                </a:solidFill>
                <a:latin typeface="Arial" charset="0"/>
                <a:ea typeface="ＭＳ Ｐゴシック" charset="0"/>
              </a:defRPr>
            </a:lvl6pPr>
            <a:lvl7pPr>
              <a:buClr>
                <a:srgbClr val="8FD2ED"/>
              </a:buClr>
              <a:defRPr sz="2000" b="1">
                <a:solidFill>
                  <a:schemeClr val="bg1"/>
                </a:solidFill>
                <a:latin typeface="Arial" charset="0"/>
                <a:ea typeface="ＭＳ Ｐゴシック" charset="0"/>
              </a:defRPr>
            </a:lvl7pPr>
            <a:lvl8pPr>
              <a:buClr>
                <a:srgbClr val="8FD2ED"/>
              </a:buClr>
              <a:defRPr sz="2000" b="1">
                <a:solidFill>
                  <a:schemeClr val="bg1"/>
                </a:solidFill>
                <a:latin typeface="Arial" charset="0"/>
                <a:ea typeface="ＭＳ Ｐゴシック" charset="0"/>
              </a:defRPr>
            </a:lvl8pPr>
            <a:lvl9pPr>
              <a:buClr>
                <a:srgbClr val="8FD2ED"/>
              </a:buClr>
              <a:defRPr sz="2000" b="1">
                <a:solidFill>
                  <a:schemeClr val="bg1"/>
                </a:solidFill>
                <a:latin typeface="Arial" charset="0"/>
                <a:ea typeface="ＭＳ Ｐゴシック" charset="0"/>
              </a:defRPr>
            </a:lvl9pPr>
          </a:lstStyle>
          <a:p>
            <a:pPr algn="r">
              <a:spcBef>
                <a:spcPct val="50000"/>
              </a:spcBef>
            </a:pPr>
            <a:r>
              <a:rPr lang="de-DE" sz="1200" b="0" dirty="0">
                <a:solidFill>
                  <a:srgbClr val="000000"/>
                </a:solidFill>
                <a:ea typeface="MS PGothic" charset="0"/>
                <a:cs typeface="MS PGothic" charset="0"/>
              </a:rPr>
              <a:t>Van der Meer JAMA 2012</a:t>
            </a:r>
          </a:p>
        </p:txBody>
      </p:sp>
      <p:pic>
        <p:nvPicPr>
          <p:cNvPr id="3" name="Picture 2"/>
          <p:cNvPicPr>
            <a:picLocks noChangeAspect="1"/>
          </p:cNvPicPr>
          <p:nvPr/>
        </p:nvPicPr>
        <p:blipFill>
          <a:blip r:embed="rId5"/>
          <a:stretch>
            <a:fillRect/>
          </a:stretch>
        </p:blipFill>
        <p:spPr>
          <a:xfrm>
            <a:off x="4814120" y="4262357"/>
            <a:ext cx="3768979" cy="2457704"/>
          </a:xfrm>
          <a:prstGeom prst="rect">
            <a:avLst/>
          </a:prstGeom>
        </p:spPr>
      </p:pic>
      <p:sp>
        <p:nvSpPr>
          <p:cNvPr id="4" name="TextBox 3"/>
          <p:cNvSpPr txBox="1"/>
          <p:nvPr/>
        </p:nvSpPr>
        <p:spPr>
          <a:xfrm>
            <a:off x="5328935" y="4482192"/>
            <a:ext cx="1447671" cy="584776"/>
          </a:xfrm>
          <a:prstGeom prst="rect">
            <a:avLst/>
          </a:prstGeom>
          <a:noFill/>
        </p:spPr>
        <p:txBody>
          <a:bodyPr wrap="square" rtlCol="0">
            <a:spAutoFit/>
          </a:bodyPr>
          <a:lstStyle/>
          <a:p>
            <a:pPr algn="ctr"/>
            <a:r>
              <a:rPr lang="en-US" sz="1600" b="1" dirty="0" smtClean="0">
                <a:latin typeface="Arial"/>
                <a:cs typeface="Arial"/>
              </a:rPr>
              <a:t>Cumulative Mortality</a:t>
            </a:r>
            <a:endParaRPr lang="en-US" sz="1600" b="1" dirty="0">
              <a:latin typeface="Arial"/>
              <a:cs typeface="Arial"/>
            </a:endParaRPr>
          </a:p>
        </p:txBody>
      </p:sp>
      <p:sp>
        <p:nvSpPr>
          <p:cNvPr id="5" name="TextBox 4"/>
          <p:cNvSpPr txBox="1"/>
          <p:nvPr/>
        </p:nvSpPr>
        <p:spPr>
          <a:xfrm rot="16200000">
            <a:off x="-224576" y="2643714"/>
            <a:ext cx="1325641" cy="369332"/>
          </a:xfrm>
          <a:prstGeom prst="rect">
            <a:avLst/>
          </a:prstGeom>
          <a:solidFill>
            <a:schemeClr val="bg1"/>
          </a:solidFill>
        </p:spPr>
        <p:txBody>
          <a:bodyPr wrap="none" rtlCol="0">
            <a:spAutoFit/>
          </a:bodyPr>
          <a:lstStyle/>
          <a:p>
            <a:r>
              <a:rPr lang="en-US" dirty="0" smtClean="0"/>
              <a:t>Liver Failure</a:t>
            </a:r>
            <a:endParaRPr lang="en-US" dirty="0"/>
          </a:p>
        </p:txBody>
      </p:sp>
      <p:sp>
        <p:nvSpPr>
          <p:cNvPr id="123" name="TextBox 122"/>
          <p:cNvSpPr txBox="1"/>
          <p:nvPr/>
        </p:nvSpPr>
        <p:spPr>
          <a:xfrm rot="16200000">
            <a:off x="166480" y="5155705"/>
            <a:ext cx="582211" cy="369332"/>
          </a:xfrm>
          <a:prstGeom prst="rect">
            <a:avLst/>
          </a:prstGeom>
          <a:solidFill>
            <a:schemeClr val="bg1"/>
          </a:solidFill>
        </p:spPr>
        <p:txBody>
          <a:bodyPr wrap="none" rtlCol="0">
            <a:spAutoFit/>
          </a:bodyPr>
          <a:lstStyle/>
          <a:p>
            <a:r>
              <a:rPr lang="en-US" dirty="0" smtClean="0"/>
              <a:t>HCC</a:t>
            </a:r>
            <a:endParaRPr lang="en-US" dirty="0"/>
          </a:p>
        </p:txBody>
      </p:sp>
      <p:sp>
        <p:nvSpPr>
          <p:cNvPr id="124" name="TextBox 123"/>
          <p:cNvSpPr txBox="1"/>
          <p:nvPr/>
        </p:nvSpPr>
        <p:spPr>
          <a:xfrm rot="16200000">
            <a:off x="4081272" y="2684710"/>
            <a:ext cx="1352917" cy="369332"/>
          </a:xfrm>
          <a:prstGeom prst="rect">
            <a:avLst/>
          </a:prstGeom>
          <a:solidFill>
            <a:schemeClr val="bg1"/>
          </a:solidFill>
        </p:spPr>
        <p:txBody>
          <a:bodyPr wrap="none" rtlCol="0">
            <a:spAutoFit/>
          </a:bodyPr>
          <a:lstStyle/>
          <a:p>
            <a:r>
              <a:rPr lang="en-US" dirty="0" smtClean="0"/>
              <a:t>LR-Mortality</a:t>
            </a:r>
            <a:endParaRPr lang="en-US" dirty="0"/>
          </a:p>
        </p:txBody>
      </p:sp>
      <p:sp>
        <p:nvSpPr>
          <p:cNvPr id="125" name="Content Placeholder 3"/>
          <p:cNvSpPr>
            <a:spLocks noGrp="1"/>
          </p:cNvSpPr>
          <p:nvPr>
            <p:ph idx="1"/>
          </p:nvPr>
        </p:nvSpPr>
        <p:spPr>
          <a:xfrm>
            <a:off x="670657" y="972594"/>
            <a:ext cx="7772500" cy="670030"/>
          </a:xfrm>
          <a:solidFill>
            <a:schemeClr val="bg1">
              <a:lumMod val="85000"/>
            </a:schemeClr>
          </a:solidFill>
        </p:spPr>
        <p:txBody>
          <a:bodyPr>
            <a:normAutofit/>
          </a:bodyPr>
          <a:lstStyle/>
          <a:p>
            <a:r>
              <a:rPr lang="en-US" sz="1600" dirty="0">
                <a:latin typeface="+mn-lt"/>
              </a:rPr>
              <a:t>530 adults in Europe prospectively followed for median 8.4 </a:t>
            </a:r>
            <a:r>
              <a:rPr lang="en-US" sz="1600" dirty="0" smtClean="0">
                <a:latin typeface="+mn-lt"/>
              </a:rPr>
              <a:t>years after </a:t>
            </a:r>
            <a:r>
              <a:rPr lang="en-US" sz="1600" dirty="0">
                <a:latin typeface="+mn-lt"/>
              </a:rPr>
              <a:t>HCV treatment   </a:t>
            </a:r>
          </a:p>
          <a:p>
            <a:r>
              <a:rPr lang="en-US" sz="1600" dirty="0">
                <a:latin typeface="+mn-lt"/>
              </a:rPr>
              <a:t>192 (36%) achieved </a:t>
            </a:r>
            <a:r>
              <a:rPr lang="en-US" sz="1600" dirty="0" smtClean="0">
                <a:latin typeface="+mn-lt"/>
              </a:rPr>
              <a:t>SVR</a:t>
            </a:r>
            <a:endParaRPr lang="en-US" sz="1600" dirty="0">
              <a:latin typeface="+mn-lt"/>
            </a:endParaRPr>
          </a:p>
        </p:txBody>
      </p:sp>
    </p:spTree>
    <p:extLst>
      <p:ext uri="{BB962C8B-B14F-4D97-AF65-F5344CB8AC3E}">
        <p14:creationId xmlns:p14="http://schemas.microsoft.com/office/powerpoint/2010/main" val="1643926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283" y="100293"/>
            <a:ext cx="8797363" cy="773112"/>
          </a:xfrm>
        </p:spPr>
        <p:txBody>
          <a:bodyPr>
            <a:noAutofit/>
          </a:bodyPr>
          <a:lstStyle/>
          <a:p>
            <a:r>
              <a:rPr lang="en-US" sz="3200" b="1" dirty="0" smtClean="0">
                <a:solidFill>
                  <a:schemeClr val="tx2"/>
                </a:solidFill>
                <a:effectLst/>
                <a:latin typeface="+mn-lt"/>
              </a:rPr>
              <a:t>Decreased Five-year Mortality Rates in Multiple Populations Associated with SVR (Meta-analysis)</a:t>
            </a:r>
            <a:endParaRPr lang="en-US" sz="3200" b="1" dirty="0">
              <a:solidFill>
                <a:schemeClr val="tx2"/>
              </a:solidFill>
              <a:effectLst/>
              <a:latin typeface="+mn-lt"/>
            </a:endParaRPr>
          </a:p>
        </p:txBody>
      </p:sp>
      <p:sp>
        <p:nvSpPr>
          <p:cNvPr id="5" name="TextBox 4"/>
          <p:cNvSpPr txBox="1">
            <a:spLocks noChangeArrowheads="1"/>
          </p:cNvSpPr>
          <p:nvPr/>
        </p:nvSpPr>
        <p:spPr bwMode="auto">
          <a:xfrm>
            <a:off x="6468093" y="6472189"/>
            <a:ext cx="26759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ＭＳ Ｐゴシック" charset="0"/>
                <a:cs typeface="Arial" charset="0"/>
              </a:defRPr>
            </a:lvl2pPr>
            <a:lvl3pPr>
              <a:defRPr sz="2400">
                <a:solidFill>
                  <a:schemeClr val="tx1"/>
                </a:solidFill>
                <a:latin typeface="Arial" charset="0"/>
                <a:ea typeface="ＭＳ Ｐゴシック" charset="0"/>
                <a:cs typeface="Arial" charset="0"/>
              </a:defRPr>
            </a:lvl3pPr>
            <a:lvl4pPr>
              <a:defRPr sz="2000">
                <a:solidFill>
                  <a:schemeClr val="tx1"/>
                </a:solidFill>
                <a:latin typeface="Arial" charset="0"/>
                <a:ea typeface="ＭＳ Ｐゴシック" charset="0"/>
                <a:cs typeface="Arial" charset="0"/>
              </a:defRPr>
            </a:lvl4pPr>
            <a:lvl5pPr>
              <a:defRPr sz="2000">
                <a:solidFill>
                  <a:schemeClr val="tx1"/>
                </a:solidFill>
                <a:latin typeface="Arial" charset="0"/>
                <a:ea typeface="ＭＳ Ｐゴシック" charset="0"/>
                <a:cs typeface="Arial" charset="0"/>
              </a:defRPr>
            </a:lvl5pPr>
            <a:lvl6pPr eaLnBrk="0" fontAlgn="base" hangingPunct="0">
              <a:spcAft>
                <a:spcPct val="0"/>
              </a:spcAft>
              <a:buClr>
                <a:srgbClr val="3366FF"/>
              </a:buClr>
              <a:buFont typeface="Arial" charset="0"/>
              <a:buChar char="»"/>
              <a:defRPr sz="2000">
                <a:solidFill>
                  <a:schemeClr val="tx1"/>
                </a:solidFill>
                <a:latin typeface="Arial" charset="0"/>
                <a:ea typeface="ＭＳ Ｐゴシック" charset="0"/>
                <a:cs typeface="Arial" charset="0"/>
              </a:defRPr>
            </a:lvl6pPr>
            <a:lvl7pPr eaLnBrk="0" fontAlgn="base" hangingPunct="0">
              <a:spcAft>
                <a:spcPct val="0"/>
              </a:spcAft>
              <a:buClr>
                <a:srgbClr val="3366FF"/>
              </a:buClr>
              <a:buFont typeface="Arial" charset="0"/>
              <a:buChar char="»"/>
              <a:defRPr sz="2000">
                <a:solidFill>
                  <a:schemeClr val="tx1"/>
                </a:solidFill>
                <a:latin typeface="Arial" charset="0"/>
                <a:ea typeface="ＭＳ Ｐゴシック" charset="0"/>
                <a:cs typeface="Arial" charset="0"/>
              </a:defRPr>
            </a:lvl7pPr>
            <a:lvl8pPr eaLnBrk="0" fontAlgn="base" hangingPunct="0">
              <a:spcAft>
                <a:spcPct val="0"/>
              </a:spcAft>
              <a:buClr>
                <a:srgbClr val="3366FF"/>
              </a:buClr>
              <a:buFont typeface="Arial" charset="0"/>
              <a:buChar char="»"/>
              <a:defRPr sz="2000">
                <a:solidFill>
                  <a:schemeClr val="tx1"/>
                </a:solidFill>
                <a:latin typeface="Arial" charset="0"/>
                <a:ea typeface="ＭＳ Ｐゴシック" charset="0"/>
                <a:cs typeface="Arial" charset="0"/>
              </a:defRPr>
            </a:lvl8pPr>
            <a:lvl9pPr eaLnBrk="0" fontAlgn="base" hangingPunct="0">
              <a:spcAft>
                <a:spcPct val="0"/>
              </a:spcAft>
              <a:buClr>
                <a:srgbClr val="3366FF"/>
              </a:buClr>
              <a:buFont typeface="Arial" charset="0"/>
              <a:buChar char="»"/>
              <a:defRPr sz="2000">
                <a:solidFill>
                  <a:schemeClr val="tx1"/>
                </a:solidFill>
                <a:latin typeface="Arial" charset="0"/>
                <a:ea typeface="ＭＳ Ｐゴシック" charset="0"/>
                <a:cs typeface="Arial" charset="0"/>
              </a:defRPr>
            </a:lvl9pPr>
          </a:lstStyle>
          <a:p>
            <a:r>
              <a:rPr lang="en-US" sz="1200" b="1" dirty="0" smtClean="0">
                <a:solidFill>
                  <a:srgbClr val="1F2650"/>
                </a:solidFill>
                <a:latin typeface="Arial"/>
                <a:cs typeface="Arial"/>
              </a:rPr>
              <a:t>Simmons B et al, 2015 (</a:t>
            </a:r>
            <a:r>
              <a:rPr lang="en-US" sz="1200" b="1" dirty="0" err="1" smtClean="0">
                <a:solidFill>
                  <a:srgbClr val="1F2650"/>
                </a:solidFill>
                <a:latin typeface="Arial"/>
                <a:cs typeface="Arial"/>
              </a:rPr>
              <a:t>epub</a:t>
            </a:r>
            <a:r>
              <a:rPr lang="en-US" sz="1200" b="1" dirty="0" smtClean="0">
                <a:solidFill>
                  <a:srgbClr val="1F2650"/>
                </a:solidFill>
                <a:latin typeface="Arial"/>
                <a:cs typeface="Arial"/>
              </a:rPr>
              <a:t>)</a:t>
            </a:r>
            <a:endParaRPr lang="en-US" sz="1200" b="1" dirty="0">
              <a:solidFill>
                <a:srgbClr val="1F2650"/>
              </a:solidFill>
              <a:latin typeface="Arial"/>
              <a:cs typeface="Arial"/>
            </a:endParaRPr>
          </a:p>
        </p:txBody>
      </p:sp>
      <p:sp>
        <p:nvSpPr>
          <p:cNvPr id="6" name="TextBox 5"/>
          <p:cNvSpPr txBox="1"/>
          <p:nvPr/>
        </p:nvSpPr>
        <p:spPr>
          <a:xfrm>
            <a:off x="147975" y="6264116"/>
            <a:ext cx="5386285" cy="369332"/>
          </a:xfrm>
          <a:prstGeom prst="rect">
            <a:avLst/>
          </a:prstGeom>
          <a:noFill/>
        </p:spPr>
        <p:txBody>
          <a:bodyPr wrap="none" rtlCol="0">
            <a:spAutoFit/>
          </a:bodyPr>
          <a:lstStyle/>
          <a:p>
            <a:r>
              <a:rPr lang="en-US" dirty="0" smtClean="0"/>
              <a:t>General= Studies that include all stages of liver disease</a:t>
            </a:r>
            <a:endParaRPr lang="en-US" dirty="0"/>
          </a:p>
        </p:txBody>
      </p:sp>
      <p:sp>
        <p:nvSpPr>
          <p:cNvPr id="7" name="TextBox 6"/>
          <p:cNvSpPr txBox="1"/>
          <p:nvPr/>
        </p:nvSpPr>
        <p:spPr>
          <a:xfrm>
            <a:off x="5870450" y="1289288"/>
            <a:ext cx="1762923" cy="830997"/>
          </a:xfrm>
          <a:prstGeom prst="rect">
            <a:avLst/>
          </a:prstGeom>
          <a:solidFill>
            <a:schemeClr val="bg1">
              <a:lumMod val="85000"/>
            </a:schemeClr>
          </a:solidFill>
        </p:spPr>
        <p:txBody>
          <a:bodyPr wrap="none" rtlCol="0">
            <a:spAutoFit/>
          </a:bodyPr>
          <a:lstStyle/>
          <a:p>
            <a:pPr algn="ctr"/>
            <a:r>
              <a:rPr lang="en-US" sz="1600" dirty="0" smtClean="0"/>
              <a:t>HIV/HCV: 5 studies</a:t>
            </a:r>
          </a:p>
          <a:p>
            <a:pPr algn="ctr"/>
            <a:r>
              <a:rPr lang="en-US" sz="1600" dirty="0" smtClean="0"/>
              <a:t>n=2,560</a:t>
            </a:r>
          </a:p>
          <a:p>
            <a:pPr algn="ctr"/>
            <a:r>
              <a:rPr lang="en-US" sz="1600" dirty="0" smtClean="0"/>
              <a:t>Avg. FU = 5.1 years</a:t>
            </a:r>
            <a:endParaRPr lang="en-US" sz="1600" dirty="0"/>
          </a:p>
        </p:txBody>
      </p:sp>
      <p:sp>
        <p:nvSpPr>
          <p:cNvPr id="8" name="TextBox 7"/>
          <p:cNvSpPr txBox="1"/>
          <p:nvPr/>
        </p:nvSpPr>
        <p:spPr>
          <a:xfrm>
            <a:off x="3721908" y="1289288"/>
            <a:ext cx="1762923" cy="830997"/>
          </a:xfrm>
          <a:prstGeom prst="rect">
            <a:avLst/>
          </a:prstGeom>
          <a:solidFill>
            <a:schemeClr val="bg1">
              <a:lumMod val="85000"/>
            </a:schemeClr>
          </a:solidFill>
        </p:spPr>
        <p:txBody>
          <a:bodyPr wrap="none" rtlCol="0">
            <a:spAutoFit/>
          </a:bodyPr>
          <a:lstStyle/>
          <a:p>
            <a:pPr algn="ctr"/>
            <a:r>
              <a:rPr lang="en-US" sz="1600" dirty="0" smtClean="0"/>
              <a:t>Cirrhosis: 9 studies</a:t>
            </a:r>
          </a:p>
          <a:p>
            <a:r>
              <a:rPr lang="en-US" sz="1600" dirty="0" smtClean="0"/>
              <a:t>n=2,734</a:t>
            </a:r>
          </a:p>
          <a:p>
            <a:r>
              <a:rPr lang="en-US" sz="1600" dirty="0" smtClean="0"/>
              <a:t>Avg. FU = 6.6 years</a:t>
            </a:r>
            <a:endParaRPr lang="en-US" sz="1600" dirty="0"/>
          </a:p>
        </p:txBody>
      </p:sp>
      <p:sp>
        <p:nvSpPr>
          <p:cNvPr id="9" name="TextBox 8"/>
          <p:cNvSpPr txBox="1"/>
          <p:nvPr/>
        </p:nvSpPr>
        <p:spPr>
          <a:xfrm>
            <a:off x="1491708" y="1289288"/>
            <a:ext cx="1806704" cy="830997"/>
          </a:xfrm>
          <a:prstGeom prst="rect">
            <a:avLst/>
          </a:prstGeom>
          <a:solidFill>
            <a:schemeClr val="bg1">
              <a:lumMod val="85000"/>
            </a:schemeClr>
          </a:solidFill>
        </p:spPr>
        <p:txBody>
          <a:bodyPr wrap="none" rtlCol="0">
            <a:spAutoFit/>
          </a:bodyPr>
          <a:lstStyle/>
          <a:p>
            <a:pPr algn="ctr"/>
            <a:r>
              <a:rPr lang="en-US" sz="1600" dirty="0" smtClean="0"/>
              <a:t>General: 18 studies</a:t>
            </a:r>
          </a:p>
          <a:p>
            <a:pPr algn="ctr"/>
            <a:r>
              <a:rPr lang="en-US" sz="1600" dirty="0" smtClean="0"/>
              <a:t>n=29,269</a:t>
            </a:r>
          </a:p>
          <a:p>
            <a:pPr algn="ctr"/>
            <a:r>
              <a:rPr lang="en-US" sz="1600" dirty="0" smtClean="0"/>
              <a:t>Avg. FU = 4.6 years</a:t>
            </a:r>
            <a:endParaRPr lang="en-US" sz="1600" dirty="0"/>
          </a:p>
        </p:txBody>
      </p:sp>
      <p:sp>
        <p:nvSpPr>
          <p:cNvPr id="10" name="TextBox 9"/>
          <p:cNvSpPr txBox="1"/>
          <p:nvPr/>
        </p:nvSpPr>
        <p:spPr>
          <a:xfrm rot="16200000">
            <a:off x="-68575" y="3541059"/>
            <a:ext cx="1309749" cy="369332"/>
          </a:xfrm>
          <a:prstGeom prst="rect">
            <a:avLst/>
          </a:prstGeom>
          <a:noFill/>
        </p:spPr>
        <p:txBody>
          <a:bodyPr wrap="none" rtlCol="0">
            <a:spAutoFit/>
          </a:bodyPr>
          <a:lstStyle/>
          <a:p>
            <a:r>
              <a:rPr lang="en-US" b="1" dirty="0" smtClean="0"/>
              <a:t>Mortality %</a:t>
            </a:r>
            <a:endParaRPr lang="en-US" b="1" dirty="0"/>
          </a:p>
        </p:txBody>
      </p:sp>
      <p:pic>
        <p:nvPicPr>
          <p:cNvPr id="11" name="Picture 10"/>
          <p:cNvPicPr>
            <a:picLocks noChangeAspect="1"/>
          </p:cNvPicPr>
          <p:nvPr/>
        </p:nvPicPr>
        <p:blipFill>
          <a:blip r:embed="rId2"/>
          <a:stretch>
            <a:fillRect/>
          </a:stretch>
        </p:blipFill>
        <p:spPr>
          <a:xfrm>
            <a:off x="770965" y="2015698"/>
            <a:ext cx="7406640" cy="4080510"/>
          </a:xfrm>
          <a:prstGeom prst="rect">
            <a:avLst/>
          </a:prstGeom>
        </p:spPr>
      </p:pic>
      <p:cxnSp>
        <p:nvCxnSpPr>
          <p:cNvPr id="14" name="Straight Connector 13"/>
          <p:cNvCxnSpPr/>
          <p:nvPr/>
        </p:nvCxnSpPr>
        <p:spPr>
          <a:xfrm flipV="1">
            <a:off x="2256118" y="5005294"/>
            <a:ext cx="1" cy="433294"/>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2808941" y="3720353"/>
            <a:ext cx="0" cy="971176"/>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4141694" y="4380601"/>
            <a:ext cx="0" cy="796516"/>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4742330" y="2120285"/>
            <a:ext cx="0" cy="1600068"/>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6069107" y="5127812"/>
            <a:ext cx="1" cy="433294"/>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V="1">
            <a:off x="6642848" y="2435412"/>
            <a:ext cx="0" cy="1993153"/>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520700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2"/>
          <p:cNvSpPr>
            <a:spLocks noGrp="1"/>
          </p:cNvSpPr>
          <p:nvPr>
            <p:ph type="title"/>
          </p:nvPr>
        </p:nvSpPr>
        <p:spPr>
          <a:xfrm>
            <a:off x="148167" y="67118"/>
            <a:ext cx="8988778" cy="609600"/>
          </a:xfrm>
        </p:spPr>
        <p:txBody>
          <a:bodyPr/>
          <a:lstStyle/>
          <a:p>
            <a:r>
              <a:rPr lang="en-US" altLang="nl-NL" sz="2800" b="1" dirty="0" smtClean="0">
                <a:solidFill>
                  <a:srgbClr val="44546A"/>
                </a:solidFill>
              </a:rPr>
              <a:t>Non-Liver Related Mortality: </a:t>
            </a:r>
            <a:br>
              <a:rPr lang="en-US" altLang="nl-NL" sz="2800" b="1" dirty="0" smtClean="0">
                <a:solidFill>
                  <a:srgbClr val="44546A"/>
                </a:solidFill>
              </a:rPr>
            </a:br>
            <a:r>
              <a:rPr lang="en-US" altLang="nl-NL" sz="2800" b="1" dirty="0" smtClean="0">
                <a:solidFill>
                  <a:srgbClr val="44546A"/>
                </a:solidFill>
              </a:rPr>
              <a:t>SVR is Associated with Improved Renal and Cardiovascular Outcomes in HCV Patients with DM</a:t>
            </a:r>
            <a:r>
              <a:rPr lang="en-CA" altLang="en-US" sz="2800" b="1" dirty="0" smtClean="0">
                <a:solidFill>
                  <a:srgbClr val="44546A"/>
                </a:solidFill>
              </a:rPr>
              <a:t/>
            </a:r>
            <a:br>
              <a:rPr lang="en-CA" altLang="en-US" sz="2800" b="1" dirty="0" smtClean="0">
                <a:solidFill>
                  <a:srgbClr val="44546A"/>
                </a:solidFill>
              </a:rPr>
            </a:br>
            <a:r>
              <a:rPr lang="en-US" altLang="en-US" sz="2800" b="1" dirty="0" smtClean="0">
                <a:solidFill>
                  <a:srgbClr val="44546A"/>
                </a:solidFill>
              </a:rPr>
              <a:t/>
            </a:r>
            <a:br>
              <a:rPr lang="en-US" altLang="en-US" sz="2800" b="1" dirty="0" smtClean="0">
                <a:solidFill>
                  <a:srgbClr val="44546A"/>
                </a:solidFill>
              </a:rPr>
            </a:br>
            <a:endParaRPr lang="en-US" altLang="en-US" sz="2800" b="1" dirty="0" smtClean="0">
              <a:solidFill>
                <a:srgbClr val="44546A"/>
              </a:solidFill>
            </a:endParaRPr>
          </a:p>
        </p:txBody>
      </p:sp>
      <p:sp>
        <p:nvSpPr>
          <p:cNvPr id="43011" name="Content Placeholder 3"/>
          <p:cNvSpPr>
            <a:spLocks noGrp="1"/>
          </p:cNvSpPr>
          <p:nvPr>
            <p:ph idx="1"/>
          </p:nvPr>
        </p:nvSpPr>
        <p:spPr>
          <a:xfrm>
            <a:off x="398287" y="1590870"/>
            <a:ext cx="8745713" cy="3649663"/>
          </a:xfrm>
        </p:spPr>
        <p:txBody>
          <a:bodyPr/>
          <a:lstStyle/>
          <a:p>
            <a:pPr marL="0" indent="0">
              <a:buFontTx/>
              <a:buNone/>
              <a:defRPr/>
            </a:pPr>
            <a:endParaRPr lang="en-US" sz="2400" dirty="0" smtClean="0">
              <a:solidFill>
                <a:srgbClr val="000000"/>
              </a:solidFill>
            </a:endParaRPr>
          </a:p>
          <a:p>
            <a:pPr marL="0" indent="0">
              <a:buFontTx/>
              <a:buNone/>
              <a:defRPr/>
            </a:pPr>
            <a:r>
              <a:rPr lang="en-CA" sz="2400" u="sng" dirty="0" smtClean="0">
                <a:solidFill>
                  <a:srgbClr val="000000"/>
                </a:solidFill>
              </a:rPr>
              <a:t>8-year cum. incidences</a:t>
            </a:r>
            <a:r>
              <a:rPr lang="en-CA" sz="2400" dirty="0" smtClean="0">
                <a:solidFill>
                  <a:srgbClr val="000000"/>
                </a:solidFill>
              </a:rPr>
              <a:t>:        </a:t>
            </a:r>
            <a:r>
              <a:rPr lang="en-CA" sz="2400" u="sng" dirty="0" smtClean="0">
                <a:solidFill>
                  <a:srgbClr val="000000"/>
                </a:solidFill>
              </a:rPr>
              <a:t> Treated    </a:t>
            </a:r>
            <a:r>
              <a:rPr lang="en-CA" sz="2400" dirty="0" err="1" smtClean="0">
                <a:solidFill>
                  <a:srgbClr val="000000"/>
                </a:solidFill>
              </a:rPr>
              <a:t>vs</a:t>
            </a:r>
            <a:r>
              <a:rPr lang="en-CA" sz="2400" dirty="0" smtClean="0">
                <a:solidFill>
                  <a:srgbClr val="000000"/>
                </a:solidFill>
              </a:rPr>
              <a:t>   </a:t>
            </a:r>
            <a:r>
              <a:rPr lang="en-CA" sz="2400" u="sng" dirty="0" smtClean="0">
                <a:solidFill>
                  <a:srgbClr val="000000"/>
                </a:solidFill>
              </a:rPr>
              <a:t>Untreated</a:t>
            </a:r>
            <a:r>
              <a:rPr lang="en-CA" sz="2400" dirty="0" smtClean="0">
                <a:solidFill>
                  <a:srgbClr val="000000"/>
                </a:solidFill>
              </a:rPr>
              <a:t>    </a:t>
            </a:r>
            <a:r>
              <a:rPr lang="en-CA" sz="2400" u="sng" dirty="0" smtClean="0">
                <a:solidFill>
                  <a:srgbClr val="000000"/>
                </a:solidFill>
              </a:rPr>
              <a:t>P value</a:t>
            </a:r>
          </a:p>
          <a:p>
            <a:pPr marL="0" indent="0">
              <a:buFontTx/>
              <a:buNone/>
              <a:defRPr/>
            </a:pPr>
            <a:r>
              <a:rPr lang="en-CA" sz="2400" b="0" dirty="0">
                <a:solidFill>
                  <a:srgbClr val="000000"/>
                </a:solidFill>
              </a:rPr>
              <a:t>	</a:t>
            </a:r>
            <a:r>
              <a:rPr lang="en-CA" sz="2400" b="0" dirty="0" smtClean="0">
                <a:solidFill>
                  <a:srgbClr val="000000"/>
                </a:solidFill>
              </a:rPr>
              <a:t>	</a:t>
            </a:r>
            <a:r>
              <a:rPr lang="en-CA" sz="2400" dirty="0">
                <a:solidFill>
                  <a:srgbClr val="000000"/>
                </a:solidFill>
              </a:rPr>
              <a:t>	</a:t>
            </a:r>
            <a:r>
              <a:rPr lang="en-CA" sz="2400" dirty="0" smtClean="0">
                <a:solidFill>
                  <a:srgbClr val="000000"/>
                </a:solidFill>
              </a:rPr>
              <a:t>               </a:t>
            </a:r>
            <a:r>
              <a:rPr lang="en-CA" sz="1800" dirty="0" smtClean="0">
                <a:solidFill>
                  <a:srgbClr val="000000"/>
                </a:solidFill>
              </a:rPr>
              <a:t>n=1411</a:t>
            </a:r>
            <a:r>
              <a:rPr lang="en-CA" sz="1800" dirty="0">
                <a:solidFill>
                  <a:srgbClr val="000000"/>
                </a:solidFill>
              </a:rPr>
              <a:t> </a:t>
            </a:r>
            <a:r>
              <a:rPr lang="en-CA" sz="1800" dirty="0" smtClean="0">
                <a:solidFill>
                  <a:srgbClr val="000000"/>
                </a:solidFill>
              </a:rPr>
              <a:t>                  n=1411</a:t>
            </a:r>
          </a:p>
          <a:p>
            <a:pPr>
              <a:defRPr/>
            </a:pPr>
            <a:r>
              <a:rPr lang="en-CA" sz="2400" b="0" dirty="0" smtClean="0">
                <a:solidFill>
                  <a:srgbClr val="000000"/>
                </a:solidFill>
              </a:rPr>
              <a:t>End stage Renal Disease: 	   1.1 %		9.3%	     &lt;0.001</a:t>
            </a:r>
            <a:endParaRPr lang="en-CA" sz="2400" b="0" dirty="0">
              <a:solidFill>
                <a:srgbClr val="000000"/>
              </a:solidFill>
            </a:endParaRPr>
          </a:p>
          <a:p>
            <a:pPr>
              <a:defRPr/>
            </a:pPr>
            <a:r>
              <a:rPr lang="it-IT" sz="2400" b="0" dirty="0" smtClean="0">
                <a:solidFill>
                  <a:srgbClr val="000000"/>
                </a:solidFill>
              </a:rPr>
              <a:t>Stroke: 		</a:t>
            </a:r>
            <a:r>
              <a:rPr lang="it-IT" sz="2400" dirty="0">
                <a:solidFill>
                  <a:srgbClr val="000000"/>
                </a:solidFill>
              </a:rPr>
              <a:t>	</a:t>
            </a:r>
            <a:r>
              <a:rPr lang="it-IT" sz="2400" dirty="0" smtClean="0">
                <a:solidFill>
                  <a:srgbClr val="000000"/>
                </a:solidFill>
              </a:rPr>
              <a:t>  </a:t>
            </a:r>
            <a:r>
              <a:rPr lang="it-IT" sz="2400" b="0" dirty="0" smtClean="0">
                <a:solidFill>
                  <a:srgbClr val="000000"/>
                </a:solidFill>
              </a:rPr>
              <a:t> 3.1</a:t>
            </a:r>
            <a:r>
              <a:rPr lang="it-IT" sz="2400" b="0" dirty="0">
                <a:solidFill>
                  <a:srgbClr val="000000"/>
                </a:solidFill>
              </a:rPr>
              <a:t>% </a:t>
            </a:r>
            <a:r>
              <a:rPr lang="it-IT" sz="2400" b="0" dirty="0" smtClean="0">
                <a:solidFill>
                  <a:srgbClr val="000000"/>
                </a:solidFill>
              </a:rPr>
              <a:t>	     	 5.3%	       0.01</a:t>
            </a:r>
          </a:p>
          <a:p>
            <a:pPr>
              <a:defRPr/>
            </a:pPr>
            <a:r>
              <a:rPr lang="it-IT" sz="2400" b="0" dirty="0" smtClean="0">
                <a:solidFill>
                  <a:srgbClr val="000000"/>
                </a:solidFill>
              </a:rPr>
              <a:t>Acute Coronary Syndrome:   4.1%	      	 6.6%	       0.05</a:t>
            </a:r>
          </a:p>
          <a:p>
            <a:pPr marL="0" indent="0">
              <a:buFontTx/>
              <a:buNone/>
              <a:defRPr/>
            </a:pPr>
            <a:endParaRPr lang="en-US" sz="2400" dirty="0" smtClean="0">
              <a:solidFill>
                <a:srgbClr val="000000"/>
              </a:solidFill>
            </a:endParaRPr>
          </a:p>
        </p:txBody>
      </p:sp>
      <p:sp>
        <p:nvSpPr>
          <p:cNvPr id="39940" name="Rectangle 2"/>
          <p:cNvSpPr>
            <a:spLocks noChangeArrowheads="1"/>
          </p:cNvSpPr>
          <p:nvPr/>
        </p:nvSpPr>
        <p:spPr bwMode="auto">
          <a:xfrm>
            <a:off x="127000" y="6457951"/>
            <a:ext cx="245319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FD2ED"/>
              </a:buClr>
              <a:buChar char="•"/>
              <a:defRPr sz="2800" b="1">
                <a:solidFill>
                  <a:schemeClr val="bg1"/>
                </a:solidFill>
                <a:latin typeface="Arial" panose="020B0604020202020204" pitchFamily="34" charset="0"/>
              </a:defRPr>
            </a:lvl1pPr>
            <a:lvl2pPr marL="742950" indent="-285750">
              <a:spcBef>
                <a:spcPct val="20000"/>
              </a:spcBef>
              <a:buClr>
                <a:srgbClr val="8FD2ED"/>
              </a:buClr>
              <a:buChar char="–"/>
              <a:defRPr sz="2800" b="1">
                <a:solidFill>
                  <a:schemeClr val="bg1"/>
                </a:solidFill>
                <a:latin typeface="Arial" panose="020B0604020202020204" pitchFamily="34" charset="0"/>
              </a:defRPr>
            </a:lvl2pPr>
            <a:lvl3pPr marL="1143000" indent="-228600">
              <a:spcBef>
                <a:spcPct val="20000"/>
              </a:spcBef>
              <a:buClr>
                <a:srgbClr val="8FD2ED"/>
              </a:buClr>
              <a:buChar char="•"/>
              <a:defRPr sz="2400" b="1">
                <a:solidFill>
                  <a:schemeClr val="bg1"/>
                </a:solidFill>
                <a:latin typeface="Arial" panose="020B0604020202020204" pitchFamily="34" charset="0"/>
              </a:defRPr>
            </a:lvl3pPr>
            <a:lvl4pPr marL="1600200" indent="-228600">
              <a:spcBef>
                <a:spcPct val="20000"/>
              </a:spcBef>
              <a:buClr>
                <a:srgbClr val="8FD2ED"/>
              </a:buClr>
              <a:buChar char="–"/>
              <a:defRPr sz="2400" b="1">
                <a:solidFill>
                  <a:schemeClr val="bg1"/>
                </a:solidFill>
                <a:latin typeface="Arial" panose="020B0604020202020204" pitchFamily="34" charset="0"/>
              </a:defRPr>
            </a:lvl4pPr>
            <a:lvl5pPr marL="2057400" indent="-228600">
              <a:spcBef>
                <a:spcPct val="20000"/>
              </a:spcBef>
              <a:buClr>
                <a:srgbClr val="8FD2ED"/>
              </a:buClr>
              <a:buChar char="»"/>
              <a:defRPr sz="2000" b="1">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8FD2ED"/>
              </a:buClr>
              <a:buChar char="»"/>
              <a:defRPr sz="2000" b="1">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8FD2ED"/>
              </a:buClr>
              <a:buChar char="»"/>
              <a:defRPr sz="2000" b="1">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8FD2ED"/>
              </a:buClr>
              <a:buChar char="»"/>
              <a:defRPr sz="2000" b="1">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8FD2ED"/>
              </a:buClr>
              <a:buChar char="»"/>
              <a:defRPr sz="2000" b="1">
                <a:solidFill>
                  <a:schemeClr val="bg1"/>
                </a:solidFill>
                <a:latin typeface="Arial" panose="020B0604020202020204" pitchFamily="34" charset="0"/>
              </a:defRPr>
            </a:lvl9pPr>
          </a:lstStyle>
          <a:p>
            <a:pPr>
              <a:spcBef>
                <a:spcPct val="0"/>
              </a:spcBef>
              <a:buClrTx/>
              <a:buFontTx/>
              <a:buNone/>
            </a:pPr>
            <a:r>
              <a:rPr lang="it-IT" altLang="en-US" sz="1400" i="1" dirty="0" err="1">
                <a:solidFill>
                  <a:srgbClr val="000000"/>
                </a:solidFill>
              </a:rPr>
              <a:t>Hsu</a:t>
            </a:r>
            <a:r>
              <a:rPr lang="it-IT" altLang="en-US" sz="1400" i="1" dirty="0">
                <a:solidFill>
                  <a:srgbClr val="000000"/>
                </a:solidFill>
              </a:rPr>
              <a:t> et al Hepatology 2013</a:t>
            </a:r>
            <a:endParaRPr lang="en-CA" altLang="en-US" sz="1400" i="1" dirty="0">
              <a:solidFill>
                <a:srgbClr val="000000"/>
              </a:solidFill>
            </a:endParaRPr>
          </a:p>
        </p:txBody>
      </p:sp>
      <p:sp>
        <p:nvSpPr>
          <p:cNvPr id="39941" name="Rectangle 3"/>
          <p:cNvSpPr>
            <a:spLocks noChangeArrowheads="1"/>
          </p:cNvSpPr>
          <p:nvPr/>
        </p:nvSpPr>
        <p:spPr bwMode="auto">
          <a:xfrm>
            <a:off x="1854092" y="5181018"/>
            <a:ext cx="57587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FD2ED"/>
              </a:buClr>
              <a:buChar char="•"/>
              <a:defRPr sz="2800" b="1">
                <a:solidFill>
                  <a:schemeClr val="bg1"/>
                </a:solidFill>
                <a:latin typeface="Arial" panose="020B0604020202020204" pitchFamily="34" charset="0"/>
              </a:defRPr>
            </a:lvl1pPr>
            <a:lvl2pPr marL="742950" indent="-285750">
              <a:spcBef>
                <a:spcPct val="20000"/>
              </a:spcBef>
              <a:buClr>
                <a:srgbClr val="8FD2ED"/>
              </a:buClr>
              <a:buChar char="–"/>
              <a:defRPr sz="2800" b="1">
                <a:solidFill>
                  <a:schemeClr val="bg1"/>
                </a:solidFill>
                <a:latin typeface="Arial" panose="020B0604020202020204" pitchFamily="34" charset="0"/>
              </a:defRPr>
            </a:lvl2pPr>
            <a:lvl3pPr marL="1143000" indent="-228600">
              <a:spcBef>
                <a:spcPct val="20000"/>
              </a:spcBef>
              <a:buClr>
                <a:srgbClr val="8FD2ED"/>
              </a:buClr>
              <a:buChar char="•"/>
              <a:defRPr sz="2400" b="1">
                <a:solidFill>
                  <a:schemeClr val="bg1"/>
                </a:solidFill>
                <a:latin typeface="Arial" panose="020B0604020202020204" pitchFamily="34" charset="0"/>
              </a:defRPr>
            </a:lvl3pPr>
            <a:lvl4pPr marL="1600200" indent="-228600">
              <a:spcBef>
                <a:spcPct val="20000"/>
              </a:spcBef>
              <a:buClr>
                <a:srgbClr val="8FD2ED"/>
              </a:buClr>
              <a:buChar char="–"/>
              <a:defRPr sz="2400" b="1">
                <a:solidFill>
                  <a:schemeClr val="bg1"/>
                </a:solidFill>
                <a:latin typeface="Arial" panose="020B0604020202020204" pitchFamily="34" charset="0"/>
              </a:defRPr>
            </a:lvl4pPr>
            <a:lvl5pPr marL="2057400" indent="-228600">
              <a:spcBef>
                <a:spcPct val="20000"/>
              </a:spcBef>
              <a:buClr>
                <a:srgbClr val="8FD2ED"/>
              </a:buClr>
              <a:buChar char="»"/>
              <a:defRPr sz="2000" b="1">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8FD2ED"/>
              </a:buClr>
              <a:buChar char="»"/>
              <a:defRPr sz="2000" b="1">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8FD2ED"/>
              </a:buClr>
              <a:buChar char="»"/>
              <a:defRPr sz="2000" b="1">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8FD2ED"/>
              </a:buClr>
              <a:buChar char="»"/>
              <a:defRPr sz="2000" b="1">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8FD2ED"/>
              </a:buClr>
              <a:buChar char="»"/>
              <a:defRPr sz="2000" b="1">
                <a:solidFill>
                  <a:schemeClr val="bg1"/>
                </a:solidFill>
                <a:latin typeface="Arial" panose="020B0604020202020204" pitchFamily="34" charset="0"/>
              </a:defRPr>
            </a:lvl9pPr>
          </a:lstStyle>
          <a:p>
            <a:pPr>
              <a:spcBef>
                <a:spcPct val="0"/>
              </a:spcBef>
              <a:buClrTx/>
              <a:buFontTx/>
              <a:buNone/>
            </a:pPr>
            <a:r>
              <a:rPr lang="it-IT" altLang="en-US" sz="2000" b="0" dirty="0" err="1">
                <a:solidFill>
                  <a:srgbClr val="000000"/>
                </a:solidFill>
              </a:rPr>
              <a:t>Untreated</a:t>
            </a:r>
            <a:r>
              <a:rPr lang="it-IT" altLang="en-US" sz="2000" b="0" dirty="0">
                <a:solidFill>
                  <a:srgbClr val="000000"/>
                </a:solidFill>
              </a:rPr>
              <a:t> </a:t>
            </a:r>
            <a:r>
              <a:rPr lang="it-IT" altLang="en-US" sz="2000" b="0" dirty="0" err="1">
                <a:solidFill>
                  <a:srgbClr val="000000"/>
                </a:solidFill>
              </a:rPr>
              <a:t>controls</a:t>
            </a:r>
            <a:r>
              <a:rPr lang="it-IT" altLang="en-US" sz="2000" b="0" dirty="0">
                <a:solidFill>
                  <a:srgbClr val="000000"/>
                </a:solidFill>
              </a:rPr>
              <a:t> </a:t>
            </a:r>
            <a:r>
              <a:rPr lang="it-IT" altLang="en-US" sz="2000" b="0" dirty="0" err="1">
                <a:solidFill>
                  <a:srgbClr val="000000"/>
                </a:solidFill>
              </a:rPr>
              <a:t>matched</a:t>
            </a:r>
            <a:r>
              <a:rPr lang="it-IT" altLang="en-US" sz="2000" b="0" dirty="0">
                <a:solidFill>
                  <a:srgbClr val="000000"/>
                </a:solidFill>
              </a:rPr>
              <a:t> by </a:t>
            </a:r>
            <a:r>
              <a:rPr lang="it-IT" altLang="en-US" sz="2000" b="0" dirty="0" err="1">
                <a:solidFill>
                  <a:srgbClr val="000000"/>
                </a:solidFill>
              </a:rPr>
              <a:t>propensity</a:t>
            </a:r>
            <a:r>
              <a:rPr lang="it-IT" altLang="en-US" sz="2000" b="0" dirty="0">
                <a:solidFill>
                  <a:srgbClr val="000000"/>
                </a:solidFill>
              </a:rPr>
              <a:t> </a:t>
            </a:r>
            <a:r>
              <a:rPr lang="it-IT" altLang="en-US" sz="2000" b="0" dirty="0" err="1">
                <a:solidFill>
                  <a:srgbClr val="000000"/>
                </a:solidFill>
              </a:rPr>
              <a:t>scores</a:t>
            </a:r>
            <a:endParaRPr lang="en-CA" altLang="en-US" sz="2000" dirty="0">
              <a:solidFill>
                <a:srgbClr val="000000"/>
              </a:solidFill>
            </a:endParaRPr>
          </a:p>
        </p:txBody>
      </p:sp>
      <p:sp>
        <p:nvSpPr>
          <p:cNvPr id="39942" name="Rectangle 4"/>
          <p:cNvSpPr>
            <a:spLocks noChangeArrowheads="1"/>
          </p:cNvSpPr>
          <p:nvPr/>
        </p:nvSpPr>
        <p:spPr bwMode="auto">
          <a:xfrm>
            <a:off x="4564945" y="6149976"/>
            <a:ext cx="4572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FD2ED"/>
              </a:buClr>
              <a:buChar char="•"/>
              <a:defRPr sz="2800" b="1">
                <a:solidFill>
                  <a:schemeClr val="bg1"/>
                </a:solidFill>
                <a:latin typeface="Arial" panose="020B0604020202020204" pitchFamily="34" charset="0"/>
              </a:defRPr>
            </a:lvl1pPr>
            <a:lvl2pPr marL="742950" indent="-285750">
              <a:spcBef>
                <a:spcPct val="20000"/>
              </a:spcBef>
              <a:buClr>
                <a:srgbClr val="8FD2ED"/>
              </a:buClr>
              <a:buChar char="–"/>
              <a:defRPr sz="2800" b="1">
                <a:solidFill>
                  <a:schemeClr val="bg1"/>
                </a:solidFill>
                <a:latin typeface="Arial" panose="020B0604020202020204" pitchFamily="34" charset="0"/>
              </a:defRPr>
            </a:lvl2pPr>
            <a:lvl3pPr marL="1143000" indent="-228600">
              <a:spcBef>
                <a:spcPct val="20000"/>
              </a:spcBef>
              <a:buClr>
                <a:srgbClr val="8FD2ED"/>
              </a:buClr>
              <a:buChar char="•"/>
              <a:defRPr sz="2400" b="1">
                <a:solidFill>
                  <a:schemeClr val="bg1"/>
                </a:solidFill>
                <a:latin typeface="Arial" panose="020B0604020202020204" pitchFamily="34" charset="0"/>
              </a:defRPr>
            </a:lvl3pPr>
            <a:lvl4pPr marL="1600200" indent="-228600">
              <a:spcBef>
                <a:spcPct val="20000"/>
              </a:spcBef>
              <a:buClr>
                <a:srgbClr val="8FD2ED"/>
              </a:buClr>
              <a:buChar char="–"/>
              <a:defRPr sz="2400" b="1">
                <a:solidFill>
                  <a:schemeClr val="bg1"/>
                </a:solidFill>
                <a:latin typeface="Arial" panose="020B0604020202020204" pitchFamily="34" charset="0"/>
              </a:defRPr>
            </a:lvl4pPr>
            <a:lvl5pPr marL="2057400" indent="-228600">
              <a:spcBef>
                <a:spcPct val="20000"/>
              </a:spcBef>
              <a:buClr>
                <a:srgbClr val="8FD2ED"/>
              </a:buClr>
              <a:buChar char="»"/>
              <a:defRPr sz="2000" b="1">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8FD2ED"/>
              </a:buClr>
              <a:buChar char="»"/>
              <a:defRPr sz="2000" b="1">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8FD2ED"/>
              </a:buClr>
              <a:buChar char="»"/>
              <a:defRPr sz="2000" b="1">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8FD2ED"/>
              </a:buClr>
              <a:buChar char="»"/>
              <a:defRPr sz="2000" b="1">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8FD2ED"/>
              </a:buClr>
              <a:buChar char="»"/>
              <a:defRPr sz="2000" b="1">
                <a:solidFill>
                  <a:schemeClr val="bg1"/>
                </a:solidFill>
                <a:latin typeface="Arial" panose="020B0604020202020204" pitchFamily="34" charset="0"/>
              </a:defRPr>
            </a:lvl9pPr>
          </a:lstStyle>
          <a:p>
            <a:pPr>
              <a:spcBef>
                <a:spcPct val="0"/>
              </a:spcBef>
              <a:buClrTx/>
              <a:buFontTx/>
              <a:buNone/>
            </a:pPr>
            <a:r>
              <a:rPr lang="it-IT" altLang="en-US" sz="2000" b="0" dirty="0">
                <a:solidFill>
                  <a:srgbClr val="000000"/>
                </a:solidFill>
              </a:rPr>
              <a:t>Taiwanese </a:t>
            </a:r>
            <a:r>
              <a:rPr lang="it-IT" altLang="en-US" sz="2000" b="0" dirty="0" err="1">
                <a:solidFill>
                  <a:srgbClr val="000000"/>
                </a:solidFill>
              </a:rPr>
              <a:t>national</a:t>
            </a:r>
            <a:r>
              <a:rPr lang="it-IT" altLang="en-US" sz="2000" b="0" dirty="0">
                <a:solidFill>
                  <a:srgbClr val="000000"/>
                </a:solidFill>
              </a:rPr>
              <a:t> </a:t>
            </a:r>
            <a:r>
              <a:rPr lang="it-IT" altLang="en-US" sz="2000" b="0" dirty="0" err="1">
                <a:solidFill>
                  <a:srgbClr val="000000"/>
                </a:solidFill>
              </a:rPr>
              <a:t>health</a:t>
            </a:r>
            <a:r>
              <a:rPr lang="it-IT" altLang="en-US" sz="2000" b="0" dirty="0">
                <a:solidFill>
                  <a:srgbClr val="000000"/>
                </a:solidFill>
              </a:rPr>
              <a:t> </a:t>
            </a:r>
            <a:r>
              <a:rPr lang="it-IT" altLang="en-US" sz="2000" b="0" dirty="0" err="1">
                <a:solidFill>
                  <a:srgbClr val="000000"/>
                </a:solidFill>
              </a:rPr>
              <a:t>insurance</a:t>
            </a:r>
            <a:r>
              <a:rPr lang="it-IT" altLang="en-US" sz="2000" b="0" dirty="0">
                <a:solidFill>
                  <a:srgbClr val="000000"/>
                </a:solidFill>
              </a:rPr>
              <a:t> database: 2,367,270 with DM</a:t>
            </a:r>
            <a:endParaRPr lang="en-CA" altLang="en-US" sz="2000" dirty="0">
              <a:solidFill>
                <a:srgbClr val="000000"/>
              </a:solidFill>
            </a:endParaRPr>
          </a:p>
        </p:txBody>
      </p:sp>
      <p:sp>
        <p:nvSpPr>
          <p:cNvPr id="2" name="Rectangle 1"/>
          <p:cNvSpPr/>
          <p:nvPr/>
        </p:nvSpPr>
        <p:spPr>
          <a:xfrm>
            <a:off x="115440" y="1847402"/>
            <a:ext cx="8908305" cy="307900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299394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0962" name="Group 6"/>
          <p:cNvGrpSpPr>
            <a:grpSpLocks/>
          </p:cNvGrpSpPr>
          <p:nvPr/>
        </p:nvGrpSpPr>
        <p:grpSpPr bwMode="auto">
          <a:xfrm>
            <a:off x="1130300" y="260351"/>
            <a:ext cx="7217833" cy="5940425"/>
            <a:chOff x="1071564" y="835026"/>
            <a:chExt cx="7918451" cy="5843587"/>
          </a:xfrm>
        </p:grpSpPr>
        <p:cxnSp>
          <p:nvCxnSpPr>
            <p:cNvPr id="123" name="Rechte verbindingslijn 122"/>
            <p:cNvCxnSpPr>
              <a:stCxn id="121" idx="2"/>
            </p:cNvCxnSpPr>
            <p:nvPr/>
          </p:nvCxnSpPr>
          <p:spPr>
            <a:xfrm>
              <a:off x="3590297" y="2768313"/>
              <a:ext cx="1038765" cy="0"/>
            </a:xfrm>
            <a:prstGeom prst="line">
              <a:avLst/>
            </a:prstGeom>
            <a:ln w="19050" cap="rnd">
              <a:solidFill>
                <a:srgbClr val="4F81BD"/>
              </a:solidFill>
              <a:prstDash val="sysDash"/>
            </a:ln>
          </p:spPr>
          <p:style>
            <a:lnRef idx="1">
              <a:schemeClr val="accent1"/>
            </a:lnRef>
            <a:fillRef idx="0">
              <a:schemeClr val="accent1"/>
            </a:fillRef>
            <a:effectRef idx="0">
              <a:schemeClr val="accent1"/>
            </a:effectRef>
            <a:fontRef idx="minor">
              <a:schemeClr val="tx1"/>
            </a:fontRef>
          </p:style>
        </p:cxnSp>
        <p:sp>
          <p:nvSpPr>
            <p:cNvPr id="170" name="Afgeronde rechthoek 169"/>
            <p:cNvSpPr/>
            <p:nvPr/>
          </p:nvSpPr>
          <p:spPr>
            <a:xfrm>
              <a:off x="3235786" y="4244046"/>
              <a:ext cx="1370054" cy="529389"/>
            </a:xfrm>
            <a:prstGeom prst="roundRect">
              <a:avLst>
                <a:gd name="adj" fmla="val 0"/>
              </a:avLst>
            </a:prstGeom>
            <a:noFill/>
            <a:ln w="19050">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l-NL" sz="1400" b="1" dirty="0">
                  <a:solidFill>
                    <a:srgbClr val="000000"/>
                  </a:solidFill>
                  <a:cs typeface="Arial" panose="020B0604020202020204" pitchFamily="34" charset="0"/>
                </a:rPr>
                <a:t>Non-Hodgkin </a:t>
              </a:r>
              <a:r>
                <a:rPr lang="nl-NL" sz="1400" b="1" dirty="0" err="1">
                  <a:solidFill>
                    <a:srgbClr val="000000"/>
                  </a:solidFill>
                  <a:cs typeface="Arial" panose="020B0604020202020204" pitchFamily="34" charset="0"/>
                </a:rPr>
                <a:t>Lymfoma</a:t>
              </a:r>
              <a:r>
                <a:rPr lang="nl-NL" sz="1400" b="1" dirty="0">
                  <a:solidFill>
                    <a:srgbClr val="000000"/>
                  </a:solidFill>
                  <a:cs typeface="Arial" panose="020B0604020202020204" pitchFamily="34" charset="0"/>
                </a:rPr>
                <a:t> ↓</a:t>
              </a:r>
            </a:p>
          </p:txBody>
        </p:sp>
        <p:sp>
          <p:nvSpPr>
            <p:cNvPr id="104" name="Afgeronde rechthoek 103"/>
            <p:cNvSpPr/>
            <p:nvPr/>
          </p:nvSpPr>
          <p:spPr>
            <a:xfrm>
              <a:off x="1285200" y="4239360"/>
              <a:ext cx="1515574" cy="534074"/>
            </a:xfrm>
            <a:prstGeom prst="roundRect">
              <a:avLst>
                <a:gd name="adj" fmla="val 0"/>
              </a:avLst>
            </a:prstGeom>
            <a:noFill/>
            <a:ln w="19050">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l-NL" sz="1400" b="1" dirty="0" err="1">
                  <a:solidFill>
                    <a:srgbClr val="000000"/>
                  </a:solidFill>
                  <a:cs typeface="Arial" panose="020B0604020202020204" pitchFamily="34" charset="0"/>
                </a:rPr>
                <a:t>Cardiovascular</a:t>
              </a:r>
              <a:r>
                <a:rPr lang="nl-NL" sz="1400" b="1" dirty="0">
                  <a:solidFill>
                    <a:srgbClr val="000000"/>
                  </a:solidFill>
                  <a:cs typeface="Arial" panose="020B0604020202020204" pitchFamily="34" charset="0"/>
                </a:rPr>
                <a:t> </a:t>
              </a:r>
              <a:r>
                <a:rPr lang="nl-NL" sz="1400" b="1" dirty="0" err="1">
                  <a:solidFill>
                    <a:srgbClr val="000000"/>
                  </a:solidFill>
                  <a:cs typeface="Arial" panose="020B0604020202020204" pitchFamily="34" charset="0"/>
                </a:rPr>
                <a:t>Outcomes</a:t>
              </a:r>
              <a:r>
                <a:rPr lang="nl-NL" sz="1400" b="1" dirty="0">
                  <a:solidFill>
                    <a:srgbClr val="000000"/>
                  </a:solidFill>
                  <a:cs typeface="Arial" panose="020B0604020202020204" pitchFamily="34" charset="0"/>
                </a:rPr>
                <a:t> ↓</a:t>
              </a:r>
            </a:p>
          </p:txBody>
        </p:sp>
        <p:sp>
          <p:nvSpPr>
            <p:cNvPr id="79" name="Afgeronde rechthoek 78"/>
            <p:cNvSpPr/>
            <p:nvPr/>
          </p:nvSpPr>
          <p:spPr>
            <a:xfrm>
              <a:off x="1071564" y="5221621"/>
              <a:ext cx="3743268" cy="540321"/>
            </a:xfrm>
            <a:prstGeom prst="roundRect">
              <a:avLst>
                <a:gd name="adj" fmla="val 0"/>
              </a:avLst>
            </a:prstGeom>
            <a:noFill/>
            <a:ln w="19050">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l-NL" sz="1400" b="1" dirty="0">
                  <a:solidFill>
                    <a:srgbClr val="000000"/>
                  </a:solidFill>
                  <a:cs typeface="Arial" panose="020B0604020202020204" pitchFamily="34" charset="0"/>
                </a:rPr>
                <a:t>Non-</a:t>
              </a:r>
              <a:r>
                <a:rPr lang="nl-NL" sz="1400" b="1" dirty="0" err="1">
                  <a:solidFill>
                    <a:srgbClr val="000000"/>
                  </a:solidFill>
                  <a:cs typeface="Arial" panose="020B0604020202020204" pitchFamily="34" charset="0"/>
                </a:rPr>
                <a:t>Liver</a:t>
              </a:r>
              <a:r>
                <a:rPr lang="nl-NL" sz="1400" b="1" dirty="0">
                  <a:solidFill>
                    <a:srgbClr val="000000"/>
                  </a:solidFill>
                  <a:cs typeface="Arial" panose="020B0604020202020204" pitchFamily="34" charset="0"/>
                </a:rPr>
                <a:t>-</a:t>
              </a:r>
              <a:r>
                <a:rPr lang="nl-NL" sz="1400" b="1" dirty="0" err="1">
                  <a:solidFill>
                    <a:srgbClr val="000000"/>
                  </a:solidFill>
                  <a:cs typeface="Arial" panose="020B0604020202020204" pitchFamily="34" charset="0"/>
                </a:rPr>
                <a:t>Related</a:t>
              </a:r>
              <a:r>
                <a:rPr lang="nl-NL" sz="1400" b="1" dirty="0">
                  <a:solidFill>
                    <a:srgbClr val="000000"/>
                  </a:solidFill>
                  <a:cs typeface="Arial" panose="020B0604020202020204" pitchFamily="34" charset="0"/>
                </a:rPr>
                <a:t> </a:t>
              </a:r>
              <a:r>
                <a:rPr lang="nl-NL" sz="1400" b="1" dirty="0" err="1">
                  <a:solidFill>
                    <a:srgbClr val="000000"/>
                  </a:solidFill>
                  <a:cs typeface="Arial" panose="020B0604020202020204" pitchFamily="34" charset="0"/>
                </a:rPr>
                <a:t>Mortality</a:t>
              </a:r>
              <a:r>
                <a:rPr lang="nl-NL" sz="1400" b="1" dirty="0">
                  <a:solidFill>
                    <a:srgbClr val="000000"/>
                  </a:solidFill>
                  <a:cs typeface="Arial" panose="020B0604020202020204" pitchFamily="34" charset="0"/>
                </a:rPr>
                <a:t> ↓ </a:t>
              </a:r>
            </a:p>
          </p:txBody>
        </p:sp>
        <p:sp>
          <p:nvSpPr>
            <p:cNvPr id="5" name="Afgeronde rechthoek 4"/>
            <p:cNvSpPr/>
            <p:nvPr/>
          </p:nvSpPr>
          <p:spPr>
            <a:xfrm>
              <a:off x="2913319" y="835026"/>
              <a:ext cx="4221604" cy="541883"/>
            </a:xfrm>
            <a:prstGeom prst="roundRect">
              <a:avLst>
                <a:gd name="adj" fmla="val 50000"/>
              </a:avLst>
            </a:prstGeom>
            <a:noFill/>
            <a:ln w="19050">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l-NL" sz="2000" b="1" dirty="0" err="1">
                  <a:solidFill>
                    <a:srgbClr val="44546A"/>
                  </a:solidFill>
                  <a:cs typeface="Arial" panose="020B0604020202020204" pitchFamily="34" charset="0"/>
                </a:rPr>
                <a:t>Sustained</a:t>
              </a:r>
              <a:r>
                <a:rPr lang="nl-NL" sz="2000" b="1" dirty="0">
                  <a:solidFill>
                    <a:srgbClr val="44546A"/>
                  </a:solidFill>
                  <a:cs typeface="Arial" panose="020B0604020202020204" pitchFamily="34" charset="0"/>
                </a:rPr>
                <a:t> </a:t>
              </a:r>
              <a:r>
                <a:rPr lang="nl-NL" sz="2000" b="1" dirty="0" err="1">
                  <a:solidFill>
                    <a:srgbClr val="44546A"/>
                  </a:solidFill>
                  <a:cs typeface="Arial" panose="020B0604020202020204" pitchFamily="34" charset="0"/>
                </a:rPr>
                <a:t>Virological</a:t>
              </a:r>
              <a:r>
                <a:rPr lang="nl-NL" sz="2000" b="1" dirty="0">
                  <a:solidFill>
                    <a:srgbClr val="44546A"/>
                  </a:solidFill>
                  <a:cs typeface="Arial" panose="020B0604020202020204" pitchFamily="34" charset="0"/>
                </a:rPr>
                <a:t> Response</a:t>
              </a:r>
            </a:p>
          </p:txBody>
        </p:sp>
        <p:sp>
          <p:nvSpPr>
            <p:cNvPr id="6" name="Afgeronde rechthoek 5"/>
            <p:cNvSpPr/>
            <p:nvPr/>
          </p:nvSpPr>
          <p:spPr>
            <a:xfrm>
              <a:off x="1071564" y="6136731"/>
              <a:ext cx="7918451" cy="541882"/>
            </a:xfrm>
            <a:prstGeom prst="roundRect">
              <a:avLst>
                <a:gd name="adj" fmla="val 50000"/>
              </a:avLst>
            </a:prstGeom>
            <a:noFill/>
            <a:ln w="19050">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l-NL" sz="1400" b="1" dirty="0" err="1">
                  <a:solidFill>
                    <a:srgbClr val="000000"/>
                  </a:solidFill>
                  <a:cs typeface="Arial" panose="020B0604020202020204" pitchFamily="34" charset="0"/>
                </a:rPr>
                <a:t>All-Cause</a:t>
              </a:r>
              <a:r>
                <a:rPr lang="nl-NL" sz="1400" b="1" dirty="0">
                  <a:solidFill>
                    <a:srgbClr val="000000"/>
                  </a:solidFill>
                  <a:cs typeface="Arial" panose="020B0604020202020204" pitchFamily="34" charset="0"/>
                </a:rPr>
                <a:t> </a:t>
              </a:r>
              <a:r>
                <a:rPr lang="nl-NL" sz="1400" b="1" dirty="0" err="1">
                  <a:solidFill>
                    <a:srgbClr val="000000"/>
                  </a:solidFill>
                  <a:cs typeface="Arial" panose="020B0604020202020204" pitchFamily="34" charset="0"/>
                </a:rPr>
                <a:t>Mortality</a:t>
              </a:r>
              <a:r>
                <a:rPr lang="nl-NL" sz="1400" b="1" dirty="0">
                  <a:solidFill>
                    <a:srgbClr val="000000"/>
                  </a:solidFill>
                  <a:cs typeface="Arial" panose="020B0604020202020204" pitchFamily="34" charset="0"/>
                </a:rPr>
                <a:t> ↓</a:t>
              </a:r>
            </a:p>
          </p:txBody>
        </p:sp>
        <p:cxnSp>
          <p:nvCxnSpPr>
            <p:cNvPr id="8" name="Rechte verbindingslijn 7"/>
            <p:cNvCxnSpPr/>
            <p:nvPr/>
          </p:nvCxnSpPr>
          <p:spPr>
            <a:xfrm flipV="1">
              <a:off x="5030015" y="1381593"/>
              <a:ext cx="0" cy="179587"/>
            </a:xfrm>
            <a:prstGeom prst="line">
              <a:avLst/>
            </a:prstGeom>
            <a:ln w="19050" cap="rnd">
              <a:solidFill>
                <a:srgbClr val="4F81BD"/>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p:cNvCxnSpPr/>
            <p:nvPr/>
          </p:nvCxnSpPr>
          <p:spPr>
            <a:xfrm flipH="1">
              <a:off x="1864183" y="1565865"/>
              <a:ext cx="6333213" cy="0"/>
            </a:xfrm>
            <a:prstGeom prst="line">
              <a:avLst/>
            </a:prstGeom>
            <a:ln w="19050" cap="rnd">
              <a:solidFill>
                <a:srgbClr val="4F81BD"/>
              </a:solidFill>
            </a:ln>
          </p:spPr>
          <p:style>
            <a:lnRef idx="1">
              <a:schemeClr val="accent1"/>
            </a:lnRef>
            <a:fillRef idx="0">
              <a:schemeClr val="accent1"/>
            </a:fillRef>
            <a:effectRef idx="0">
              <a:schemeClr val="accent1"/>
            </a:effectRef>
            <a:fontRef idx="minor">
              <a:schemeClr val="tx1"/>
            </a:fontRef>
          </p:style>
        </p:cxnSp>
        <p:sp>
          <p:nvSpPr>
            <p:cNvPr id="19" name="Afgeronde rechthoek 18"/>
            <p:cNvSpPr/>
            <p:nvPr/>
          </p:nvSpPr>
          <p:spPr>
            <a:xfrm>
              <a:off x="5246747" y="1757945"/>
              <a:ext cx="1583691" cy="540321"/>
            </a:xfrm>
            <a:prstGeom prst="roundRect">
              <a:avLst>
                <a:gd name="adj" fmla="val 0"/>
              </a:avLst>
            </a:prstGeom>
            <a:solidFill>
              <a:schemeClr val="bg1">
                <a:lumMod val="85000"/>
              </a:schemeClr>
            </a:solidFill>
            <a:ln w="19050">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l-NL" sz="1400" b="1" dirty="0" err="1">
                  <a:solidFill>
                    <a:srgbClr val="000000"/>
                  </a:solidFill>
                  <a:cs typeface="Arial" panose="020B0604020202020204" pitchFamily="34" charset="0"/>
                </a:rPr>
                <a:t>Hepatic</a:t>
              </a:r>
              <a:endParaRPr lang="nl-NL" sz="1400" b="1" dirty="0">
                <a:solidFill>
                  <a:srgbClr val="000000"/>
                </a:solidFill>
                <a:cs typeface="Arial" panose="020B0604020202020204" pitchFamily="34" charset="0"/>
              </a:endParaRPr>
            </a:p>
            <a:p>
              <a:pPr algn="ctr" fontAlgn="auto">
                <a:spcBef>
                  <a:spcPts val="0"/>
                </a:spcBef>
                <a:spcAft>
                  <a:spcPts val="0"/>
                </a:spcAft>
                <a:defRPr/>
              </a:pPr>
              <a:r>
                <a:rPr lang="nl-NL" sz="1400" b="1" dirty="0" err="1">
                  <a:solidFill>
                    <a:srgbClr val="000000"/>
                  </a:solidFill>
                  <a:cs typeface="Arial" panose="020B0604020202020204" pitchFamily="34" charset="0"/>
                </a:rPr>
                <a:t>Inflammation</a:t>
              </a:r>
              <a:r>
                <a:rPr lang="nl-NL" sz="1400" b="1" dirty="0">
                  <a:solidFill>
                    <a:srgbClr val="000000"/>
                  </a:solidFill>
                  <a:cs typeface="Arial" panose="020B0604020202020204" pitchFamily="34" charset="0"/>
                </a:rPr>
                <a:t> ↓</a:t>
              </a:r>
            </a:p>
          </p:txBody>
        </p:sp>
        <p:sp>
          <p:nvSpPr>
            <p:cNvPr id="26" name="Afgeronde rechthoek 25"/>
            <p:cNvSpPr/>
            <p:nvPr/>
          </p:nvSpPr>
          <p:spPr>
            <a:xfrm>
              <a:off x="7406325" y="1757945"/>
              <a:ext cx="1583690" cy="540321"/>
            </a:xfrm>
            <a:prstGeom prst="roundRect">
              <a:avLst>
                <a:gd name="adj" fmla="val 0"/>
              </a:avLst>
            </a:prstGeom>
            <a:solidFill>
              <a:schemeClr val="bg1">
                <a:lumMod val="85000"/>
              </a:schemeClr>
            </a:solidFill>
            <a:ln w="19050">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l-NL" sz="1400" b="1" dirty="0" err="1">
                  <a:solidFill>
                    <a:srgbClr val="000000"/>
                  </a:solidFill>
                  <a:cs typeface="Arial" panose="020B0604020202020204" pitchFamily="34" charset="0"/>
                </a:rPr>
                <a:t>Hepatic</a:t>
              </a:r>
              <a:r>
                <a:rPr lang="nl-NL" sz="1400" b="1" dirty="0">
                  <a:solidFill>
                    <a:srgbClr val="000000"/>
                  </a:solidFill>
                  <a:cs typeface="Arial" panose="020B0604020202020204" pitchFamily="34" charset="0"/>
                </a:rPr>
                <a:t> </a:t>
              </a:r>
            </a:p>
            <a:p>
              <a:pPr algn="ctr" fontAlgn="auto">
                <a:spcBef>
                  <a:spcPts val="0"/>
                </a:spcBef>
                <a:spcAft>
                  <a:spcPts val="0"/>
                </a:spcAft>
                <a:defRPr/>
              </a:pPr>
              <a:r>
                <a:rPr lang="nl-NL" sz="1400" b="1" dirty="0">
                  <a:solidFill>
                    <a:srgbClr val="000000"/>
                  </a:solidFill>
                  <a:cs typeface="Arial" panose="020B0604020202020204" pitchFamily="34" charset="0"/>
                </a:rPr>
                <a:t>Fibrosis  ↓</a:t>
              </a:r>
            </a:p>
          </p:txBody>
        </p:sp>
        <p:cxnSp>
          <p:nvCxnSpPr>
            <p:cNvPr id="28" name="Rechte verbindingslijn met pijl 27"/>
            <p:cNvCxnSpPr>
              <a:stCxn id="19" idx="3"/>
              <a:endCxn id="26" idx="1"/>
            </p:cNvCxnSpPr>
            <p:nvPr/>
          </p:nvCxnSpPr>
          <p:spPr>
            <a:xfrm>
              <a:off x="6830438" y="2028105"/>
              <a:ext cx="575887" cy="0"/>
            </a:xfrm>
            <a:prstGeom prst="straightConnector1">
              <a:avLst/>
            </a:prstGeom>
            <a:ln w="19050">
              <a:solidFill>
                <a:srgbClr val="4F81BD"/>
              </a:solidFill>
              <a:tailEnd type="arrow"/>
            </a:ln>
          </p:spPr>
          <p:style>
            <a:lnRef idx="1">
              <a:schemeClr val="accent1"/>
            </a:lnRef>
            <a:fillRef idx="0">
              <a:schemeClr val="accent1"/>
            </a:fillRef>
            <a:effectRef idx="0">
              <a:schemeClr val="accent1"/>
            </a:effectRef>
            <a:fontRef idx="minor">
              <a:schemeClr val="tx1"/>
            </a:fontRef>
          </p:style>
        </p:cxnSp>
        <p:cxnSp>
          <p:nvCxnSpPr>
            <p:cNvPr id="33" name="Rechte verbindingslijn 32"/>
            <p:cNvCxnSpPr>
              <a:stCxn id="53" idx="3"/>
            </p:cNvCxnSpPr>
            <p:nvPr/>
          </p:nvCxnSpPr>
          <p:spPr>
            <a:xfrm>
              <a:off x="7911001" y="3036912"/>
              <a:ext cx="286395" cy="0"/>
            </a:xfrm>
            <a:prstGeom prst="line">
              <a:avLst/>
            </a:prstGeom>
            <a:ln w="19050" cap="rnd">
              <a:solidFill>
                <a:srgbClr val="4F81BD"/>
              </a:solidFill>
              <a:headEnd type="arrow"/>
            </a:ln>
          </p:spPr>
          <p:style>
            <a:lnRef idx="1">
              <a:schemeClr val="accent1"/>
            </a:lnRef>
            <a:fillRef idx="0">
              <a:schemeClr val="accent1"/>
            </a:fillRef>
            <a:effectRef idx="0">
              <a:schemeClr val="accent1"/>
            </a:effectRef>
            <a:fontRef idx="minor">
              <a:schemeClr val="tx1"/>
            </a:fontRef>
          </p:style>
        </p:cxnSp>
        <p:cxnSp>
          <p:nvCxnSpPr>
            <p:cNvPr id="50" name="Rechte verbindingslijn 49"/>
            <p:cNvCxnSpPr>
              <a:endCxn id="19" idx="2"/>
            </p:cNvCxnSpPr>
            <p:nvPr/>
          </p:nvCxnSpPr>
          <p:spPr>
            <a:xfrm flipV="1">
              <a:off x="6039366" y="2298266"/>
              <a:ext cx="0" cy="1734961"/>
            </a:xfrm>
            <a:prstGeom prst="line">
              <a:avLst/>
            </a:prstGeom>
            <a:ln w="19050" cap="rnd">
              <a:solidFill>
                <a:srgbClr val="4F81BD"/>
              </a:solidFill>
            </a:ln>
          </p:spPr>
          <p:style>
            <a:lnRef idx="1">
              <a:schemeClr val="accent1"/>
            </a:lnRef>
            <a:fillRef idx="0">
              <a:schemeClr val="accent1"/>
            </a:fillRef>
            <a:effectRef idx="0">
              <a:schemeClr val="accent1"/>
            </a:effectRef>
            <a:fontRef idx="minor">
              <a:schemeClr val="tx1"/>
            </a:fontRef>
          </p:style>
        </p:cxnSp>
        <p:sp>
          <p:nvSpPr>
            <p:cNvPr id="53" name="Afgeronde rechthoek 52"/>
            <p:cNvSpPr/>
            <p:nvPr/>
          </p:nvSpPr>
          <p:spPr>
            <a:xfrm>
              <a:off x="6325762" y="2766752"/>
              <a:ext cx="1585238" cy="540321"/>
            </a:xfrm>
            <a:prstGeom prst="roundRect">
              <a:avLst>
                <a:gd name="adj" fmla="val 0"/>
              </a:avLst>
            </a:prstGeom>
            <a:solidFill>
              <a:schemeClr val="bg1">
                <a:lumMod val="85000"/>
              </a:schemeClr>
            </a:solidFill>
            <a:ln w="19050">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l-NL" sz="1400" b="1" dirty="0">
                  <a:solidFill>
                    <a:srgbClr val="000000"/>
                  </a:solidFill>
                  <a:cs typeface="Arial" panose="020B0604020202020204" pitchFamily="34" charset="0"/>
                </a:rPr>
                <a:t>Portal </a:t>
              </a:r>
            </a:p>
            <a:p>
              <a:pPr algn="ctr" fontAlgn="auto">
                <a:spcBef>
                  <a:spcPts val="0"/>
                </a:spcBef>
                <a:spcAft>
                  <a:spcPts val="0"/>
                </a:spcAft>
                <a:defRPr/>
              </a:pPr>
              <a:r>
                <a:rPr lang="nl-NL" sz="1400" b="1" dirty="0" err="1">
                  <a:solidFill>
                    <a:srgbClr val="000000"/>
                  </a:solidFill>
                  <a:cs typeface="Arial" panose="020B0604020202020204" pitchFamily="34" charset="0"/>
                </a:rPr>
                <a:t>Pressure</a:t>
              </a:r>
              <a:r>
                <a:rPr lang="nl-NL" sz="1400" b="1" dirty="0">
                  <a:solidFill>
                    <a:srgbClr val="000000"/>
                  </a:solidFill>
                  <a:cs typeface="Arial" panose="020B0604020202020204" pitchFamily="34" charset="0"/>
                </a:rPr>
                <a:t> ↓</a:t>
              </a:r>
            </a:p>
          </p:txBody>
        </p:sp>
        <p:cxnSp>
          <p:nvCxnSpPr>
            <p:cNvPr id="55" name="Rechte verbindingslijn 54"/>
            <p:cNvCxnSpPr/>
            <p:nvPr/>
          </p:nvCxnSpPr>
          <p:spPr>
            <a:xfrm flipH="1">
              <a:off x="6039366" y="4033226"/>
              <a:ext cx="2158030" cy="0"/>
            </a:xfrm>
            <a:prstGeom prst="line">
              <a:avLst/>
            </a:prstGeom>
            <a:ln w="19050" cap="rnd">
              <a:solidFill>
                <a:srgbClr val="4F81BD"/>
              </a:solidFill>
            </a:ln>
          </p:spPr>
          <p:style>
            <a:lnRef idx="1">
              <a:schemeClr val="accent1"/>
            </a:lnRef>
            <a:fillRef idx="0">
              <a:schemeClr val="accent1"/>
            </a:fillRef>
            <a:effectRef idx="0">
              <a:schemeClr val="accent1"/>
            </a:effectRef>
            <a:fontRef idx="minor">
              <a:schemeClr val="tx1"/>
            </a:fontRef>
          </p:style>
        </p:cxnSp>
        <p:cxnSp>
          <p:nvCxnSpPr>
            <p:cNvPr id="56" name="Rechte verbindingslijn 55"/>
            <p:cNvCxnSpPr>
              <a:endCxn id="26" idx="2"/>
            </p:cNvCxnSpPr>
            <p:nvPr/>
          </p:nvCxnSpPr>
          <p:spPr>
            <a:xfrm flipV="1">
              <a:off x="8197396" y="2298266"/>
              <a:ext cx="0" cy="1734961"/>
            </a:xfrm>
            <a:prstGeom prst="line">
              <a:avLst/>
            </a:prstGeom>
            <a:ln w="19050" cap="rnd">
              <a:solidFill>
                <a:srgbClr val="4F81BD"/>
              </a:solidFill>
            </a:ln>
          </p:spPr>
          <p:style>
            <a:lnRef idx="1">
              <a:schemeClr val="accent1"/>
            </a:lnRef>
            <a:fillRef idx="0">
              <a:schemeClr val="accent1"/>
            </a:fillRef>
            <a:effectRef idx="0">
              <a:schemeClr val="accent1"/>
            </a:effectRef>
            <a:fontRef idx="minor">
              <a:schemeClr val="tx1"/>
            </a:fontRef>
          </p:style>
        </p:cxnSp>
        <p:cxnSp>
          <p:nvCxnSpPr>
            <p:cNvPr id="57" name="Rechte verbindingslijn 56"/>
            <p:cNvCxnSpPr>
              <a:stCxn id="62" idx="0"/>
              <a:endCxn id="53" idx="2"/>
            </p:cNvCxnSpPr>
            <p:nvPr/>
          </p:nvCxnSpPr>
          <p:spPr>
            <a:xfrm flipV="1">
              <a:off x="7118381" y="3307073"/>
              <a:ext cx="0" cy="916671"/>
            </a:xfrm>
            <a:prstGeom prst="line">
              <a:avLst/>
            </a:prstGeom>
            <a:ln w="19050" cap="rnd">
              <a:solidFill>
                <a:srgbClr val="4F81BD"/>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62" name="Afgeronde rechthoek 61"/>
            <p:cNvSpPr/>
            <p:nvPr/>
          </p:nvSpPr>
          <p:spPr>
            <a:xfrm>
              <a:off x="5246747" y="4223744"/>
              <a:ext cx="3743268" cy="810482"/>
            </a:xfrm>
            <a:prstGeom prst="roundRect">
              <a:avLst>
                <a:gd name="adj" fmla="val 0"/>
              </a:avLst>
            </a:prstGeom>
            <a:solidFill>
              <a:schemeClr val="bg1">
                <a:lumMod val="85000"/>
              </a:schemeClr>
            </a:solidFill>
            <a:ln w="19050">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l-NL" sz="1400" b="1" dirty="0" err="1">
                  <a:solidFill>
                    <a:srgbClr val="000000"/>
                  </a:solidFill>
                  <a:cs typeface="Arial" panose="020B0604020202020204" pitchFamily="34" charset="0"/>
                </a:rPr>
                <a:t>Decompensated</a:t>
              </a:r>
              <a:r>
                <a:rPr lang="nl-NL" sz="1400" b="1" dirty="0">
                  <a:solidFill>
                    <a:srgbClr val="000000"/>
                  </a:solidFill>
                  <a:cs typeface="Arial" panose="020B0604020202020204" pitchFamily="34" charset="0"/>
                </a:rPr>
                <a:t> </a:t>
              </a:r>
              <a:r>
                <a:rPr lang="nl-NL" sz="1400" b="1" dirty="0" err="1">
                  <a:solidFill>
                    <a:srgbClr val="000000"/>
                  </a:solidFill>
                  <a:cs typeface="Arial" panose="020B0604020202020204" pitchFamily="34" charset="0"/>
                </a:rPr>
                <a:t>Cirrhosis</a:t>
              </a:r>
              <a:r>
                <a:rPr lang="nl-NL" sz="1400" b="1" dirty="0">
                  <a:solidFill>
                    <a:srgbClr val="000000"/>
                  </a:solidFill>
                  <a:cs typeface="Arial" panose="020B0604020202020204" pitchFamily="34" charset="0"/>
                </a:rPr>
                <a:t> ↓</a:t>
              </a:r>
            </a:p>
            <a:p>
              <a:pPr algn="ctr" fontAlgn="auto">
                <a:spcBef>
                  <a:spcPts val="0"/>
                </a:spcBef>
                <a:spcAft>
                  <a:spcPts val="0"/>
                </a:spcAft>
                <a:defRPr/>
              </a:pPr>
              <a:r>
                <a:rPr lang="nl-NL" sz="1400" b="1" dirty="0" err="1">
                  <a:solidFill>
                    <a:srgbClr val="000000"/>
                  </a:solidFill>
                  <a:cs typeface="Arial" panose="020B0604020202020204" pitchFamily="34" charset="0"/>
                </a:rPr>
                <a:t>Variceal</a:t>
              </a:r>
              <a:r>
                <a:rPr lang="nl-NL" sz="1400" b="1" dirty="0">
                  <a:solidFill>
                    <a:srgbClr val="000000"/>
                  </a:solidFill>
                  <a:cs typeface="Arial" panose="020B0604020202020204" pitchFamily="34" charset="0"/>
                </a:rPr>
                <a:t> </a:t>
              </a:r>
              <a:r>
                <a:rPr lang="nl-NL" sz="1400" b="1" dirty="0" err="1">
                  <a:solidFill>
                    <a:srgbClr val="000000"/>
                  </a:solidFill>
                  <a:cs typeface="Arial" panose="020B0604020202020204" pitchFamily="34" charset="0"/>
                </a:rPr>
                <a:t>Bleeding</a:t>
              </a:r>
              <a:r>
                <a:rPr lang="nl-NL" sz="1400" b="1" dirty="0">
                  <a:solidFill>
                    <a:srgbClr val="000000"/>
                  </a:solidFill>
                  <a:cs typeface="Arial" panose="020B0604020202020204" pitchFamily="34" charset="0"/>
                </a:rPr>
                <a:t> ↓</a:t>
              </a:r>
            </a:p>
            <a:p>
              <a:pPr algn="ctr" fontAlgn="auto">
                <a:spcBef>
                  <a:spcPts val="0"/>
                </a:spcBef>
                <a:spcAft>
                  <a:spcPts val="0"/>
                </a:spcAft>
                <a:defRPr/>
              </a:pPr>
              <a:r>
                <a:rPr lang="nl-NL" sz="1400" b="1" dirty="0" err="1">
                  <a:solidFill>
                    <a:srgbClr val="000000"/>
                  </a:solidFill>
                  <a:cs typeface="Arial" panose="020B0604020202020204" pitchFamily="34" charset="0"/>
                </a:rPr>
                <a:t>Hepatocellular</a:t>
              </a:r>
              <a:r>
                <a:rPr lang="nl-NL" sz="1400" b="1" dirty="0">
                  <a:solidFill>
                    <a:srgbClr val="000000"/>
                  </a:solidFill>
                  <a:cs typeface="Arial" panose="020B0604020202020204" pitchFamily="34" charset="0"/>
                </a:rPr>
                <a:t> Carcinoma ↓</a:t>
              </a:r>
            </a:p>
          </p:txBody>
        </p:sp>
        <p:cxnSp>
          <p:nvCxnSpPr>
            <p:cNvPr id="63" name="Rechte verbindingslijn 62"/>
            <p:cNvCxnSpPr>
              <a:stCxn id="64" idx="0"/>
              <a:endCxn id="62" idx="2"/>
            </p:cNvCxnSpPr>
            <p:nvPr/>
          </p:nvCxnSpPr>
          <p:spPr>
            <a:xfrm flipV="1">
              <a:off x="7118381" y="5034226"/>
              <a:ext cx="0" cy="187395"/>
            </a:xfrm>
            <a:prstGeom prst="line">
              <a:avLst/>
            </a:prstGeom>
            <a:ln w="19050" cap="rnd">
              <a:solidFill>
                <a:srgbClr val="4F81BD"/>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64" name="Afgeronde rechthoek 63"/>
            <p:cNvSpPr/>
            <p:nvPr/>
          </p:nvSpPr>
          <p:spPr>
            <a:xfrm>
              <a:off x="5246747" y="5221621"/>
              <a:ext cx="3743268" cy="540321"/>
            </a:xfrm>
            <a:prstGeom prst="roundRect">
              <a:avLst>
                <a:gd name="adj" fmla="val 0"/>
              </a:avLst>
            </a:prstGeom>
            <a:solidFill>
              <a:schemeClr val="bg1">
                <a:lumMod val="85000"/>
              </a:schemeClr>
            </a:solidFill>
            <a:ln w="19050">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l-NL" sz="1400" b="1" dirty="0" err="1">
                  <a:solidFill>
                    <a:srgbClr val="000000"/>
                  </a:solidFill>
                  <a:cs typeface="Arial" panose="020B0604020202020204" pitchFamily="34" charset="0"/>
                </a:rPr>
                <a:t>Liver-Related</a:t>
              </a:r>
              <a:r>
                <a:rPr lang="nl-NL" sz="1400" b="1" dirty="0">
                  <a:solidFill>
                    <a:srgbClr val="000000"/>
                  </a:solidFill>
                  <a:cs typeface="Arial" panose="020B0604020202020204" pitchFamily="34" charset="0"/>
                </a:rPr>
                <a:t> </a:t>
              </a:r>
              <a:r>
                <a:rPr lang="nl-NL" sz="1400" b="1" dirty="0" err="1">
                  <a:solidFill>
                    <a:srgbClr val="000000"/>
                  </a:solidFill>
                  <a:cs typeface="Arial" panose="020B0604020202020204" pitchFamily="34" charset="0"/>
                </a:rPr>
                <a:t>Mortality</a:t>
              </a:r>
              <a:r>
                <a:rPr lang="nl-NL" sz="1400" b="1" dirty="0">
                  <a:solidFill>
                    <a:srgbClr val="000000"/>
                  </a:solidFill>
                  <a:cs typeface="Arial" panose="020B0604020202020204" pitchFamily="34" charset="0"/>
                </a:rPr>
                <a:t> ↓ </a:t>
              </a:r>
            </a:p>
          </p:txBody>
        </p:sp>
        <p:cxnSp>
          <p:nvCxnSpPr>
            <p:cNvPr id="88" name="Rechte verbindingslijn 87"/>
            <p:cNvCxnSpPr/>
            <p:nvPr/>
          </p:nvCxnSpPr>
          <p:spPr>
            <a:xfrm flipH="1">
              <a:off x="2943198" y="5949336"/>
              <a:ext cx="4170539" cy="0"/>
            </a:xfrm>
            <a:prstGeom prst="line">
              <a:avLst/>
            </a:prstGeom>
            <a:ln w="19050" cap="rnd">
              <a:solidFill>
                <a:srgbClr val="4F81BD"/>
              </a:solidFill>
            </a:ln>
          </p:spPr>
          <p:style>
            <a:lnRef idx="1">
              <a:schemeClr val="accent1"/>
            </a:lnRef>
            <a:fillRef idx="0">
              <a:schemeClr val="accent1"/>
            </a:fillRef>
            <a:effectRef idx="0">
              <a:schemeClr val="accent1"/>
            </a:effectRef>
            <a:fontRef idx="minor">
              <a:schemeClr val="tx1"/>
            </a:fontRef>
          </p:style>
        </p:cxnSp>
        <p:cxnSp>
          <p:nvCxnSpPr>
            <p:cNvPr id="89" name="Rechte verbindingslijn 88"/>
            <p:cNvCxnSpPr/>
            <p:nvPr/>
          </p:nvCxnSpPr>
          <p:spPr>
            <a:xfrm flipV="1">
              <a:off x="7118381" y="5761942"/>
              <a:ext cx="0" cy="179586"/>
            </a:xfrm>
            <a:prstGeom prst="line">
              <a:avLst/>
            </a:prstGeom>
            <a:ln w="19050" cap="rnd">
              <a:solidFill>
                <a:srgbClr val="4F81BD"/>
              </a:solidFill>
            </a:ln>
          </p:spPr>
          <p:style>
            <a:lnRef idx="1">
              <a:schemeClr val="accent1"/>
            </a:lnRef>
            <a:fillRef idx="0">
              <a:schemeClr val="accent1"/>
            </a:fillRef>
            <a:effectRef idx="0">
              <a:schemeClr val="accent1"/>
            </a:effectRef>
            <a:fontRef idx="minor">
              <a:schemeClr val="tx1"/>
            </a:fontRef>
          </p:style>
        </p:cxnSp>
        <p:cxnSp>
          <p:nvCxnSpPr>
            <p:cNvPr id="90" name="Rechte verbindingslijn 89"/>
            <p:cNvCxnSpPr/>
            <p:nvPr/>
          </p:nvCxnSpPr>
          <p:spPr>
            <a:xfrm flipV="1">
              <a:off x="5028468" y="5952460"/>
              <a:ext cx="0" cy="179586"/>
            </a:xfrm>
            <a:prstGeom prst="line">
              <a:avLst/>
            </a:prstGeom>
            <a:ln w="19050" cap="rnd">
              <a:solidFill>
                <a:srgbClr val="4F81BD"/>
              </a:solidFill>
              <a:headEnd type="arrow"/>
            </a:ln>
          </p:spPr>
          <p:style>
            <a:lnRef idx="1">
              <a:schemeClr val="accent1"/>
            </a:lnRef>
            <a:fillRef idx="0">
              <a:schemeClr val="accent1"/>
            </a:fillRef>
            <a:effectRef idx="0">
              <a:schemeClr val="accent1"/>
            </a:effectRef>
            <a:fontRef idx="minor">
              <a:schemeClr val="tx1"/>
            </a:fontRef>
          </p:style>
        </p:cxnSp>
        <p:cxnSp>
          <p:nvCxnSpPr>
            <p:cNvPr id="98" name="Rechte verbindingslijn 97"/>
            <p:cNvCxnSpPr/>
            <p:nvPr/>
          </p:nvCxnSpPr>
          <p:spPr>
            <a:xfrm flipV="1">
              <a:off x="2947842" y="3891119"/>
              <a:ext cx="0" cy="1333625"/>
            </a:xfrm>
            <a:prstGeom prst="line">
              <a:avLst/>
            </a:prstGeom>
            <a:ln w="19050" cap="rnd">
              <a:solidFill>
                <a:srgbClr val="4F81BD"/>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00" name="Rechte verbindingslijn 99"/>
            <p:cNvCxnSpPr/>
            <p:nvPr/>
          </p:nvCxnSpPr>
          <p:spPr>
            <a:xfrm flipV="1">
              <a:off x="2943198" y="5761942"/>
              <a:ext cx="0" cy="179586"/>
            </a:xfrm>
            <a:prstGeom prst="line">
              <a:avLst/>
            </a:prstGeom>
            <a:ln w="19050" cap="rnd">
              <a:solidFill>
                <a:srgbClr val="4F81BD"/>
              </a:solidFill>
            </a:ln>
          </p:spPr>
          <p:style>
            <a:lnRef idx="1">
              <a:schemeClr val="accent1"/>
            </a:lnRef>
            <a:fillRef idx="0">
              <a:schemeClr val="accent1"/>
            </a:fillRef>
            <a:effectRef idx="0">
              <a:schemeClr val="accent1"/>
            </a:effectRef>
            <a:fontRef idx="minor">
              <a:schemeClr val="tx1"/>
            </a:fontRef>
          </p:style>
        </p:cxnSp>
        <p:cxnSp>
          <p:nvCxnSpPr>
            <p:cNvPr id="122" name="Rechte verbindingslijn 121"/>
            <p:cNvCxnSpPr>
              <a:stCxn id="26" idx="0"/>
            </p:cNvCxnSpPr>
            <p:nvPr/>
          </p:nvCxnSpPr>
          <p:spPr>
            <a:xfrm flipV="1">
              <a:off x="8197396" y="1572111"/>
              <a:ext cx="0" cy="185833"/>
            </a:xfrm>
            <a:prstGeom prst="line">
              <a:avLst/>
            </a:prstGeom>
            <a:ln w="19050" cap="rnd">
              <a:solidFill>
                <a:srgbClr val="4F81BD"/>
              </a:solidFill>
              <a:headEnd type="arrow"/>
            </a:ln>
          </p:spPr>
          <p:style>
            <a:lnRef idx="1">
              <a:schemeClr val="accent1"/>
            </a:lnRef>
            <a:fillRef idx="0">
              <a:schemeClr val="accent1"/>
            </a:fillRef>
            <a:effectRef idx="0">
              <a:schemeClr val="accent1"/>
            </a:effectRef>
            <a:fontRef idx="minor">
              <a:schemeClr val="tx1"/>
            </a:fontRef>
          </p:style>
        </p:cxnSp>
        <p:cxnSp>
          <p:nvCxnSpPr>
            <p:cNvPr id="124" name="Rechte verbindingslijn 123"/>
            <p:cNvCxnSpPr>
              <a:stCxn id="19" idx="0"/>
            </p:cNvCxnSpPr>
            <p:nvPr/>
          </p:nvCxnSpPr>
          <p:spPr>
            <a:xfrm flipV="1">
              <a:off x="6039366" y="1572111"/>
              <a:ext cx="0" cy="185833"/>
            </a:xfrm>
            <a:prstGeom prst="line">
              <a:avLst/>
            </a:prstGeom>
            <a:ln w="19050" cap="rnd">
              <a:solidFill>
                <a:srgbClr val="4F81BD"/>
              </a:solidFill>
              <a:headEnd type="arrow"/>
            </a:ln>
          </p:spPr>
          <p:style>
            <a:lnRef idx="1">
              <a:schemeClr val="accent1"/>
            </a:lnRef>
            <a:fillRef idx="0">
              <a:schemeClr val="accent1"/>
            </a:fillRef>
            <a:effectRef idx="0">
              <a:schemeClr val="accent1"/>
            </a:effectRef>
            <a:fontRef idx="minor">
              <a:schemeClr val="tx1"/>
            </a:fontRef>
          </p:style>
        </p:cxnSp>
        <p:sp>
          <p:nvSpPr>
            <p:cNvPr id="138" name="Afgeronde rechthoek 137"/>
            <p:cNvSpPr/>
            <p:nvPr/>
          </p:nvSpPr>
          <p:spPr>
            <a:xfrm>
              <a:off x="1071564" y="1756383"/>
              <a:ext cx="1583690" cy="538760"/>
            </a:xfrm>
            <a:prstGeom prst="roundRect">
              <a:avLst>
                <a:gd name="adj" fmla="val 0"/>
              </a:avLst>
            </a:prstGeom>
            <a:noFill/>
            <a:ln w="19050">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l-NL" sz="1400" b="1" dirty="0">
                  <a:solidFill>
                    <a:srgbClr val="000000"/>
                  </a:solidFill>
                  <a:cs typeface="Arial" panose="020B0604020202020204" pitchFamily="34" charset="0"/>
                </a:rPr>
                <a:t>Health-</a:t>
              </a:r>
              <a:r>
                <a:rPr lang="nl-NL" sz="1400" b="1" dirty="0" err="1">
                  <a:solidFill>
                    <a:srgbClr val="000000"/>
                  </a:solidFill>
                  <a:cs typeface="Arial" panose="020B0604020202020204" pitchFamily="34" charset="0"/>
                </a:rPr>
                <a:t>Related</a:t>
              </a:r>
              <a:r>
                <a:rPr lang="nl-NL" sz="1400" b="1" dirty="0">
                  <a:solidFill>
                    <a:srgbClr val="000000"/>
                  </a:solidFill>
                  <a:cs typeface="Arial" panose="020B0604020202020204" pitchFamily="34" charset="0"/>
                </a:rPr>
                <a:t> </a:t>
              </a:r>
              <a:r>
                <a:rPr lang="nl-NL" sz="1400" b="1" dirty="0" err="1">
                  <a:solidFill>
                    <a:srgbClr val="000000"/>
                  </a:solidFill>
                  <a:cs typeface="Arial" panose="020B0604020202020204" pitchFamily="34" charset="0"/>
                </a:rPr>
                <a:t>Quality</a:t>
              </a:r>
              <a:r>
                <a:rPr lang="nl-NL" sz="1400" b="1" dirty="0">
                  <a:solidFill>
                    <a:srgbClr val="000000"/>
                  </a:solidFill>
                  <a:cs typeface="Arial" panose="020B0604020202020204" pitchFamily="34" charset="0"/>
                </a:rPr>
                <a:t> of Life ↑  </a:t>
              </a:r>
            </a:p>
          </p:txBody>
        </p:sp>
        <p:sp>
          <p:nvSpPr>
            <p:cNvPr id="139" name="Afgeronde rechthoek 138"/>
            <p:cNvSpPr/>
            <p:nvPr/>
          </p:nvSpPr>
          <p:spPr>
            <a:xfrm>
              <a:off x="3232690" y="1756383"/>
              <a:ext cx="1582142" cy="538760"/>
            </a:xfrm>
            <a:prstGeom prst="roundRect">
              <a:avLst>
                <a:gd name="adj" fmla="val 0"/>
              </a:avLst>
            </a:prstGeom>
            <a:noFill/>
            <a:ln w="19050">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l-NL" sz="1400" b="1" dirty="0">
                  <a:solidFill>
                    <a:srgbClr val="000000"/>
                  </a:solidFill>
                  <a:cs typeface="Arial" panose="020B0604020202020204" pitchFamily="34" charset="0"/>
                </a:rPr>
                <a:t>Extra-</a:t>
              </a:r>
              <a:r>
                <a:rPr lang="nl-NL" sz="1400" b="1" dirty="0" err="1">
                  <a:solidFill>
                    <a:srgbClr val="000000"/>
                  </a:solidFill>
                  <a:cs typeface="Arial" panose="020B0604020202020204" pitchFamily="34" charset="0"/>
                </a:rPr>
                <a:t>Hepatic</a:t>
              </a:r>
              <a:r>
                <a:rPr lang="nl-NL" sz="1400" b="1" dirty="0">
                  <a:solidFill>
                    <a:srgbClr val="000000"/>
                  </a:solidFill>
                  <a:cs typeface="Arial" panose="020B0604020202020204" pitchFamily="34" charset="0"/>
                </a:rPr>
                <a:t> </a:t>
              </a:r>
            </a:p>
            <a:p>
              <a:pPr algn="ctr" fontAlgn="auto">
                <a:spcBef>
                  <a:spcPts val="0"/>
                </a:spcBef>
                <a:spcAft>
                  <a:spcPts val="0"/>
                </a:spcAft>
                <a:defRPr/>
              </a:pPr>
              <a:r>
                <a:rPr lang="nl-NL" sz="1400" b="1" dirty="0" err="1">
                  <a:solidFill>
                    <a:srgbClr val="000000"/>
                  </a:solidFill>
                  <a:cs typeface="Arial" panose="020B0604020202020204" pitchFamily="34" charset="0"/>
                </a:rPr>
                <a:t>Manifestations</a:t>
              </a:r>
              <a:r>
                <a:rPr lang="nl-NL" sz="1400" b="1" dirty="0">
                  <a:solidFill>
                    <a:srgbClr val="000000"/>
                  </a:solidFill>
                  <a:cs typeface="Arial" panose="020B0604020202020204" pitchFamily="34" charset="0"/>
                </a:rPr>
                <a:t> ↓</a:t>
              </a:r>
            </a:p>
          </p:txBody>
        </p:sp>
        <p:cxnSp>
          <p:nvCxnSpPr>
            <p:cNvPr id="144" name="Rechte verbindingslijn 143"/>
            <p:cNvCxnSpPr/>
            <p:nvPr/>
          </p:nvCxnSpPr>
          <p:spPr>
            <a:xfrm flipV="1">
              <a:off x="1125746" y="3041597"/>
              <a:ext cx="0" cy="1981697"/>
            </a:xfrm>
            <a:prstGeom prst="line">
              <a:avLst/>
            </a:prstGeom>
            <a:ln w="19050" cap="rnd">
              <a:solidFill>
                <a:srgbClr val="4F81BD"/>
              </a:solidFill>
            </a:ln>
          </p:spPr>
          <p:style>
            <a:lnRef idx="1">
              <a:schemeClr val="accent1"/>
            </a:lnRef>
            <a:fillRef idx="0">
              <a:schemeClr val="accent1"/>
            </a:fillRef>
            <a:effectRef idx="0">
              <a:schemeClr val="accent1"/>
            </a:effectRef>
            <a:fontRef idx="minor">
              <a:schemeClr val="tx1"/>
            </a:fontRef>
          </p:style>
        </p:cxnSp>
        <p:cxnSp>
          <p:nvCxnSpPr>
            <p:cNvPr id="145" name="Rechte verbindingslijn 144"/>
            <p:cNvCxnSpPr/>
            <p:nvPr/>
          </p:nvCxnSpPr>
          <p:spPr>
            <a:xfrm flipV="1">
              <a:off x="3446325" y="2295142"/>
              <a:ext cx="0" cy="1050971"/>
            </a:xfrm>
            <a:prstGeom prst="line">
              <a:avLst/>
            </a:prstGeom>
            <a:ln w="19050" cap="rnd">
              <a:solidFill>
                <a:srgbClr val="4F81BD"/>
              </a:solidFill>
              <a:headEnd type="arrow"/>
            </a:ln>
          </p:spPr>
          <p:style>
            <a:lnRef idx="1">
              <a:schemeClr val="accent1"/>
            </a:lnRef>
            <a:fillRef idx="0">
              <a:schemeClr val="accent1"/>
            </a:fillRef>
            <a:effectRef idx="0">
              <a:schemeClr val="accent1"/>
            </a:effectRef>
            <a:fontRef idx="minor">
              <a:schemeClr val="tx1"/>
            </a:fontRef>
          </p:style>
        </p:cxnSp>
        <p:cxnSp>
          <p:nvCxnSpPr>
            <p:cNvPr id="147" name="Rechte verbindingslijn 146"/>
            <p:cNvCxnSpPr>
              <a:stCxn id="104" idx="1"/>
            </p:cNvCxnSpPr>
            <p:nvPr/>
          </p:nvCxnSpPr>
          <p:spPr>
            <a:xfrm flipH="1">
              <a:off x="1125746" y="4506398"/>
              <a:ext cx="159453" cy="0"/>
            </a:xfrm>
            <a:prstGeom prst="line">
              <a:avLst/>
            </a:prstGeom>
            <a:ln w="19050" cap="rnd">
              <a:solidFill>
                <a:srgbClr val="4F81BD"/>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48" name="Rechte verbindingslijn 147"/>
            <p:cNvCxnSpPr/>
            <p:nvPr/>
          </p:nvCxnSpPr>
          <p:spPr>
            <a:xfrm flipV="1">
              <a:off x="4023760" y="1568988"/>
              <a:ext cx="0" cy="187395"/>
            </a:xfrm>
            <a:prstGeom prst="line">
              <a:avLst/>
            </a:prstGeom>
            <a:ln w="19050" cap="rnd">
              <a:solidFill>
                <a:srgbClr val="4F81BD"/>
              </a:solidFill>
              <a:headEnd type="arrow"/>
            </a:ln>
          </p:spPr>
          <p:style>
            <a:lnRef idx="1">
              <a:schemeClr val="accent1"/>
            </a:lnRef>
            <a:fillRef idx="0">
              <a:schemeClr val="accent1"/>
            </a:fillRef>
            <a:effectRef idx="0">
              <a:schemeClr val="accent1"/>
            </a:effectRef>
            <a:fontRef idx="minor">
              <a:schemeClr val="tx1"/>
            </a:fontRef>
          </p:style>
        </p:cxnSp>
        <p:cxnSp>
          <p:nvCxnSpPr>
            <p:cNvPr id="149" name="Rechte verbindingslijn 148"/>
            <p:cNvCxnSpPr>
              <a:stCxn id="138" idx="0"/>
            </p:cNvCxnSpPr>
            <p:nvPr/>
          </p:nvCxnSpPr>
          <p:spPr>
            <a:xfrm flipV="1">
              <a:off x="1864183" y="1568988"/>
              <a:ext cx="0" cy="187395"/>
            </a:xfrm>
            <a:prstGeom prst="line">
              <a:avLst/>
            </a:prstGeom>
            <a:ln w="19050" cap="rnd">
              <a:solidFill>
                <a:srgbClr val="4F81BD"/>
              </a:solidFill>
              <a:headEnd type="arrow"/>
            </a:ln>
          </p:spPr>
          <p:style>
            <a:lnRef idx="1">
              <a:schemeClr val="accent1"/>
            </a:lnRef>
            <a:fillRef idx="0">
              <a:schemeClr val="accent1"/>
            </a:fillRef>
            <a:effectRef idx="0">
              <a:schemeClr val="accent1"/>
            </a:effectRef>
            <a:fontRef idx="minor">
              <a:schemeClr val="tx1"/>
            </a:fontRef>
          </p:style>
        </p:cxnSp>
        <p:sp>
          <p:nvSpPr>
            <p:cNvPr id="162" name="Afgeronde rechthoek 161"/>
            <p:cNvSpPr/>
            <p:nvPr/>
          </p:nvSpPr>
          <p:spPr>
            <a:xfrm>
              <a:off x="1964808" y="3346113"/>
              <a:ext cx="1950586" cy="540321"/>
            </a:xfrm>
            <a:prstGeom prst="roundRect">
              <a:avLst>
                <a:gd name="adj" fmla="val 0"/>
              </a:avLst>
            </a:prstGeom>
            <a:noFill/>
            <a:ln w="19050">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l-NL" sz="1400" b="1" dirty="0">
                  <a:solidFill>
                    <a:srgbClr val="000000"/>
                  </a:solidFill>
                  <a:cs typeface="Arial" panose="020B0604020202020204" pitchFamily="34" charset="0"/>
                </a:rPr>
                <a:t>Diabetes Mellitus ↓ </a:t>
              </a:r>
            </a:p>
          </p:txBody>
        </p:sp>
        <p:cxnSp>
          <p:nvCxnSpPr>
            <p:cNvPr id="166" name="Rechte verbindingslijn 165"/>
            <p:cNvCxnSpPr/>
            <p:nvPr/>
          </p:nvCxnSpPr>
          <p:spPr>
            <a:xfrm flipH="1">
              <a:off x="1125746" y="5026418"/>
              <a:ext cx="3644191" cy="0"/>
            </a:xfrm>
            <a:prstGeom prst="line">
              <a:avLst/>
            </a:prstGeom>
            <a:ln w="19050" cap="rnd">
              <a:solidFill>
                <a:srgbClr val="4F81BD"/>
              </a:solidFill>
            </a:ln>
          </p:spPr>
          <p:style>
            <a:lnRef idx="1">
              <a:schemeClr val="accent1"/>
            </a:lnRef>
            <a:fillRef idx="0">
              <a:schemeClr val="accent1"/>
            </a:fillRef>
            <a:effectRef idx="0">
              <a:schemeClr val="accent1"/>
            </a:effectRef>
            <a:fontRef idx="minor">
              <a:schemeClr val="tx1"/>
            </a:fontRef>
          </p:style>
        </p:cxnSp>
        <p:cxnSp>
          <p:nvCxnSpPr>
            <p:cNvPr id="168" name="Rechte verbindingslijn 167"/>
            <p:cNvCxnSpPr>
              <a:stCxn id="170" idx="3"/>
            </p:cNvCxnSpPr>
            <p:nvPr/>
          </p:nvCxnSpPr>
          <p:spPr>
            <a:xfrm>
              <a:off x="4605840" y="4507959"/>
              <a:ext cx="164097" cy="0"/>
            </a:xfrm>
            <a:prstGeom prst="line">
              <a:avLst/>
            </a:prstGeom>
            <a:ln w="19050" cap="rnd">
              <a:solidFill>
                <a:srgbClr val="4F81BD"/>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71" name="Afgeronde rechthoek 170"/>
            <p:cNvSpPr/>
            <p:nvPr/>
          </p:nvSpPr>
          <p:spPr>
            <a:xfrm>
              <a:off x="1071564" y="2495030"/>
              <a:ext cx="1583690" cy="540321"/>
            </a:xfrm>
            <a:prstGeom prst="roundRect">
              <a:avLst>
                <a:gd name="adj" fmla="val 0"/>
              </a:avLst>
            </a:prstGeom>
            <a:noFill/>
            <a:ln w="19050">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l-NL" sz="1400" b="1" dirty="0">
                  <a:solidFill>
                    <a:srgbClr val="000000"/>
                  </a:solidFill>
                  <a:cs typeface="Arial" panose="020B0604020202020204" pitchFamily="34" charset="0"/>
                </a:rPr>
                <a:t>Health</a:t>
              </a:r>
            </a:p>
            <a:p>
              <a:pPr algn="ctr" fontAlgn="auto">
                <a:spcBef>
                  <a:spcPts val="0"/>
                </a:spcBef>
                <a:spcAft>
                  <a:spcPts val="0"/>
                </a:spcAft>
                <a:defRPr/>
              </a:pPr>
              <a:r>
                <a:rPr lang="nl-NL" sz="1400" b="1" dirty="0" err="1">
                  <a:solidFill>
                    <a:srgbClr val="000000"/>
                  </a:solidFill>
                  <a:cs typeface="Arial" panose="020B0604020202020204" pitchFamily="34" charset="0"/>
                </a:rPr>
                <a:t>Behavior</a:t>
              </a:r>
              <a:r>
                <a:rPr lang="nl-NL" sz="1400" b="1" dirty="0">
                  <a:solidFill>
                    <a:srgbClr val="000000"/>
                  </a:solidFill>
                  <a:cs typeface="Arial" panose="020B0604020202020204" pitchFamily="34" charset="0"/>
                </a:rPr>
                <a:t> ↑ </a:t>
              </a:r>
            </a:p>
          </p:txBody>
        </p:sp>
        <p:cxnSp>
          <p:nvCxnSpPr>
            <p:cNvPr id="172" name="Rechte verbindingslijn 171"/>
            <p:cNvCxnSpPr>
              <a:stCxn id="171" idx="0"/>
              <a:endCxn id="138" idx="2"/>
            </p:cNvCxnSpPr>
            <p:nvPr/>
          </p:nvCxnSpPr>
          <p:spPr>
            <a:xfrm flipV="1">
              <a:off x="1864183" y="2295142"/>
              <a:ext cx="0" cy="199888"/>
            </a:xfrm>
            <a:prstGeom prst="line">
              <a:avLst/>
            </a:prstGeom>
            <a:ln w="19050" cap="rnd">
              <a:solidFill>
                <a:srgbClr val="4F81BD"/>
              </a:solidFill>
              <a:headEnd type="arrow"/>
            </a:ln>
          </p:spPr>
          <p:style>
            <a:lnRef idx="1">
              <a:schemeClr val="accent1"/>
            </a:lnRef>
            <a:fillRef idx="0">
              <a:schemeClr val="accent1"/>
            </a:fillRef>
            <a:effectRef idx="0">
              <a:schemeClr val="accent1"/>
            </a:effectRef>
            <a:fontRef idx="minor">
              <a:schemeClr val="tx1"/>
            </a:fontRef>
          </p:style>
        </p:cxnSp>
        <p:cxnSp>
          <p:nvCxnSpPr>
            <p:cNvPr id="188" name="Rechte verbindingslijn 187"/>
            <p:cNvCxnSpPr/>
            <p:nvPr/>
          </p:nvCxnSpPr>
          <p:spPr>
            <a:xfrm flipV="1">
              <a:off x="2294551" y="3898927"/>
              <a:ext cx="0" cy="345119"/>
            </a:xfrm>
            <a:prstGeom prst="line">
              <a:avLst/>
            </a:prstGeom>
            <a:ln w="19050" cap="rnd">
              <a:solidFill>
                <a:srgbClr val="4F81BD"/>
              </a:solidFill>
              <a:headEnd type="arrow"/>
            </a:ln>
          </p:spPr>
          <p:style>
            <a:lnRef idx="1">
              <a:schemeClr val="accent1"/>
            </a:lnRef>
            <a:fillRef idx="0">
              <a:schemeClr val="accent1"/>
            </a:fillRef>
            <a:effectRef idx="0">
              <a:schemeClr val="accent1"/>
            </a:effectRef>
            <a:fontRef idx="minor">
              <a:schemeClr val="tx1"/>
            </a:fontRef>
          </p:style>
        </p:cxnSp>
        <p:cxnSp>
          <p:nvCxnSpPr>
            <p:cNvPr id="1082" name="Rechte verbindingslijn 1081"/>
            <p:cNvCxnSpPr>
              <a:stCxn id="171" idx="3"/>
              <a:endCxn id="121" idx="0"/>
            </p:cNvCxnSpPr>
            <p:nvPr/>
          </p:nvCxnSpPr>
          <p:spPr>
            <a:xfrm flipV="1">
              <a:off x="2655254" y="2763629"/>
              <a:ext cx="647099" cy="1561"/>
            </a:xfrm>
            <a:prstGeom prst="line">
              <a:avLst/>
            </a:prstGeom>
            <a:ln w="19050" cap="rnd">
              <a:solidFill>
                <a:srgbClr val="4F81BD"/>
              </a:solidFill>
              <a:prstDash val="sysDash"/>
            </a:ln>
          </p:spPr>
          <p:style>
            <a:lnRef idx="1">
              <a:schemeClr val="accent1"/>
            </a:lnRef>
            <a:fillRef idx="0">
              <a:schemeClr val="accent1"/>
            </a:fillRef>
            <a:effectRef idx="0">
              <a:schemeClr val="accent1"/>
            </a:effectRef>
            <a:fontRef idx="minor">
              <a:schemeClr val="tx1"/>
            </a:fontRef>
          </p:style>
        </p:cxnSp>
        <p:cxnSp>
          <p:nvCxnSpPr>
            <p:cNvPr id="218" name="Rechte verbindingslijn 217"/>
            <p:cNvCxnSpPr/>
            <p:nvPr/>
          </p:nvCxnSpPr>
          <p:spPr>
            <a:xfrm flipV="1">
              <a:off x="5540883" y="2766752"/>
              <a:ext cx="0" cy="1453869"/>
            </a:xfrm>
            <a:prstGeom prst="line">
              <a:avLst/>
            </a:prstGeom>
            <a:ln w="19050" cap="rnd">
              <a:solidFill>
                <a:srgbClr val="4F81BD"/>
              </a:solidFill>
              <a:prstDash val="sysDash"/>
              <a:headEnd type="arrow"/>
            </a:ln>
          </p:spPr>
          <p:style>
            <a:lnRef idx="1">
              <a:schemeClr val="accent1"/>
            </a:lnRef>
            <a:fillRef idx="0">
              <a:schemeClr val="accent1"/>
            </a:fillRef>
            <a:effectRef idx="0">
              <a:schemeClr val="accent1"/>
            </a:effectRef>
            <a:fontRef idx="minor">
              <a:schemeClr val="tx1"/>
            </a:fontRef>
          </p:style>
        </p:cxnSp>
        <p:cxnSp>
          <p:nvCxnSpPr>
            <p:cNvPr id="47" name="Rechte verbindingslijn met pijl 27"/>
            <p:cNvCxnSpPr>
              <a:stCxn id="138" idx="3"/>
              <a:endCxn id="139" idx="1"/>
            </p:cNvCxnSpPr>
            <p:nvPr/>
          </p:nvCxnSpPr>
          <p:spPr>
            <a:xfrm>
              <a:off x="2655254" y="2024981"/>
              <a:ext cx="577436" cy="0"/>
            </a:xfrm>
            <a:prstGeom prst="straightConnector1">
              <a:avLst/>
            </a:prstGeom>
            <a:ln w="19050">
              <a:solidFill>
                <a:srgbClr val="4F81BD"/>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70" name="Rechte verbindingslijn 32"/>
            <p:cNvCxnSpPr>
              <a:stCxn id="53" idx="1"/>
            </p:cNvCxnSpPr>
            <p:nvPr/>
          </p:nvCxnSpPr>
          <p:spPr>
            <a:xfrm flipH="1">
              <a:off x="6039366" y="3036912"/>
              <a:ext cx="286396" cy="0"/>
            </a:xfrm>
            <a:prstGeom prst="line">
              <a:avLst/>
            </a:prstGeom>
            <a:ln w="19050" cap="rnd">
              <a:solidFill>
                <a:srgbClr val="4F81BD"/>
              </a:solidFill>
              <a:headEnd type="arrow"/>
            </a:ln>
          </p:spPr>
          <p:style>
            <a:lnRef idx="1">
              <a:schemeClr val="accent1"/>
            </a:lnRef>
            <a:fillRef idx="0">
              <a:schemeClr val="accent1"/>
            </a:fillRef>
            <a:effectRef idx="0">
              <a:schemeClr val="accent1"/>
            </a:effectRef>
            <a:fontRef idx="minor">
              <a:schemeClr val="tx1"/>
            </a:fontRef>
          </p:style>
        </p:cxnSp>
        <p:cxnSp>
          <p:nvCxnSpPr>
            <p:cNvPr id="72" name="Rechte verbindingslijn 71"/>
            <p:cNvCxnSpPr>
              <a:endCxn id="106" idx="0"/>
            </p:cNvCxnSpPr>
            <p:nvPr/>
          </p:nvCxnSpPr>
          <p:spPr>
            <a:xfrm>
              <a:off x="3920039" y="3611589"/>
              <a:ext cx="709023" cy="0"/>
            </a:xfrm>
            <a:prstGeom prst="line">
              <a:avLst/>
            </a:prstGeom>
            <a:ln w="19050" cap="rnd">
              <a:solidFill>
                <a:srgbClr val="4F81BD"/>
              </a:solidFill>
              <a:prstDash val="sysDash"/>
            </a:ln>
          </p:spPr>
          <p:style>
            <a:lnRef idx="1">
              <a:schemeClr val="accent1"/>
            </a:lnRef>
            <a:fillRef idx="0">
              <a:schemeClr val="accent1"/>
            </a:fillRef>
            <a:effectRef idx="0">
              <a:schemeClr val="accent1"/>
            </a:effectRef>
            <a:fontRef idx="minor">
              <a:schemeClr val="tx1"/>
            </a:fontRef>
          </p:style>
        </p:cxnSp>
        <p:cxnSp>
          <p:nvCxnSpPr>
            <p:cNvPr id="87" name="Rechte verbindingslijn 86"/>
            <p:cNvCxnSpPr>
              <a:endCxn id="104" idx="2"/>
            </p:cNvCxnSpPr>
            <p:nvPr/>
          </p:nvCxnSpPr>
          <p:spPr>
            <a:xfrm flipV="1">
              <a:off x="1971001" y="4773435"/>
              <a:ext cx="72760" cy="249859"/>
            </a:xfrm>
            <a:prstGeom prst="line">
              <a:avLst/>
            </a:prstGeom>
            <a:ln w="19050" cap="rnd">
              <a:solidFill>
                <a:srgbClr val="4F81BD"/>
              </a:solidFill>
            </a:ln>
          </p:spPr>
          <p:style>
            <a:lnRef idx="1">
              <a:schemeClr val="accent1"/>
            </a:lnRef>
            <a:fillRef idx="0">
              <a:schemeClr val="accent1"/>
            </a:fillRef>
            <a:effectRef idx="0">
              <a:schemeClr val="accent1"/>
            </a:effectRef>
            <a:fontRef idx="minor">
              <a:schemeClr val="tx1"/>
            </a:fontRef>
          </p:style>
        </p:cxnSp>
        <p:cxnSp>
          <p:nvCxnSpPr>
            <p:cNvPr id="102" name="Rechte verbindingslijn 101"/>
            <p:cNvCxnSpPr/>
            <p:nvPr/>
          </p:nvCxnSpPr>
          <p:spPr>
            <a:xfrm flipV="1">
              <a:off x="4769937" y="2298266"/>
              <a:ext cx="0" cy="2725029"/>
            </a:xfrm>
            <a:prstGeom prst="line">
              <a:avLst/>
            </a:prstGeom>
            <a:ln w="19050" cap="rnd">
              <a:solidFill>
                <a:srgbClr val="4F81BD"/>
              </a:solidFill>
            </a:ln>
          </p:spPr>
          <p:style>
            <a:lnRef idx="1">
              <a:schemeClr val="accent1"/>
            </a:lnRef>
            <a:fillRef idx="0">
              <a:schemeClr val="accent1"/>
            </a:fillRef>
            <a:effectRef idx="0">
              <a:schemeClr val="accent1"/>
            </a:effectRef>
            <a:fontRef idx="minor">
              <a:schemeClr val="tx1"/>
            </a:fontRef>
          </p:style>
        </p:cxnSp>
        <p:sp>
          <p:nvSpPr>
            <p:cNvPr id="106" name="Boog 105"/>
            <p:cNvSpPr/>
            <p:nvPr/>
          </p:nvSpPr>
          <p:spPr>
            <a:xfrm>
              <a:off x="4629062" y="3456989"/>
              <a:ext cx="289491" cy="309201"/>
            </a:xfrm>
            <a:prstGeom prst="arc">
              <a:avLst>
                <a:gd name="adj1" fmla="val 10774073"/>
                <a:gd name="adj2" fmla="val 129515"/>
              </a:avLst>
            </a:prstGeom>
            <a:ln w="19050" cap="rnd">
              <a:solidFill>
                <a:srgbClr val="4F81BD"/>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nl-NL" sz="1400" b="1">
                <a:solidFill>
                  <a:srgbClr val="000000"/>
                </a:solidFill>
              </a:endParaRPr>
            </a:p>
          </p:txBody>
        </p:sp>
        <p:cxnSp>
          <p:nvCxnSpPr>
            <p:cNvPr id="108" name="Rechte verbindingslijn 107"/>
            <p:cNvCxnSpPr/>
            <p:nvPr/>
          </p:nvCxnSpPr>
          <p:spPr>
            <a:xfrm flipV="1">
              <a:off x="4918553" y="3617835"/>
              <a:ext cx="617686" cy="0"/>
            </a:xfrm>
            <a:prstGeom prst="line">
              <a:avLst/>
            </a:prstGeom>
            <a:ln w="19050" cap="rnd">
              <a:solidFill>
                <a:srgbClr val="4F81BD"/>
              </a:solidFill>
              <a:prstDash val="sysDash"/>
            </a:ln>
          </p:spPr>
          <p:style>
            <a:lnRef idx="1">
              <a:schemeClr val="accent1"/>
            </a:lnRef>
            <a:fillRef idx="0">
              <a:schemeClr val="accent1"/>
            </a:fillRef>
            <a:effectRef idx="0">
              <a:schemeClr val="accent1"/>
            </a:effectRef>
            <a:fontRef idx="minor">
              <a:schemeClr val="tx1"/>
            </a:fontRef>
          </p:style>
        </p:cxnSp>
        <p:cxnSp>
          <p:nvCxnSpPr>
            <p:cNvPr id="114" name="Rechte verbindingslijn 113"/>
            <p:cNvCxnSpPr/>
            <p:nvPr/>
          </p:nvCxnSpPr>
          <p:spPr>
            <a:xfrm flipV="1">
              <a:off x="3915394" y="4773435"/>
              <a:ext cx="0" cy="249859"/>
            </a:xfrm>
            <a:prstGeom prst="line">
              <a:avLst/>
            </a:prstGeom>
            <a:ln w="19050" cap="rnd">
              <a:solidFill>
                <a:srgbClr val="4F81BD"/>
              </a:solidFill>
            </a:ln>
          </p:spPr>
          <p:style>
            <a:lnRef idx="1">
              <a:schemeClr val="accent1"/>
            </a:lnRef>
            <a:fillRef idx="0">
              <a:schemeClr val="accent1"/>
            </a:fillRef>
            <a:effectRef idx="0">
              <a:schemeClr val="accent1"/>
            </a:effectRef>
            <a:fontRef idx="minor">
              <a:schemeClr val="tx1"/>
            </a:fontRef>
          </p:style>
        </p:cxnSp>
        <p:sp>
          <p:nvSpPr>
            <p:cNvPr id="117" name="Boog 116"/>
            <p:cNvSpPr/>
            <p:nvPr/>
          </p:nvSpPr>
          <p:spPr>
            <a:xfrm>
              <a:off x="4629062" y="2605905"/>
              <a:ext cx="289491" cy="309201"/>
            </a:xfrm>
            <a:prstGeom prst="arc">
              <a:avLst>
                <a:gd name="adj1" fmla="val 10774073"/>
                <a:gd name="adj2" fmla="val 129515"/>
              </a:avLst>
            </a:prstGeom>
            <a:ln w="19050" cap="rnd">
              <a:solidFill>
                <a:srgbClr val="4F81BD"/>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nl-NL" sz="1400" b="1">
                <a:solidFill>
                  <a:srgbClr val="000000"/>
                </a:solidFill>
              </a:endParaRPr>
            </a:p>
          </p:txBody>
        </p:sp>
        <p:cxnSp>
          <p:nvCxnSpPr>
            <p:cNvPr id="119" name="Rechte verbindingslijn 118"/>
            <p:cNvCxnSpPr/>
            <p:nvPr/>
          </p:nvCxnSpPr>
          <p:spPr>
            <a:xfrm>
              <a:off x="4918553" y="2766752"/>
              <a:ext cx="617686" cy="0"/>
            </a:xfrm>
            <a:prstGeom prst="line">
              <a:avLst/>
            </a:prstGeom>
            <a:ln w="19050" cap="rnd">
              <a:solidFill>
                <a:srgbClr val="4F81BD"/>
              </a:solidFill>
              <a:prstDash val="sysDash"/>
            </a:ln>
          </p:spPr>
          <p:style>
            <a:lnRef idx="1">
              <a:schemeClr val="accent1"/>
            </a:lnRef>
            <a:fillRef idx="0">
              <a:schemeClr val="accent1"/>
            </a:fillRef>
            <a:effectRef idx="0">
              <a:schemeClr val="accent1"/>
            </a:effectRef>
            <a:fontRef idx="minor">
              <a:schemeClr val="tx1"/>
            </a:fontRef>
          </p:style>
        </p:cxnSp>
        <p:sp>
          <p:nvSpPr>
            <p:cNvPr id="121" name="Boog 120"/>
            <p:cNvSpPr/>
            <p:nvPr/>
          </p:nvSpPr>
          <p:spPr>
            <a:xfrm>
              <a:off x="3302353" y="2609028"/>
              <a:ext cx="287944" cy="307640"/>
            </a:xfrm>
            <a:prstGeom prst="arc">
              <a:avLst>
                <a:gd name="adj1" fmla="val 10774073"/>
                <a:gd name="adj2" fmla="val 129515"/>
              </a:avLst>
            </a:prstGeom>
            <a:ln w="19050" cap="rnd">
              <a:solidFill>
                <a:srgbClr val="4F81BD"/>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nl-NL" sz="1400" b="1">
                <a:solidFill>
                  <a:srgbClr val="000000"/>
                </a:solidFill>
              </a:endParaRPr>
            </a:p>
          </p:txBody>
        </p:sp>
        <p:cxnSp>
          <p:nvCxnSpPr>
            <p:cNvPr id="150" name="Rechte verbindingslijn 149"/>
            <p:cNvCxnSpPr>
              <a:stCxn id="162" idx="1"/>
            </p:cNvCxnSpPr>
            <p:nvPr/>
          </p:nvCxnSpPr>
          <p:spPr>
            <a:xfrm flipH="1">
              <a:off x="1125746" y="3616274"/>
              <a:ext cx="839062" cy="0"/>
            </a:xfrm>
            <a:prstGeom prst="line">
              <a:avLst/>
            </a:prstGeom>
            <a:ln w="19050" cap="rnd">
              <a:solidFill>
                <a:srgbClr val="4F81BD"/>
              </a:solidFill>
              <a:headEnd type="arrow"/>
              <a:tailEnd type="none"/>
            </a:ln>
          </p:spPr>
          <p:style>
            <a:lnRef idx="1">
              <a:schemeClr val="accent1"/>
            </a:lnRef>
            <a:fillRef idx="0">
              <a:schemeClr val="accent1"/>
            </a:fillRef>
            <a:effectRef idx="0">
              <a:schemeClr val="accent1"/>
            </a:effectRef>
            <a:fontRef idx="minor">
              <a:schemeClr val="tx1"/>
            </a:fontRef>
          </p:style>
        </p:cxnSp>
      </p:grpSp>
      <p:sp>
        <p:nvSpPr>
          <p:cNvPr id="40963" name="Rectangle 2"/>
          <p:cNvSpPr>
            <a:spLocks noChangeArrowheads="1"/>
          </p:cNvSpPr>
          <p:nvPr/>
        </p:nvSpPr>
        <p:spPr bwMode="auto">
          <a:xfrm>
            <a:off x="127001" y="6457951"/>
            <a:ext cx="38800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FD2ED"/>
              </a:buClr>
              <a:buChar char="•"/>
              <a:defRPr sz="2800" b="1">
                <a:solidFill>
                  <a:schemeClr val="bg1"/>
                </a:solidFill>
                <a:latin typeface="Arial" panose="020B0604020202020204" pitchFamily="34" charset="0"/>
              </a:defRPr>
            </a:lvl1pPr>
            <a:lvl2pPr marL="742950" indent="-285750">
              <a:spcBef>
                <a:spcPct val="20000"/>
              </a:spcBef>
              <a:buClr>
                <a:srgbClr val="8FD2ED"/>
              </a:buClr>
              <a:buChar char="–"/>
              <a:defRPr sz="2800" b="1">
                <a:solidFill>
                  <a:schemeClr val="bg1"/>
                </a:solidFill>
                <a:latin typeface="Arial" panose="020B0604020202020204" pitchFamily="34" charset="0"/>
              </a:defRPr>
            </a:lvl2pPr>
            <a:lvl3pPr marL="1143000" indent="-228600">
              <a:spcBef>
                <a:spcPct val="20000"/>
              </a:spcBef>
              <a:buClr>
                <a:srgbClr val="8FD2ED"/>
              </a:buClr>
              <a:buChar char="•"/>
              <a:defRPr sz="2400" b="1">
                <a:solidFill>
                  <a:schemeClr val="bg1"/>
                </a:solidFill>
                <a:latin typeface="Arial" panose="020B0604020202020204" pitchFamily="34" charset="0"/>
              </a:defRPr>
            </a:lvl3pPr>
            <a:lvl4pPr marL="1600200" indent="-228600">
              <a:spcBef>
                <a:spcPct val="20000"/>
              </a:spcBef>
              <a:buClr>
                <a:srgbClr val="8FD2ED"/>
              </a:buClr>
              <a:buChar char="–"/>
              <a:defRPr sz="2400" b="1">
                <a:solidFill>
                  <a:schemeClr val="bg1"/>
                </a:solidFill>
                <a:latin typeface="Arial" panose="020B0604020202020204" pitchFamily="34" charset="0"/>
              </a:defRPr>
            </a:lvl4pPr>
            <a:lvl5pPr marL="2057400" indent="-228600">
              <a:spcBef>
                <a:spcPct val="20000"/>
              </a:spcBef>
              <a:buClr>
                <a:srgbClr val="8FD2ED"/>
              </a:buClr>
              <a:buChar char="»"/>
              <a:defRPr sz="2000" b="1">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8FD2ED"/>
              </a:buClr>
              <a:buChar char="»"/>
              <a:defRPr sz="2000" b="1">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8FD2ED"/>
              </a:buClr>
              <a:buChar char="»"/>
              <a:defRPr sz="2000" b="1">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8FD2ED"/>
              </a:buClr>
              <a:buChar char="»"/>
              <a:defRPr sz="2000" b="1">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8FD2ED"/>
              </a:buClr>
              <a:buChar char="»"/>
              <a:defRPr sz="2000" b="1">
                <a:solidFill>
                  <a:schemeClr val="bg1"/>
                </a:solidFill>
                <a:latin typeface="Arial" panose="020B0604020202020204" pitchFamily="34" charset="0"/>
              </a:defRPr>
            </a:lvl9pPr>
          </a:lstStyle>
          <a:p>
            <a:pPr>
              <a:spcBef>
                <a:spcPct val="0"/>
              </a:spcBef>
              <a:buClrTx/>
              <a:buFontTx/>
              <a:buNone/>
            </a:pPr>
            <a:r>
              <a:rPr lang="it-IT" altLang="en-US" sz="1400" i="1">
                <a:solidFill>
                  <a:srgbClr val="000000"/>
                </a:solidFill>
              </a:rPr>
              <a:t>Hsu et al  Gut 2015, Innes Hepatology 2015</a:t>
            </a:r>
            <a:endParaRPr lang="en-CA" altLang="en-US" sz="1400" i="1">
              <a:solidFill>
                <a:srgbClr val="000000"/>
              </a:solidFill>
            </a:endParaRPr>
          </a:p>
        </p:txBody>
      </p:sp>
    </p:spTree>
    <p:extLst>
      <p:ext uri="{BB962C8B-B14F-4D97-AF65-F5344CB8AC3E}">
        <p14:creationId xmlns:p14="http://schemas.microsoft.com/office/powerpoint/2010/main" val="2722736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a:xfrm>
            <a:off x="457200" y="33871"/>
            <a:ext cx="8229600" cy="727150"/>
          </a:xfrm>
        </p:spPr>
        <p:txBody>
          <a:bodyPr/>
          <a:lstStyle/>
          <a:p>
            <a:r>
              <a:rPr lang="en-US" sz="2800" b="1" dirty="0" smtClean="0">
                <a:solidFill>
                  <a:schemeClr val="tx2"/>
                </a:solidFill>
                <a:latin typeface="Arial" charset="0"/>
                <a:cs typeface="Arial" charset="0"/>
              </a:rPr>
              <a:t>Multiple Validated Drug Targets in 2016</a:t>
            </a:r>
          </a:p>
        </p:txBody>
      </p:sp>
      <p:sp>
        <p:nvSpPr>
          <p:cNvPr id="70658" name="Text Box 70"/>
          <p:cNvSpPr txBox="1">
            <a:spLocks noChangeArrowheads="1"/>
          </p:cNvSpPr>
          <p:nvPr/>
        </p:nvSpPr>
        <p:spPr bwMode="auto">
          <a:xfrm>
            <a:off x="8289925" y="601819"/>
            <a:ext cx="696913" cy="304800"/>
          </a:xfrm>
          <a:prstGeom prst="rect">
            <a:avLst/>
          </a:prstGeom>
          <a:noFill/>
          <a:ln w="9525">
            <a:noFill/>
            <a:miter lim="800000"/>
            <a:headEnd/>
            <a:tailEnd/>
          </a:ln>
        </p:spPr>
        <p:txBody>
          <a:bodyPr wrap="none">
            <a:spAutoFit/>
          </a:bodyPr>
          <a:lstStyle/>
          <a:p>
            <a:r>
              <a:rPr lang="en-US" sz="1400" b="1">
                <a:solidFill>
                  <a:srgbClr val="000000"/>
                </a:solidFill>
                <a:ea typeface="ＭＳ Ｐゴシック" pitchFamily="34" charset="-128"/>
              </a:rPr>
              <a:t>3’UTR</a:t>
            </a:r>
          </a:p>
        </p:txBody>
      </p:sp>
      <p:sp>
        <p:nvSpPr>
          <p:cNvPr id="70659" name="Text Box 69"/>
          <p:cNvSpPr txBox="1">
            <a:spLocks noChangeArrowheads="1"/>
          </p:cNvSpPr>
          <p:nvPr/>
        </p:nvSpPr>
        <p:spPr bwMode="auto">
          <a:xfrm>
            <a:off x="304800" y="604994"/>
            <a:ext cx="696913" cy="304800"/>
          </a:xfrm>
          <a:prstGeom prst="rect">
            <a:avLst/>
          </a:prstGeom>
          <a:noFill/>
          <a:ln w="9525">
            <a:noFill/>
            <a:miter lim="800000"/>
            <a:headEnd/>
            <a:tailEnd/>
          </a:ln>
        </p:spPr>
        <p:txBody>
          <a:bodyPr wrap="none">
            <a:spAutoFit/>
          </a:bodyPr>
          <a:lstStyle/>
          <a:p>
            <a:r>
              <a:rPr lang="en-US" sz="1400" b="1">
                <a:solidFill>
                  <a:srgbClr val="000000"/>
                </a:solidFill>
                <a:ea typeface="ＭＳ Ｐゴシック" pitchFamily="34" charset="-128"/>
              </a:rPr>
              <a:t>5’UTR</a:t>
            </a:r>
          </a:p>
        </p:txBody>
      </p:sp>
      <p:sp>
        <p:nvSpPr>
          <p:cNvPr id="6" name="Line 32"/>
          <p:cNvSpPr>
            <a:spLocks noChangeShapeType="1"/>
          </p:cNvSpPr>
          <p:nvPr/>
        </p:nvSpPr>
        <p:spPr bwMode="auto">
          <a:xfrm flipH="1">
            <a:off x="1066800" y="588064"/>
            <a:ext cx="7162800" cy="0"/>
          </a:xfrm>
          <a:prstGeom prst="line">
            <a:avLst/>
          </a:prstGeom>
          <a:noFill/>
          <a:ln w="57150">
            <a:solidFill>
              <a:schemeClr val="tx1"/>
            </a:solidFill>
            <a:round/>
            <a:headEnd/>
            <a:tailEnd/>
          </a:ln>
        </p:spPr>
        <p:txBody>
          <a:bodyPr/>
          <a:lstStyle/>
          <a:p>
            <a:pPr fontAlgn="auto">
              <a:spcBef>
                <a:spcPts val="0"/>
              </a:spcBef>
              <a:spcAft>
                <a:spcPts val="0"/>
              </a:spcAft>
              <a:defRPr/>
            </a:pPr>
            <a:endParaRPr lang="en-US" sz="1400" kern="0">
              <a:solidFill>
                <a:sysClr val="windowText" lastClr="000000"/>
              </a:solidFill>
              <a:latin typeface="Calibri"/>
            </a:endParaRPr>
          </a:p>
        </p:txBody>
      </p:sp>
      <p:sp>
        <p:nvSpPr>
          <p:cNvPr id="7" name="Rectangle 39"/>
          <p:cNvSpPr>
            <a:spLocks noChangeArrowheads="1"/>
          </p:cNvSpPr>
          <p:nvPr/>
        </p:nvSpPr>
        <p:spPr bwMode="auto">
          <a:xfrm>
            <a:off x="1306513" y="601819"/>
            <a:ext cx="515937" cy="388938"/>
          </a:xfrm>
          <a:prstGeom prst="rect">
            <a:avLst/>
          </a:prstGeom>
          <a:solidFill>
            <a:srgbClr val="FFFFFF"/>
          </a:solidFill>
          <a:ln w="44450" algn="ctr">
            <a:solidFill>
              <a:schemeClr val="tx1"/>
            </a:solidFill>
            <a:miter lim="800000"/>
            <a:headEnd/>
            <a:tailEnd/>
          </a:ln>
          <a:effectLst/>
        </p:spPr>
        <p:txBody>
          <a:bodyPr wrap="none" anchor="ctr"/>
          <a:lstStyle/>
          <a:p>
            <a:pPr algn="ctr" fontAlgn="auto">
              <a:spcBef>
                <a:spcPts val="0"/>
              </a:spcBef>
              <a:spcAft>
                <a:spcPts val="0"/>
              </a:spcAft>
              <a:defRPr/>
            </a:pPr>
            <a:r>
              <a:rPr lang="en-US" sz="1400" b="1" kern="0" dirty="0">
                <a:solidFill>
                  <a:sysClr val="windowText" lastClr="000000"/>
                </a:solidFill>
                <a:latin typeface="Calibri"/>
              </a:rPr>
              <a:t>Core</a:t>
            </a:r>
            <a:endParaRPr lang="en-GB" sz="1400" b="1" kern="0" dirty="0">
              <a:solidFill>
                <a:sysClr val="windowText" lastClr="000000"/>
              </a:solidFill>
              <a:latin typeface="Calibri"/>
            </a:endParaRPr>
          </a:p>
        </p:txBody>
      </p:sp>
      <p:sp>
        <p:nvSpPr>
          <p:cNvPr id="8" name="Rectangle 40"/>
          <p:cNvSpPr>
            <a:spLocks noChangeArrowheads="1"/>
          </p:cNvSpPr>
          <p:nvPr/>
        </p:nvSpPr>
        <p:spPr bwMode="auto">
          <a:xfrm>
            <a:off x="1820863" y="601819"/>
            <a:ext cx="515937" cy="388938"/>
          </a:xfrm>
          <a:prstGeom prst="rect">
            <a:avLst/>
          </a:prstGeom>
          <a:solidFill>
            <a:srgbClr val="FFFFFF"/>
          </a:solidFill>
          <a:ln w="44450" algn="ctr">
            <a:solidFill>
              <a:schemeClr val="tx1"/>
            </a:solidFill>
            <a:miter lim="800000"/>
            <a:headEnd/>
            <a:tailEnd/>
          </a:ln>
          <a:effectLst/>
        </p:spPr>
        <p:txBody>
          <a:bodyPr wrap="none" anchor="ctr"/>
          <a:lstStyle/>
          <a:p>
            <a:pPr fontAlgn="auto">
              <a:spcBef>
                <a:spcPts val="0"/>
              </a:spcBef>
              <a:spcAft>
                <a:spcPts val="0"/>
              </a:spcAft>
              <a:defRPr/>
            </a:pPr>
            <a:r>
              <a:rPr lang="en-US" sz="1400" b="1" kern="0">
                <a:solidFill>
                  <a:sysClr val="windowText" lastClr="000000"/>
                </a:solidFill>
                <a:latin typeface="Calibri"/>
              </a:rPr>
              <a:t>E1</a:t>
            </a:r>
            <a:endParaRPr lang="en-GB" sz="1400" b="1" kern="0">
              <a:solidFill>
                <a:sysClr val="windowText" lastClr="000000"/>
              </a:solidFill>
              <a:latin typeface="Calibri"/>
            </a:endParaRPr>
          </a:p>
        </p:txBody>
      </p:sp>
      <p:sp>
        <p:nvSpPr>
          <p:cNvPr id="9" name="Rectangle 41"/>
          <p:cNvSpPr>
            <a:spLocks noChangeArrowheads="1"/>
          </p:cNvSpPr>
          <p:nvPr/>
        </p:nvSpPr>
        <p:spPr bwMode="auto">
          <a:xfrm>
            <a:off x="2335213" y="601819"/>
            <a:ext cx="835025" cy="388938"/>
          </a:xfrm>
          <a:prstGeom prst="rect">
            <a:avLst/>
          </a:prstGeom>
          <a:solidFill>
            <a:srgbClr val="FFFFFF"/>
          </a:solidFill>
          <a:ln w="44450" algn="ctr">
            <a:solidFill>
              <a:schemeClr val="tx1"/>
            </a:solidFill>
            <a:miter lim="800000"/>
            <a:headEnd/>
            <a:tailEnd/>
          </a:ln>
          <a:effectLst/>
        </p:spPr>
        <p:txBody>
          <a:bodyPr wrap="none" anchor="ctr"/>
          <a:lstStyle/>
          <a:p>
            <a:pPr fontAlgn="auto">
              <a:spcBef>
                <a:spcPts val="0"/>
              </a:spcBef>
              <a:spcAft>
                <a:spcPts val="0"/>
              </a:spcAft>
              <a:defRPr/>
            </a:pPr>
            <a:r>
              <a:rPr lang="en-US" sz="1400" b="1" kern="0">
                <a:solidFill>
                  <a:sysClr val="windowText" lastClr="000000"/>
                </a:solidFill>
                <a:latin typeface="Calibri"/>
              </a:rPr>
              <a:t>E2</a:t>
            </a:r>
            <a:endParaRPr lang="en-GB" sz="1400" b="1" kern="0">
              <a:solidFill>
                <a:sysClr val="windowText" lastClr="000000"/>
              </a:solidFill>
              <a:latin typeface="Calibri"/>
            </a:endParaRPr>
          </a:p>
        </p:txBody>
      </p:sp>
      <p:sp>
        <p:nvSpPr>
          <p:cNvPr id="10" name="Rectangle 42"/>
          <p:cNvSpPr>
            <a:spLocks noChangeArrowheads="1"/>
          </p:cNvSpPr>
          <p:nvPr/>
        </p:nvSpPr>
        <p:spPr bwMode="auto">
          <a:xfrm>
            <a:off x="3170238" y="601819"/>
            <a:ext cx="231775" cy="388938"/>
          </a:xfrm>
          <a:prstGeom prst="rect">
            <a:avLst/>
          </a:prstGeom>
          <a:solidFill>
            <a:srgbClr val="FFFFFF"/>
          </a:solidFill>
          <a:ln w="44450" algn="ctr">
            <a:solidFill>
              <a:schemeClr val="tx1"/>
            </a:solidFill>
            <a:miter lim="800000"/>
            <a:headEnd/>
            <a:tailEnd/>
          </a:ln>
          <a:effectLst/>
        </p:spPr>
        <p:txBody>
          <a:bodyPr wrap="none" anchor="ctr"/>
          <a:lstStyle/>
          <a:p>
            <a:pPr fontAlgn="auto">
              <a:spcBef>
                <a:spcPts val="0"/>
              </a:spcBef>
              <a:spcAft>
                <a:spcPts val="0"/>
              </a:spcAft>
              <a:defRPr/>
            </a:pPr>
            <a:endParaRPr lang="en-US" sz="1200" b="1" kern="0">
              <a:solidFill>
                <a:sysClr val="windowText" lastClr="000000"/>
              </a:solidFill>
              <a:latin typeface="Calibri"/>
            </a:endParaRPr>
          </a:p>
        </p:txBody>
      </p:sp>
      <p:sp>
        <p:nvSpPr>
          <p:cNvPr id="11" name="Rectangle 43"/>
          <p:cNvSpPr>
            <a:spLocks noChangeArrowheads="1"/>
          </p:cNvSpPr>
          <p:nvPr/>
        </p:nvSpPr>
        <p:spPr bwMode="auto">
          <a:xfrm>
            <a:off x="3402013" y="601819"/>
            <a:ext cx="692150" cy="388938"/>
          </a:xfrm>
          <a:prstGeom prst="rect">
            <a:avLst/>
          </a:prstGeom>
          <a:solidFill>
            <a:srgbClr val="FFFFFF"/>
          </a:solidFill>
          <a:ln w="44450" algn="ctr">
            <a:solidFill>
              <a:schemeClr val="tx1"/>
            </a:solidFill>
            <a:miter lim="800000"/>
            <a:headEnd/>
            <a:tailEnd/>
          </a:ln>
          <a:effectLst/>
        </p:spPr>
        <p:txBody>
          <a:bodyPr wrap="none" anchor="ctr"/>
          <a:lstStyle/>
          <a:p>
            <a:pPr fontAlgn="auto">
              <a:spcBef>
                <a:spcPts val="0"/>
              </a:spcBef>
              <a:spcAft>
                <a:spcPts val="0"/>
              </a:spcAft>
              <a:defRPr/>
            </a:pPr>
            <a:r>
              <a:rPr lang="en-US" sz="1400" b="1" kern="0">
                <a:solidFill>
                  <a:sysClr val="windowText" lastClr="000000"/>
                </a:solidFill>
                <a:latin typeface="Calibri"/>
              </a:rPr>
              <a:t>NS2</a:t>
            </a:r>
            <a:endParaRPr lang="en-GB" sz="1400" b="1" kern="0">
              <a:solidFill>
                <a:sysClr val="windowText" lastClr="000000"/>
              </a:solidFill>
              <a:latin typeface="Calibri"/>
            </a:endParaRPr>
          </a:p>
        </p:txBody>
      </p:sp>
      <p:sp>
        <p:nvSpPr>
          <p:cNvPr id="12" name="Rectangle 44"/>
          <p:cNvSpPr>
            <a:spLocks noChangeArrowheads="1"/>
          </p:cNvSpPr>
          <p:nvPr/>
        </p:nvSpPr>
        <p:spPr bwMode="auto">
          <a:xfrm>
            <a:off x="5472113" y="601819"/>
            <a:ext cx="515937" cy="388938"/>
          </a:xfrm>
          <a:prstGeom prst="rect">
            <a:avLst/>
          </a:prstGeom>
          <a:solidFill>
            <a:srgbClr val="FFFFFF"/>
          </a:solidFill>
          <a:ln w="44450" algn="ctr">
            <a:solidFill>
              <a:schemeClr val="tx1"/>
            </a:solidFill>
            <a:miter lim="800000"/>
            <a:headEnd/>
            <a:tailEnd/>
          </a:ln>
          <a:effectLst/>
        </p:spPr>
        <p:txBody>
          <a:bodyPr wrap="none" anchor="ctr"/>
          <a:lstStyle/>
          <a:p>
            <a:pPr algn="ctr" fontAlgn="auto">
              <a:spcBef>
                <a:spcPts val="0"/>
              </a:spcBef>
              <a:spcAft>
                <a:spcPts val="0"/>
              </a:spcAft>
              <a:defRPr/>
            </a:pPr>
            <a:r>
              <a:rPr lang="en-US" sz="1200" b="1" kern="0" dirty="0">
                <a:solidFill>
                  <a:sysClr val="windowText" lastClr="000000"/>
                </a:solidFill>
                <a:latin typeface="Calibri"/>
              </a:rPr>
              <a:t>NS4B</a:t>
            </a:r>
            <a:endParaRPr lang="en-GB" sz="1100" b="1" kern="0" dirty="0">
              <a:solidFill>
                <a:sysClr val="windowText" lastClr="000000"/>
              </a:solidFill>
              <a:latin typeface="Calibri"/>
            </a:endParaRPr>
          </a:p>
        </p:txBody>
      </p:sp>
      <p:sp>
        <p:nvSpPr>
          <p:cNvPr id="13" name="Rectangle 45"/>
          <p:cNvSpPr>
            <a:spLocks noChangeArrowheads="1"/>
          </p:cNvSpPr>
          <p:nvPr/>
        </p:nvSpPr>
        <p:spPr bwMode="auto">
          <a:xfrm>
            <a:off x="4098925" y="601819"/>
            <a:ext cx="1146175" cy="388938"/>
          </a:xfrm>
          <a:prstGeom prst="rect">
            <a:avLst/>
          </a:prstGeom>
          <a:solidFill>
            <a:srgbClr val="FFFF00"/>
          </a:solidFill>
          <a:ln w="44450" algn="ctr">
            <a:solidFill>
              <a:schemeClr val="tx1"/>
            </a:solidFill>
            <a:miter lim="800000"/>
            <a:headEnd/>
            <a:tailEnd/>
          </a:ln>
          <a:effectLst/>
        </p:spPr>
        <p:txBody>
          <a:bodyPr wrap="none" anchor="ctr"/>
          <a:lstStyle/>
          <a:p>
            <a:pPr fontAlgn="auto">
              <a:spcBef>
                <a:spcPts val="0"/>
              </a:spcBef>
              <a:spcAft>
                <a:spcPts val="0"/>
              </a:spcAft>
              <a:defRPr/>
            </a:pPr>
            <a:r>
              <a:rPr lang="en-US" sz="1400" b="1" kern="0" dirty="0">
                <a:solidFill>
                  <a:sysClr val="windowText" lastClr="000000"/>
                </a:solidFill>
                <a:latin typeface="Calibri"/>
              </a:rPr>
              <a:t>NS3</a:t>
            </a:r>
            <a:endParaRPr lang="en-GB" sz="1400" b="1" kern="0" dirty="0">
              <a:solidFill>
                <a:sysClr val="windowText" lastClr="000000"/>
              </a:solidFill>
              <a:latin typeface="Calibri"/>
            </a:endParaRPr>
          </a:p>
        </p:txBody>
      </p:sp>
      <p:sp>
        <p:nvSpPr>
          <p:cNvPr id="14" name="Rectangle 46"/>
          <p:cNvSpPr>
            <a:spLocks noChangeArrowheads="1"/>
          </p:cNvSpPr>
          <p:nvPr/>
        </p:nvSpPr>
        <p:spPr bwMode="auto">
          <a:xfrm>
            <a:off x="5235575" y="601819"/>
            <a:ext cx="231775" cy="388938"/>
          </a:xfrm>
          <a:prstGeom prst="rect">
            <a:avLst/>
          </a:prstGeom>
          <a:solidFill>
            <a:srgbClr val="FFFFFF"/>
          </a:solidFill>
          <a:ln w="44450" algn="ctr">
            <a:solidFill>
              <a:srgbClr val="3333CC"/>
            </a:solidFill>
            <a:miter lim="800000"/>
            <a:headEnd/>
            <a:tailEnd/>
          </a:ln>
          <a:effectLst/>
        </p:spPr>
        <p:txBody>
          <a:bodyPr wrap="none" anchor="ctr"/>
          <a:lstStyle/>
          <a:p>
            <a:pPr fontAlgn="auto">
              <a:spcBef>
                <a:spcPts val="0"/>
              </a:spcBef>
              <a:spcAft>
                <a:spcPts val="0"/>
              </a:spcAft>
              <a:defRPr/>
            </a:pPr>
            <a:endParaRPr lang="en-US" sz="1200" kern="0">
              <a:solidFill>
                <a:sysClr val="windowText" lastClr="000000"/>
              </a:solidFill>
              <a:latin typeface="Calibri"/>
            </a:endParaRPr>
          </a:p>
        </p:txBody>
      </p:sp>
      <p:sp>
        <p:nvSpPr>
          <p:cNvPr id="15" name="Rectangle 47"/>
          <p:cNvSpPr>
            <a:spLocks noChangeArrowheads="1"/>
          </p:cNvSpPr>
          <p:nvPr/>
        </p:nvSpPr>
        <p:spPr bwMode="auto">
          <a:xfrm>
            <a:off x="5983288" y="601819"/>
            <a:ext cx="895350" cy="388938"/>
          </a:xfrm>
          <a:prstGeom prst="rect">
            <a:avLst/>
          </a:prstGeom>
          <a:solidFill>
            <a:srgbClr val="FFFF00"/>
          </a:solidFill>
          <a:ln w="44450" algn="ctr">
            <a:solidFill>
              <a:schemeClr val="tx1"/>
            </a:solidFill>
            <a:miter lim="800000"/>
            <a:headEnd/>
            <a:tailEnd/>
          </a:ln>
          <a:effectLst/>
        </p:spPr>
        <p:txBody>
          <a:bodyPr wrap="none" anchor="ctr"/>
          <a:lstStyle/>
          <a:p>
            <a:pPr fontAlgn="auto">
              <a:spcBef>
                <a:spcPts val="0"/>
              </a:spcBef>
              <a:spcAft>
                <a:spcPts val="0"/>
              </a:spcAft>
              <a:defRPr/>
            </a:pPr>
            <a:r>
              <a:rPr lang="en-US" sz="1400" b="1" kern="0">
                <a:solidFill>
                  <a:sysClr val="windowText" lastClr="000000"/>
                </a:solidFill>
                <a:latin typeface="Calibri"/>
              </a:rPr>
              <a:t>NS5A</a:t>
            </a:r>
            <a:endParaRPr lang="en-GB" sz="1400" b="1" kern="0">
              <a:solidFill>
                <a:sysClr val="windowText" lastClr="000000"/>
              </a:solidFill>
              <a:latin typeface="Calibri"/>
            </a:endParaRPr>
          </a:p>
        </p:txBody>
      </p:sp>
      <p:sp>
        <p:nvSpPr>
          <p:cNvPr id="16" name="Rectangle 48"/>
          <p:cNvSpPr>
            <a:spLocks noChangeArrowheads="1"/>
          </p:cNvSpPr>
          <p:nvPr/>
        </p:nvSpPr>
        <p:spPr bwMode="auto">
          <a:xfrm>
            <a:off x="6877050" y="601819"/>
            <a:ext cx="1146175" cy="388938"/>
          </a:xfrm>
          <a:prstGeom prst="rect">
            <a:avLst/>
          </a:prstGeom>
          <a:solidFill>
            <a:srgbClr val="FFFF00"/>
          </a:solidFill>
          <a:ln w="44450" algn="ctr">
            <a:solidFill>
              <a:srgbClr val="3333CC"/>
            </a:solidFill>
            <a:miter lim="800000"/>
            <a:headEnd/>
            <a:tailEnd/>
          </a:ln>
          <a:effectLst/>
        </p:spPr>
        <p:txBody>
          <a:bodyPr wrap="none" anchor="ctr"/>
          <a:lstStyle/>
          <a:p>
            <a:pPr fontAlgn="auto">
              <a:spcBef>
                <a:spcPts val="0"/>
              </a:spcBef>
              <a:spcAft>
                <a:spcPts val="0"/>
              </a:spcAft>
              <a:defRPr/>
            </a:pPr>
            <a:r>
              <a:rPr lang="en-US" sz="1400" b="1" kern="0" dirty="0">
                <a:solidFill>
                  <a:sysClr val="windowText" lastClr="000000"/>
                </a:solidFill>
                <a:latin typeface="Calibri"/>
              </a:rPr>
              <a:t>NS5B</a:t>
            </a:r>
            <a:endParaRPr lang="en-GB" sz="1400" b="1" kern="0" dirty="0">
              <a:solidFill>
                <a:sysClr val="windowText" lastClr="000000"/>
              </a:solidFill>
              <a:latin typeface="Calibri"/>
            </a:endParaRPr>
          </a:p>
        </p:txBody>
      </p:sp>
      <p:sp>
        <p:nvSpPr>
          <p:cNvPr id="17" name="Text Box 53"/>
          <p:cNvSpPr txBox="1">
            <a:spLocks noChangeArrowheads="1"/>
          </p:cNvSpPr>
          <p:nvPr/>
        </p:nvSpPr>
        <p:spPr bwMode="auto">
          <a:xfrm rot="16200000">
            <a:off x="3080544" y="656588"/>
            <a:ext cx="363537" cy="276225"/>
          </a:xfrm>
          <a:prstGeom prst="rect">
            <a:avLst/>
          </a:prstGeom>
          <a:noFill/>
          <a:ln w="44450" algn="ctr">
            <a:noFill/>
            <a:miter lim="800000"/>
            <a:headEnd/>
            <a:tailEnd/>
          </a:ln>
          <a:effectLst/>
        </p:spPr>
        <p:txBody>
          <a:bodyPr wrap="none">
            <a:spAutoFit/>
          </a:bodyPr>
          <a:lstStyle/>
          <a:p>
            <a:pPr fontAlgn="auto">
              <a:spcBef>
                <a:spcPts val="0"/>
              </a:spcBef>
              <a:spcAft>
                <a:spcPts val="0"/>
              </a:spcAft>
              <a:defRPr/>
            </a:pPr>
            <a:r>
              <a:rPr lang="en-US" sz="1200" b="1" kern="0" dirty="0">
                <a:solidFill>
                  <a:sysClr val="windowText" lastClr="000000"/>
                </a:solidFill>
                <a:latin typeface="Calibri"/>
              </a:rPr>
              <a:t>p7</a:t>
            </a:r>
            <a:endParaRPr lang="en-GB" sz="1200" b="1" kern="0" dirty="0">
              <a:solidFill>
                <a:sysClr val="windowText" lastClr="000000"/>
              </a:solidFill>
              <a:latin typeface="Calibri"/>
            </a:endParaRPr>
          </a:p>
        </p:txBody>
      </p:sp>
      <p:sp>
        <p:nvSpPr>
          <p:cNvPr id="18" name="Text Box 55"/>
          <p:cNvSpPr txBox="1">
            <a:spLocks noChangeArrowheads="1"/>
          </p:cNvSpPr>
          <p:nvPr/>
        </p:nvSpPr>
        <p:spPr bwMode="auto">
          <a:xfrm rot="16200000">
            <a:off x="5141119" y="664526"/>
            <a:ext cx="377825" cy="274637"/>
          </a:xfrm>
          <a:prstGeom prst="rect">
            <a:avLst/>
          </a:prstGeom>
          <a:noFill/>
          <a:ln w="44450" algn="ctr">
            <a:solidFill>
              <a:schemeClr val="tx1"/>
            </a:solidFill>
            <a:miter lim="800000"/>
            <a:headEnd/>
            <a:tailEnd/>
          </a:ln>
          <a:effectLst/>
        </p:spPr>
        <p:txBody>
          <a:bodyPr wrap="none">
            <a:spAutoFit/>
          </a:bodyPr>
          <a:lstStyle/>
          <a:p>
            <a:pPr fontAlgn="auto">
              <a:spcBef>
                <a:spcPts val="0"/>
              </a:spcBef>
              <a:spcAft>
                <a:spcPts val="0"/>
              </a:spcAft>
              <a:defRPr/>
            </a:pPr>
            <a:r>
              <a:rPr lang="en-US" sz="1200" b="1" kern="0" dirty="0">
                <a:solidFill>
                  <a:sysClr val="windowText" lastClr="000000"/>
                </a:solidFill>
                <a:latin typeface="Calibri"/>
              </a:rPr>
              <a:t>4A</a:t>
            </a:r>
            <a:endParaRPr lang="en-GB" sz="1200" b="1" kern="0" dirty="0">
              <a:solidFill>
                <a:sysClr val="windowText" lastClr="000000"/>
              </a:solidFill>
              <a:latin typeface="Calibri"/>
            </a:endParaRPr>
          </a:p>
        </p:txBody>
      </p:sp>
      <p:sp>
        <p:nvSpPr>
          <p:cNvPr id="19" name="Text Box 91"/>
          <p:cNvSpPr txBox="1">
            <a:spLocks noChangeArrowheads="1"/>
          </p:cNvSpPr>
          <p:nvPr/>
        </p:nvSpPr>
        <p:spPr bwMode="auto">
          <a:xfrm>
            <a:off x="609600" y="1727889"/>
            <a:ext cx="973138" cy="336550"/>
          </a:xfrm>
          <a:prstGeom prst="rect">
            <a:avLst/>
          </a:prstGeom>
          <a:solidFill>
            <a:srgbClr val="66FF33"/>
          </a:solidFill>
          <a:ln>
            <a:noFill/>
          </a:ln>
          <a:extLst/>
        </p:spPr>
        <p:txBody>
          <a:bodyPr wrap="none">
            <a:spAutoFit/>
          </a:bodyPr>
          <a:lstStyle>
            <a:lvl1pPr eaLnBrk="0" hangingPunct="0">
              <a:defRPr sz="3600" b="1" baseline="-25000">
                <a:solidFill>
                  <a:schemeClr val="tx1"/>
                </a:solidFill>
                <a:latin typeface="Arial" pitchFamily="34" charset="0"/>
              </a:defRPr>
            </a:lvl1pPr>
            <a:lvl2pPr marL="742950" indent="-285750" eaLnBrk="0" hangingPunct="0">
              <a:defRPr sz="3600" b="1" baseline="-25000">
                <a:solidFill>
                  <a:schemeClr val="tx1"/>
                </a:solidFill>
                <a:latin typeface="Arial" pitchFamily="34" charset="0"/>
              </a:defRPr>
            </a:lvl2pPr>
            <a:lvl3pPr marL="1143000" indent="-228600" eaLnBrk="0" hangingPunct="0">
              <a:defRPr sz="3600" b="1" baseline="-25000">
                <a:solidFill>
                  <a:schemeClr val="tx1"/>
                </a:solidFill>
                <a:latin typeface="Arial" pitchFamily="34" charset="0"/>
              </a:defRPr>
            </a:lvl3pPr>
            <a:lvl4pPr marL="1600200" indent="-228600" eaLnBrk="0" hangingPunct="0">
              <a:defRPr sz="3600" b="1" baseline="-25000">
                <a:solidFill>
                  <a:schemeClr val="tx1"/>
                </a:solidFill>
                <a:latin typeface="Arial" pitchFamily="34" charset="0"/>
              </a:defRPr>
            </a:lvl4pPr>
            <a:lvl5pPr marL="2057400" indent="-228600" eaLnBrk="0" hangingPunct="0">
              <a:defRPr sz="3600" b="1" baseline="-25000">
                <a:solidFill>
                  <a:schemeClr val="tx1"/>
                </a:solidFill>
                <a:latin typeface="Arial" pitchFamily="34" charset="0"/>
              </a:defRPr>
            </a:lvl5pPr>
            <a:lvl6pPr marL="2514600" indent="-228600" algn="ctr" eaLnBrk="0" fontAlgn="base" hangingPunct="0">
              <a:spcBef>
                <a:spcPct val="0"/>
              </a:spcBef>
              <a:spcAft>
                <a:spcPct val="25000"/>
              </a:spcAft>
              <a:buChar char="•"/>
              <a:defRPr sz="3600" b="1" baseline="-25000">
                <a:solidFill>
                  <a:schemeClr val="tx1"/>
                </a:solidFill>
                <a:latin typeface="Arial" pitchFamily="34" charset="0"/>
              </a:defRPr>
            </a:lvl6pPr>
            <a:lvl7pPr marL="2971800" indent="-228600" algn="ctr" eaLnBrk="0" fontAlgn="base" hangingPunct="0">
              <a:spcBef>
                <a:spcPct val="0"/>
              </a:spcBef>
              <a:spcAft>
                <a:spcPct val="25000"/>
              </a:spcAft>
              <a:buChar char="•"/>
              <a:defRPr sz="3600" b="1" baseline="-25000">
                <a:solidFill>
                  <a:schemeClr val="tx1"/>
                </a:solidFill>
                <a:latin typeface="Arial" pitchFamily="34" charset="0"/>
              </a:defRPr>
            </a:lvl7pPr>
            <a:lvl8pPr marL="3429000" indent="-228600" algn="ctr" eaLnBrk="0" fontAlgn="base" hangingPunct="0">
              <a:spcBef>
                <a:spcPct val="0"/>
              </a:spcBef>
              <a:spcAft>
                <a:spcPct val="25000"/>
              </a:spcAft>
              <a:buChar char="•"/>
              <a:defRPr sz="3600" b="1" baseline="-25000">
                <a:solidFill>
                  <a:schemeClr val="tx1"/>
                </a:solidFill>
                <a:latin typeface="Arial" pitchFamily="34" charset="0"/>
              </a:defRPr>
            </a:lvl8pPr>
            <a:lvl9pPr marL="3886200" indent="-228600" algn="ctr" eaLnBrk="0" fontAlgn="base" hangingPunct="0">
              <a:spcBef>
                <a:spcPct val="0"/>
              </a:spcBef>
              <a:spcAft>
                <a:spcPct val="25000"/>
              </a:spcAft>
              <a:buChar char="•"/>
              <a:defRPr sz="3600" b="1" baseline="-25000">
                <a:solidFill>
                  <a:schemeClr val="tx1"/>
                </a:solidFill>
                <a:latin typeface="Arial" pitchFamily="34" charset="0"/>
              </a:defRPr>
            </a:lvl9pPr>
          </a:lstStyle>
          <a:p>
            <a:pPr algn="ctr" eaLnBrk="1" hangingPunct="1">
              <a:defRPr/>
            </a:pPr>
            <a:r>
              <a:rPr lang="en-US" sz="1600" kern="0" baseline="0" dirty="0" smtClean="0">
                <a:solidFill>
                  <a:srgbClr val="0000CC"/>
                </a:solidFill>
              </a:rPr>
              <a:t>HCV PIs</a:t>
            </a:r>
            <a:endParaRPr lang="en-GB" sz="1600" kern="0" baseline="0" dirty="0" smtClean="0">
              <a:solidFill>
                <a:srgbClr val="0000CC"/>
              </a:solidFill>
            </a:endParaRPr>
          </a:p>
        </p:txBody>
      </p:sp>
      <p:sp>
        <p:nvSpPr>
          <p:cNvPr id="22" name="Text Box 94"/>
          <p:cNvSpPr txBox="1">
            <a:spLocks noChangeArrowheads="1"/>
          </p:cNvSpPr>
          <p:nvPr/>
        </p:nvSpPr>
        <p:spPr bwMode="auto">
          <a:xfrm>
            <a:off x="7567613" y="1797739"/>
            <a:ext cx="1119187" cy="581025"/>
          </a:xfrm>
          <a:prstGeom prst="rect">
            <a:avLst/>
          </a:prstGeom>
          <a:solidFill>
            <a:srgbClr val="66CCFF"/>
          </a:solidFill>
          <a:ln>
            <a:noFill/>
          </a:ln>
          <a:extLst/>
        </p:spPr>
        <p:txBody>
          <a:bodyPr wrap="none">
            <a:spAutoFit/>
          </a:bodyPr>
          <a:lstStyle>
            <a:lvl1pPr eaLnBrk="0" hangingPunct="0">
              <a:defRPr sz="3600" b="1" baseline="-25000">
                <a:solidFill>
                  <a:schemeClr val="tx1"/>
                </a:solidFill>
                <a:latin typeface="Arial" pitchFamily="34" charset="0"/>
              </a:defRPr>
            </a:lvl1pPr>
            <a:lvl2pPr marL="742950" indent="-285750" eaLnBrk="0" hangingPunct="0">
              <a:defRPr sz="3600" b="1" baseline="-25000">
                <a:solidFill>
                  <a:schemeClr val="tx1"/>
                </a:solidFill>
                <a:latin typeface="Arial" pitchFamily="34" charset="0"/>
              </a:defRPr>
            </a:lvl2pPr>
            <a:lvl3pPr marL="1143000" indent="-228600" eaLnBrk="0" hangingPunct="0">
              <a:defRPr sz="3600" b="1" baseline="-25000">
                <a:solidFill>
                  <a:schemeClr val="tx1"/>
                </a:solidFill>
                <a:latin typeface="Arial" pitchFamily="34" charset="0"/>
              </a:defRPr>
            </a:lvl3pPr>
            <a:lvl4pPr marL="1600200" indent="-228600" eaLnBrk="0" hangingPunct="0">
              <a:defRPr sz="3600" b="1" baseline="-25000">
                <a:solidFill>
                  <a:schemeClr val="tx1"/>
                </a:solidFill>
                <a:latin typeface="Arial" pitchFamily="34" charset="0"/>
              </a:defRPr>
            </a:lvl4pPr>
            <a:lvl5pPr marL="2057400" indent="-228600" eaLnBrk="0" hangingPunct="0">
              <a:defRPr sz="3600" b="1" baseline="-25000">
                <a:solidFill>
                  <a:schemeClr val="tx1"/>
                </a:solidFill>
                <a:latin typeface="Arial" pitchFamily="34" charset="0"/>
              </a:defRPr>
            </a:lvl5pPr>
            <a:lvl6pPr marL="2514600" indent="-228600" algn="ctr" eaLnBrk="0" fontAlgn="base" hangingPunct="0">
              <a:spcBef>
                <a:spcPct val="0"/>
              </a:spcBef>
              <a:spcAft>
                <a:spcPct val="25000"/>
              </a:spcAft>
              <a:buChar char="•"/>
              <a:defRPr sz="3600" b="1" baseline="-25000">
                <a:solidFill>
                  <a:schemeClr val="tx1"/>
                </a:solidFill>
                <a:latin typeface="Arial" pitchFamily="34" charset="0"/>
              </a:defRPr>
            </a:lvl6pPr>
            <a:lvl7pPr marL="2971800" indent="-228600" algn="ctr" eaLnBrk="0" fontAlgn="base" hangingPunct="0">
              <a:spcBef>
                <a:spcPct val="0"/>
              </a:spcBef>
              <a:spcAft>
                <a:spcPct val="25000"/>
              </a:spcAft>
              <a:buChar char="•"/>
              <a:defRPr sz="3600" b="1" baseline="-25000">
                <a:solidFill>
                  <a:schemeClr val="tx1"/>
                </a:solidFill>
                <a:latin typeface="Arial" pitchFamily="34" charset="0"/>
              </a:defRPr>
            </a:lvl7pPr>
            <a:lvl8pPr marL="3429000" indent="-228600" algn="ctr" eaLnBrk="0" fontAlgn="base" hangingPunct="0">
              <a:spcBef>
                <a:spcPct val="0"/>
              </a:spcBef>
              <a:spcAft>
                <a:spcPct val="25000"/>
              </a:spcAft>
              <a:buChar char="•"/>
              <a:defRPr sz="3600" b="1" baseline="-25000">
                <a:solidFill>
                  <a:schemeClr val="tx1"/>
                </a:solidFill>
                <a:latin typeface="Arial" pitchFamily="34" charset="0"/>
              </a:defRPr>
            </a:lvl8pPr>
            <a:lvl9pPr marL="3886200" indent="-228600" algn="ctr" eaLnBrk="0" fontAlgn="base" hangingPunct="0">
              <a:spcBef>
                <a:spcPct val="0"/>
              </a:spcBef>
              <a:spcAft>
                <a:spcPct val="25000"/>
              </a:spcAft>
              <a:buChar char="•"/>
              <a:defRPr sz="3600" b="1" baseline="-25000">
                <a:solidFill>
                  <a:schemeClr val="tx1"/>
                </a:solidFill>
                <a:latin typeface="Arial" pitchFamily="34" charset="0"/>
              </a:defRPr>
            </a:lvl9pPr>
          </a:lstStyle>
          <a:p>
            <a:pPr algn="ctr" eaLnBrk="1" hangingPunct="1">
              <a:defRPr/>
            </a:pPr>
            <a:r>
              <a:rPr lang="en-US" sz="1600" kern="0" baseline="0" dirty="0" smtClean="0">
                <a:solidFill>
                  <a:prstClr val="black"/>
                </a:solidFill>
              </a:rPr>
              <a:t>NS5B</a:t>
            </a:r>
          </a:p>
          <a:p>
            <a:pPr algn="ctr" eaLnBrk="1" hangingPunct="1">
              <a:defRPr/>
            </a:pPr>
            <a:r>
              <a:rPr lang="en-US" sz="1600" kern="0" baseline="0" dirty="0" smtClean="0">
                <a:solidFill>
                  <a:prstClr val="black"/>
                </a:solidFill>
              </a:rPr>
              <a:t>Non-</a:t>
            </a:r>
            <a:r>
              <a:rPr lang="en-US" sz="1600" kern="0" baseline="0" dirty="0" err="1" smtClean="0">
                <a:solidFill>
                  <a:prstClr val="black"/>
                </a:solidFill>
              </a:rPr>
              <a:t>nucs</a:t>
            </a:r>
            <a:endParaRPr lang="en-GB" sz="1600" kern="0" baseline="0" dirty="0" smtClean="0">
              <a:solidFill>
                <a:prstClr val="black"/>
              </a:solidFill>
            </a:endParaRPr>
          </a:p>
        </p:txBody>
      </p:sp>
      <p:cxnSp>
        <p:nvCxnSpPr>
          <p:cNvPr id="70678" name="AutoShape 110"/>
          <p:cNvCxnSpPr>
            <a:cxnSpLocks noChangeShapeType="1"/>
          </p:cNvCxnSpPr>
          <p:nvPr/>
        </p:nvCxnSpPr>
        <p:spPr bwMode="auto">
          <a:xfrm rot="5400000">
            <a:off x="6585705" y="904810"/>
            <a:ext cx="953751" cy="665277"/>
          </a:xfrm>
          <a:prstGeom prst="bentConnector3">
            <a:avLst>
              <a:gd name="adj1" fmla="val 50000"/>
            </a:avLst>
          </a:prstGeom>
          <a:noFill/>
          <a:ln w="38100">
            <a:solidFill>
              <a:schemeClr val="tx1"/>
            </a:solidFill>
            <a:miter lim="800000"/>
            <a:headEnd/>
            <a:tailEnd type="triangle" w="med" len="med"/>
          </a:ln>
        </p:spPr>
      </p:cxnSp>
      <p:cxnSp>
        <p:nvCxnSpPr>
          <p:cNvPr id="70679" name="AutoShape 110"/>
          <p:cNvCxnSpPr>
            <a:cxnSpLocks noChangeShapeType="1"/>
          </p:cNvCxnSpPr>
          <p:nvPr/>
        </p:nvCxnSpPr>
        <p:spPr bwMode="auto">
          <a:xfrm rot="16200000" flipH="1">
            <a:off x="7406219" y="1124980"/>
            <a:ext cx="944562" cy="246063"/>
          </a:xfrm>
          <a:prstGeom prst="bentConnector3">
            <a:avLst>
              <a:gd name="adj1" fmla="val 50000"/>
            </a:avLst>
          </a:prstGeom>
          <a:noFill/>
          <a:ln w="38100">
            <a:solidFill>
              <a:schemeClr val="tx1"/>
            </a:solidFill>
            <a:miter lim="800000"/>
            <a:headEnd/>
            <a:tailEnd type="triangle" w="med" len="med"/>
          </a:ln>
        </p:spPr>
      </p:cxnSp>
      <p:sp>
        <p:nvSpPr>
          <p:cNvPr id="28" name="Text Box 92"/>
          <p:cNvSpPr txBox="1">
            <a:spLocks noChangeArrowheads="1"/>
          </p:cNvSpPr>
          <p:nvPr/>
        </p:nvSpPr>
        <p:spPr bwMode="auto">
          <a:xfrm>
            <a:off x="1143000" y="1118289"/>
            <a:ext cx="1041400" cy="336550"/>
          </a:xfrm>
          <a:prstGeom prst="rect">
            <a:avLst/>
          </a:prstGeom>
          <a:noFill/>
          <a:ln>
            <a:noFill/>
          </a:ln>
          <a:extLst/>
        </p:spPr>
        <p:txBody>
          <a:bodyPr wrap="none">
            <a:spAutoFit/>
          </a:bodyPr>
          <a:lstStyle>
            <a:lvl1pPr eaLnBrk="0" hangingPunct="0">
              <a:defRPr sz="3600" b="1" baseline="-25000">
                <a:solidFill>
                  <a:schemeClr val="tx1"/>
                </a:solidFill>
                <a:latin typeface="Arial" pitchFamily="34" charset="0"/>
              </a:defRPr>
            </a:lvl1pPr>
            <a:lvl2pPr marL="742950" indent="-285750" eaLnBrk="0" hangingPunct="0">
              <a:defRPr sz="3600" b="1" baseline="-25000">
                <a:solidFill>
                  <a:schemeClr val="tx1"/>
                </a:solidFill>
                <a:latin typeface="Arial" pitchFamily="34" charset="0"/>
              </a:defRPr>
            </a:lvl2pPr>
            <a:lvl3pPr marL="1143000" indent="-228600" eaLnBrk="0" hangingPunct="0">
              <a:defRPr sz="3600" b="1" baseline="-25000">
                <a:solidFill>
                  <a:schemeClr val="tx1"/>
                </a:solidFill>
                <a:latin typeface="Arial" pitchFamily="34" charset="0"/>
              </a:defRPr>
            </a:lvl3pPr>
            <a:lvl4pPr marL="1600200" indent="-228600" eaLnBrk="0" hangingPunct="0">
              <a:defRPr sz="3600" b="1" baseline="-25000">
                <a:solidFill>
                  <a:schemeClr val="tx1"/>
                </a:solidFill>
                <a:latin typeface="Arial" pitchFamily="34" charset="0"/>
              </a:defRPr>
            </a:lvl4pPr>
            <a:lvl5pPr marL="2057400" indent="-228600" eaLnBrk="0" hangingPunct="0">
              <a:defRPr sz="3600" b="1" baseline="-25000">
                <a:solidFill>
                  <a:schemeClr val="tx1"/>
                </a:solidFill>
                <a:latin typeface="Arial" pitchFamily="34" charset="0"/>
              </a:defRPr>
            </a:lvl5pPr>
            <a:lvl6pPr marL="2514600" indent="-228600" algn="ctr" eaLnBrk="0" fontAlgn="base" hangingPunct="0">
              <a:spcBef>
                <a:spcPct val="0"/>
              </a:spcBef>
              <a:spcAft>
                <a:spcPct val="25000"/>
              </a:spcAft>
              <a:buChar char="•"/>
              <a:defRPr sz="3600" b="1" baseline="-25000">
                <a:solidFill>
                  <a:schemeClr val="tx1"/>
                </a:solidFill>
                <a:latin typeface="Arial" pitchFamily="34" charset="0"/>
              </a:defRPr>
            </a:lvl6pPr>
            <a:lvl7pPr marL="2971800" indent="-228600" algn="ctr" eaLnBrk="0" fontAlgn="base" hangingPunct="0">
              <a:spcBef>
                <a:spcPct val="0"/>
              </a:spcBef>
              <a:spcAft>
                <a:spcPct val="25000"/>
              </a:spcAft>
              <a:buChar char="•"/>
              <a:defRPr sz="3600" b="1" baseline="-25000">
                <a:solidFill>
                  <a:schemeClr val="tx1"/>
                </a:solidFill>
                <a:latin typeface="Arial" pitchFamily="34" charset="0"/>
              </a:defRPr>
            </a:lvl7pPr>
            <a:lvl8pPr marL="3429000" indent="-228600" algn="ctr" eaLnBrk="0" fontAlgn="base" hangingPunct="0">
              <a:spcBef>
                <a:spcPct val="0"/>
              </a:spcBef>
              <a:spcAft>
                <a:spcPct val="25000"/>
              </a:spcAft>
              <a:buChar char="•"/>
              <a:defRPr sz="3600" b="1" baseline="-25000">
                <a:solidFill>
                  <a:schemeClr val="tx1"/>
                </a:solidFill>
                <a:latin typeface="Arial" pitchFamily="34" charset="0"/>
              </a:defRPr>
            </a:lvl8pPr>
            <a:lvl9pPr marL="3886200" indent="-228600" algn="ctr" eaLnBrk="0" fontAlgn="base" hangingPunct="0">
              <a:spcBef>
                <a:spcPct val="0"/>
              </a:spcBef>
              <a:spcAft>
                <a:spcPct val="25000"/>
              </a:spcAft>
              <a:buChar char="•"/>
              <a:defRPr sz="3600" b="1" baseline="-25000">
                <a:solidFill>
                  <a:schemeClr val="tx1"/>
                </a:solidFill>
                <a:latin typeface="Arial" pitchFamily="34" charset="0"/>
              </a:defRPr>
            </a:lvl9pPr>
          </a:lstStyle>
          <a:p>
            <a:pPr algn="ctr" eaLnBrk="1" hangingPunct="1">
              <a:defRPr/>
            </a:pPr>
            <a:r>
              <a:rPr lang="en-US" sz="1600" kern="0" baseline="0" dirty="0" smtClean="0">
                <a:solidFill>
                  <a:srgbClr val="002060"/>
                </a:solidFill>
              </a:rPr>
              <a:t>Protease</a:t>
            </a:r>
            <a:endParaRPr lang="en-GB" sz="1600" kern="0" baseline="0" dirty="0" smtClean="0">
              <a:solidFill>
                <a:srgbClr val="002060"/>
              </a:solidFill>
            </a:endParaRPr>
          </a:p>
        </p:txBody>
      </p:sp>
      <p:sp>
        <p:nvSpPr>
          <p:cNvPr id="36" name="Text Box 92"/>
          <p:cNvSpPr txBox="1">
            <a:spLocks noChangeArrowheads="1"/>
          </p:cNvSpPr>
          <p:nvPr/>
        </p:nvSpPr>
        <p:spPr bwMode="auto">
          <a:xfrm>
            <a:off x="6675864" y="1271844"/>
            <a:ext cx="1323975" cy="336550"/>
          </a:xfrm>
          <a:prstGeom prst="rect">
            <a:avLst/>
          </a:prstGeom>
          <a:noFill/>
          <a:ln>
            <a:noFill/>
          </a:ln>
          <a:extLst/>
        </p:spPr>
        <p:txBody>
          <a:bodyPr wrap="none">
            <a:spAutoFit/>
          </a:bodyPr>
          <a:lstStyle>
            <a:lvl1pPr eaLnBrk="0" hangingPunct="0">
              <a:defRPr sz="3600" b="1" baseline="-25000">
                <a:solidFill>
                  <a:schemeClr val="tx1"/>
                </a:solidFill>
                <a:latin typeface="Arial" pitchFamily="34" charset="0"/>
              </a:defRPr>
            </a:lvl1pPr>
            <a:lvl2pPr marL="742950" indent="-285750" eaLnBrk="0" hangingPunct="0">
              <a:defRPr sz="3600" b="1" baseline="-25000">
                <a:solidFill>
                  <a:schemeClr val="tx1"/>
                </a:solidFill>
                <a:latin typeface="Arial" pitchFamily="34" charset="0"/>
              </a:defRPr>
            </a:lvl2pPr>
            <a:lvl3pPr marL="1143000" indent="-228600" eaLnBrk="0" hangingPunct="0">
              <a:defRPr sz="3600" b="1" baseline="-25000">
                <a:solidFill>
                  <a:schemeClr val="tx1"/>
                </a:solidFill>
                <a:latin typeface="Arial" pitchFamily="34" charset="0"/>
              </a:defRPr>
            </a:lvl3pPr>
            <a:lvl4pPr marL="1600200" indent="-228600" eaLnBrk="0" hangingPunct="0">
              <a:defRPr sz="3600" b="1" baseline="-25000">
                <a:solidFill>
                  <a:schemeClr val="tx1"/>
                </a:solidFill>
                <a:latin typeface="Arial" pitchFamily="34" charset="0"/>
              </a:defRPr>
            </a:lvl4pPr>
            <a:lvl5pPr marL="2057400" indent="-228600" eaLnBrk="0" hangingPunct="0">
              <a:defRPr sz="3600" b="1" baseline="-25000">
                <a:solidFill>
                  <a:schemeClr val="tx1"/>
                </a:solidFill>
                <a:latin typeface="Arial" pitchFamily="34" charset="0"/>
              </a:defRPr>
            </a:lvl5pPr>
            <a:lvl6pPr marL="2514600" indent="-228600" algn="ctr" eaLnBrk="0" fontAlgn="base" hangingPunct="0">
              <a:spcBef>
                <a:spcPct val="0"/>
              </a:spcBef>
              <a:spcAft>
                <a:spcPct val="25000"/>
              </a:spcAft>
              <a:buChar char="•"/>
              <a:defRPr sz="3600" b="1" baseline="-25000">
                <a:solidFill>
                  <a:schemeClr val="tx1"/>
                </a:solidFill>
                <a:latin typeface="Arial" pitchFamily="34" charset="0"/>
              </a:defRPr>
            </a:lvl6pPr>
            <a:lvl7pPr marL="2971800" indent="-228600" algn="ctr" eaLnBrk="0" fontAlgn="base" hangingPunct="0">
              <a:spcBef>
                <a:spcPct val="0"/>
              </a:spcBef>
              <a:spcAft>
                <a:spcPct val="25000"/>
              </a:spcAft>
              <a:buChar char="•"/>
              <a:defRPr sz="3600" b="1" baseline="-25000">
                <a:solidFill>
                  <a:schemeClr val="tx1"/>
                </a:solidFill>
                <a:latin typeface="Arial" pitchFamily="34" charset="0"/>
              </a:defRPr>
            </a:lvl7pPr>
            <a:lvl8pPr marL="3429000" indent="-228600" algn="ctr" eaLnBrk="0" fontAlgn="base" hangingPunct="0">
              <a:spcBef>
                <a:spcPct val="0"/>
              </a:spcBef>
              <a:spcAft>
                <a:spcPct val="25000"/>
              </a:spcAft>
              <a:buChar char="•"/>
              <a:defRPr sz="3600" b="1" baseline="-25000">
                <a:solidFill>
                  <a:schemeClr val="tx1"/>
                </a:solidFill>
                <a:latin typeface="Arial" pitchFamily="34" charset="0"/>
              </a:defRPr>
            </a:lvl8pPr>
            <a:lvl9pPr marL="3886200" indent="-228600" algn="ctr" eaLnBrk="0" fontAlgn="base" hangingPunct="0">
              <a:spcBef>
                <a:spcPct val="0"/>
              </a:spcBef>
              <a:spcAft>
                <a:spcPct val="25000"/>
              </a:spcAft>
              <a:buChar char="•"/>
              <a:defRPr sz="3600" b="1" baseline="-25000">
                <a:solidFill>
                  <a:schemeClr val="tx1"/>
                </a:solidFill>
                <a:latin typeface="Arial" pitchFamily="34" charset="0"/>
              </a:defRPr>
            </a:lvl9pPr>
          </a:lstStyle>
          <a:p>
            <a:pPr algn="ctr" eaLnBrk="1" hangingPunct="1">
              <a:defRPr/>
            </a:pPr>
            <a:r>
              <a:rPr lang="en-US" sz="1600" kern="0" baseline="0" dirty="0" smtClean="0">
                <a:solidFill>
                  <a:srgbClr val="002060"/>
                </a:solidFill>
              </a:rPr>
              <a:t>Polymerase</a:t>
            </a:r>
            <a:endParaRPr lang="en-GB" sz="1600" kern="0" baseline="0" dirty="0" smtClean="0">
              <a:solidFill>
                <a:srgbClr val="002060"/>
              </a:solidFill>
            </a:endParaRPr>
          </a:p>
        </p:txBody>
      </p:sp>
      <p:cxnSp>
        <p:nvCxnSpPr>
          <p:cNvPr id="70691" name="AutoShape 110"/>
          <p:cNvCxnSpPr>
            <a:cxnSpLocks noChangeShapeType="1"/>
          </p:cNvCxnSpPr>
          <p:nvPr/>
        </p:nvCxnSpPr>
        <p:spPr bwMode="auto">
          <a:xfrm rot="5400000">
            <a:off x="2479675" y="-599386"/>
            <a:ext cx="812800" cy="3638550"/>
          </a:xfrm>
          <a:prstGeom prst="bentConnector3">
            <a:avLst>
              <a:gd name="adj1" fmla="val 39403"/>
            </a:avLst>
          </a:prstGeom>
          <a:noFill/>
          <a:ln w="38100">
            <a:solidFill>
              <a:schemeClr val="tx1"/>
            </a:solidFill>
            <a:miter lim="800000"/>
            <a:headEnd/>
            <a:tailEnd type="triangle" w="med" len="med"/>
          </a:ln>
        </p:spPr>
      </p:cxnSp>
      <p:cxnSp>
        <p:nvCxnSpPr>
          <p:cNvPr id="70692" name="AutoShape 110"/>
          <p:cNvCxnSpPr>
            <a:cxnSpLocks noChangeShapeType="1"/>
          </p:cNvCxnSpPr>
          <p:nvPr/>
        </p:nvCxnSpPr>
        <p:spPr bwMode="auto">
          <a:xfrm rot="5400000">
            <a:off x="4468810" y="-403246"/>
            <a:ext cx="906463" cy="3240088"/>
          </a:xfrm>
          <a:prstGeom prst="bentConnector3">
            <a:avLst>
              <a:gd name="adj1" fmla="val 50000"/>
            </a:avLst>
          </a:prstGeom>
          <a:noFill/>
          <a:ln w="38100">
            <a:solidFill>
              <a:schemeClr val="tx1"/>
            </a:solidFill>
            <a:miter lim="800000"/>
            <a:headEnd/>
            <a:tailEnd type="triangle" w="med" len="med"/>
          </a:ln>
        </p:spPr>
      </p:cxnSp>
      <p:sp>
        <p:nvSpPr>
          <p:cNvPr id="43" name="Text Box 91"/>
          <p:cNvSpPr txBox="1">
            <a:spLocks noChangeArrowheads="1"/>
          </p:cNvSpPr>
          <p:nvPr/>
        </p:nvSpPr>
        <p:spPr bwMode="auto">
          <a:xfrm>
            <a:off x="463550" y="1642164"/>
            <a:ext cx="1120775" cy="584200"/>
          </a:xfrm>
          <a:prstGeom prst="rect">
            <a:avLst/>
          </a:prstGeom>
          <a:solidFill>
            <a:schemeClr val="accent3"/>
          </a:solidFill>
          <a:ln>
            <a:noFill/>
          </a:ln>
          <a:extLst/>
        </p:spPr>
        <p:txBody>
          <a:bodyPr wrap="none">
            <a:spAutoFit/>
          </a:bodyPr>
          <a:lstStyle>
            <a:lvl1pPr eaLnBrk="0" hangingPunct="0">
              <a:defRPr sz="3600" b="1" baseline="-25000">
                <a:solidFill>
                  <a:schemeClr val="tx1"/>
                </a:solidFill>
                <a:latin typeface="Arial" pitchFamily="34" charset="0"/>
              </a:defRPr>
            </a:lvl1pPr>
            <a:lvl2pPr marL="742950" indent="-285750" eaLnBrk="0" hangingPunct="0">
              <a:defRPr sz="3600" b="1" baseline="-25000">
                <a:solidFill>
                  <a:schemeClr val="tx1"/>
                </a:solidFill>
                <a:latin typeface="Arial" pitchFamily="34" charset="0"/>
              </a:defRPr>
            </a:lvl2pPr>
            <a:lvl3pPr marL="1143000" indent="-228600" eaLnBrk="0" hangingPunct="0">
              <a:defRPr sz="3600" b="1" baseline="-25000">
                <a:solidFill>
                  <a:schemeClr val="tx1"/>
                </a:solidFill>
                <a:latin typeface="Arial" pitchFamily="34" charset="0"/>
              </a:defRPr>
            </a:lvl3pPr>
            <a:lvl4pPr marL="1600200" indent="-228600" eaLnBrk="0" hangingPunct="0">
              <a:defRPr sz="3600" b="1" baseline="-25000">
                <a:solidFill>
                  <a:schemeClr val="tx1"/>
                </a:solidFill>
                <a:latin typeface="Arial" pitchFamily="34" charset="0"/>
              </a:defRPr>
            </a:lvl4pPr>
            <a:lvl5pPr marL="2057400" indent="-228600" eaLnBrk="0" hangingPunct="0">
              <a:defRPr sz="3600" b="1" baseline="-25000">
                <a:solidFill>
                  <a:schemeClr val="tx1"/>
                </a:solidFill>
                <a:latin typeface="Arial" pitchFamily="34" charset="0"/>
              </a:defRPr>
            </a:lvl5pPr>
            <a:lvl6pPr marL="2514600" indent="-228600" algn="ctr" eaLnBrk="0" fontAlgn="base" hangingPunct="0">
              <a:spcBef>
                <a:spcPct val="0"/>
              </a:spcBef>
              <a:spcAft>
                <a:spcPct val="25000"/>
              </a:spcAft>
              <a:buChar char="•"/>
              <a:defRPr sz="3600" b="1" baseline="-25000">
                <a:solidFill>
                  <a:schemeClr val="tx1"/>
                </a:solidFill>
                <a:latin typeface="Arial" pitchFamily="34" charset="0"/>
              </a:defRPr>
            </a:lvl6pPr>
            <a:lvl7pPr marL="2971800" indent="-228600" algn="ctr" eaLnBrk="0" fontAlgn="base" hangingPunct="0">
              <a:spcBef>
                <a:spcPct val="0"/>
              </a:spcBef>
              <a:spcAft>
                <a:spcPct val="25000"/>
              </a:spcAft>
              <a:buChar char="•"/>
              <a:defRPr sz="3600" b="1" baseline="-25000">
                <a:solidFill>
                  <a:schemeClr val="tx1"/>
                </a:solidFill>
                <a:latin typeface="Arial" pitchFamily="34" charset="0"/>
              </a:defRPr>
            </a:lvl7pPr>
            <a:lvl8pPr marL="3429000" indent="-228600" algn="ctr" eaLnBrk="0" fontAlgn="base" hangingPunct="0">
              <a:spcBef>
                <a:spcPct val="0"/>
              </a:spcBef>
              <a:spcAft>
                <a:spcPct val="25000"/>
              </a:spcAft>
              <a:buChar char="•"/>
              <a:defRPr sz="3600" b="1" baseline="-25000">
                <a:solidFill>
                  <a:schemeClr val="tx1"/>
                </a:solidFill>
                <a:latin typeface="Arial" pitchFamily="34" charset="0"/>
              </a:defRPr>
            </a:lvl8pPr>
            <a:lvl9pPr marL="3886200" indent="-228600" algn="ctr" eaLnBrk="0" fontAlgn="base" hangingPunct="0">
              <a:spcBef>
                <a:spcPct val="0"/>
              </a:spcBef>
              <a:spcAft>
                <a:spcPct val="25000"/>
              </a:spcAft>
              <a:buChar char="•"/>
              <a:defRPr sz="3600" b="1" baseline="-25000">
                <a:solidFill>
                  <a:schemeClr val="tx1"/>
                </a:solidFill>
                <a:latin typeface="Arial" pitchFamily="34" charset="0"/>
              </a:defRPr>
            </a:lvl9pPr>
          </a:lstStyle>
          <a:p>
            <a:pPr algn="ctr" eaLnBrk="1" hangingPunct="1">
              <a:defRPr/>
            </a:pPr>
            <a:r>
              <a:rPr lang="en-US" sz="1600" kern="0" baseline="0" dirty="0" smtClean="0">
                <a:solidFill>
                  <a:prstClr val="black"/>
                </a:solidFill>
              </a:rPr>
              <a:t>Protease</a:t>
            </a:r>
          </a:p>
          <a:p>
            <a:pPr algn="ctr" eaLnBrk="1" hangingPunct="1">
              <a:defRPr/>
            </a:pPr>
            <a:r>
              <a:rPr lang="en-US" sz="1600" kern="0" baseline="0" dirty="0" smtClean="0">
                <a:solidFill>
                  <a:prstClr val="black"/>
                </a:solidFill>
              </a:rPr>
              <a:t>inhibitors</a:t>
            </a:r>
            <a:endParaRPr lang="en-GB" sz="1600" kern="0" baseline="0" dirty="0" smtClean="0">
              <a:solidFill>
                <a:prstClr val="black"/>
              </a:solidFill>
            </a:endParaRPr>
          </a:p>
        </p:txBody>
      </p:sp>
      <p:sp>
        <p:nvSpPr>
          <p:cNvPr id="44" name="Text Box 92"/>
          <p:cNvSpPr txBox="1">
            <a:spLocks noChangeArrowheads="1"/>
          </p:cNvSpPr>
          <p:nvPr/>
        </p:nvSpPr>
        <p:spPr bwMode="auto">
          <a:xfrm>
            <a:off x="2745756" y="1669591"/>
            <a:ext cx="1111250" cy="581025"/>
          </a:xfrm>
          <a:prstGeom prst="rect">
            <a:avLst/>
          </a:prstGeom>
          <a:solidFill>
            <a:schemeClr val="accent6"/>
          </a:solidFill>
          <a:ln>
            <a:noFill/>
          </a:ln>
          <a:extLst/>
        </p:spPr>
        <p:txBody>
          <a:bodyPr wrap="none">
            <a:spAutoFit/>
          </a:bodyPr>
          <a:lstStyle>
            <a:lvl1pPr eaLnBrk="0" hangingPunct="0">
              <a:defRPr sz="3600" b="1" baseline="-25000">
                <a:solidFill>
                  <a:schemeClr val="tx1"/>
                </a:solidFill>
                <a:latin typeface="Arial" pitchFamily="34" charset="0"/>
              </a:defRPr>
            </a:lvl1pPr>
            <a:lvl2pPr marL="742950" indent="-285750" eaLnBrk="0" hangingPunct="0">
              <a:defRPr sz="3600" b="1" baseline="-25000">
                <a:solidFill>
                  <a:schemeClr val="tx1"/>
                </a:solidFill>
                <a:latin typeface="Arial" pitchFamily="34" charset="0"/>
              </a:defRPr>
            </a:lvl2pPr>
            <a:lvl3pPr marL="1143000" indent="-228600" eaLnBrk="0" hangingPunct="0">
              <a:defRPr sz="3600" b="1" baseline="-25000">
                <a:solidFill>
                  <a:schemeClr val="tx1"/>
                </a:solidFill>
                <a:latin typeface="Arial" pitchFamily="34" charset="0"/>
              </a:defRPr>
            </a:lvl3pPr>
            <a:lvl4pPr marL="1600200" indent="-228600" eaLnBrk="0" hangingPunct="0">
              <a:defRPr sz="3600" b="1" baseline="-25000">
                <a:solidFill>
                  <a:schemeClr val="tx1"/>
                </a:solidFill>
                <a:latin typeface="Arial" pitchFamily="34" charset="0"/>
              </a:defRPr>
            </a:lvl4pPr>
            <a:lvl5pPr marL="2057400" indent="-228600" eaLnBrk="0" hangingPunct="0">
              <a:defRPr sz="3600" b="1" baseline="-25000">
                <a:solidFill>
                  <a:schemeClr val="tx1"/>
                </a:solidFill>
                <a:latin typeface="Arial" pitchFamily="34" charset="0"/>
              </a:defRPr>
            </a:lvl5pPr>
            <a:lvl6pPr marL="2514600" indent="-228600" algn="ctr" eaLnBrk="0" fontAlgn="base" hangingPunct="0">
              <a:spcBef>
                <a:spcPct val="0"/>
              </a:spcBef>
              <a:spcAft>
                <a:spcPct val="25000"/>
              </a:spcAft>
              <a:buChar char="•"/>
              <a:defRPr sz="3600" b="1" baseline="-25000">
                <a:solidFill>
                  <a:schemeClr val="tx1"/>
                </a:solidFill>
                <a:latin typeface="Arial" pitchFamily="34" charset="0"/>
              </a:defRPr>
            </a:lvl6pPr>
            <a:lvl7pPr marL="2971800" indent="-228600" algn="ctr" eaLnBrk="0" fontAlgn="base" hangingPunct="0">
              <a:spcBef>
                <a:spcPct val="0"/>
              </a:spcBef>
              <a:spcAft>
                <a:spcPct val="25000"/>
              </a:spcAft>
              <a:buChar char="•"/>
              <a:defRPr sz="3600" b="1" baseline="-25000">
                <a:solidFill>
                  <a:schemeClr val="tx1"/>
                </a:solidFill>
                <a:latin typeface="Arial" pitchFamily="34" charset="0"/>
              </a:defRPr>
            </a:lvl7pPr>
            <a:lvl8pPr marL="3429000" indent="-228600" algn="ctr" eaLnBrk="0" fontAlgn="base" hangingPunct="0">
              <a:spcBef>
                <a:spcPct val="0"/>
              </a:spcBef>
              <a:spcAft>
                <a:spcPct val="25000"/>
              </a:spcAft>
              <a:buChar char="•"/>
              <a:defRPr sz="3600" b="1" baseline="-25000">
                <a:solidFill>
                  <a:schemeClr val="tx1"/>
                </a:solidFill>
                <a:latin typeface="Arial" pitchFamily="34" charset="0"/>
              </a:defRPr>
            </a:lvl8pPr>
            <a:lvl9pPr marL="3886200" indent="-228600" algn="ctr" eaLnBrk="0" fontAlgn="base" hangingPunct="0">
              <a:spcBef>
                <a:spcPct val="0"/>
              </a:spcBef>
              <a:spcAft>
                <a:spcPct val="25000"/>
              </a:spcAft>
              <a:buChar char="•"/>
              <a:defRPr sz="3600" b="1" baseline="-25000">
                <a:solidFill>
                  <a:schemeClr val="tx1"/>
                </a:solidFill>
                <a:latin typeface="Arial" pitchFamily="34" charset="0"/>
              </a:defRPr>
            </a:lvl9pPr>
          </a:lstStyle>
          <a:p>
            <a:pPr algn="ctr" eaLnBrk="1" hangingPunct="1">
              <a:defRPr/>
            </a:pPr>
            <a:r>
              <a:rPr lang="en-US" sz="1600" kern="0" baseline="0" dirty="0" smtClean="0">
                <a:solidFill>
                  <a:prstClr val="black"/>
                </a:solidFill>
              </a:rPr>
              <a:t>NS5A</a:t>
            </a:r>
          </a:p>
          <a:p>
            <a:pPr algn="ctr" eaLnBrk="1" hangingPunct="1">
              <a:defRPr/>
            </a:pPr>
            <a:r>
              <a:rPr lang="en-US" sz="1600" kern="0" baseline="0" dirty="0" smtClean="0">
                <a:solidFill>
                  <a:prstClr val="black"/>
                </a:solidFill>
              </a:rPr>
              <a:t>Inhibitors</a:t>
            </a:r>
            <a:endParaRPr lang="en-GB" sz="1600" kern="0" baseline="0" dirty="0" smtClean="0">
              <a:solidFill>
                <a:prstClr val="black"/>
              </a:solidFill>
            </a:endParaRPr>
          </a:p>
        </p:txBody>
      </p:sp>
      <p:sp>
        <p:nvSpPr>
          <p:cNvPr id="45" name="Text Box 93"/>
          <p:cNvSpPr txBox="1">
            <a:spLocks noChangeArrowheads="1"/>
          </p:cNvSpPr>
          <p:nvPr/>
        </p:nvSpPr>
        <p:spPr bwMode="auto">
          <a:xfrm>
            <a:off x="6289675" y="1768732"/>
            <a:ext cx="723900" cy="581025"/>
          </a:xfrm>
          <a:prstGeom prst="rect">
            <a:avLst/>
          </a:prstGeom>
          <a:solidFill>
            <a:schemeClr val="accent4"/>
          </a:solidFill>
          <a:ln>
            <a:noFill/>
          </a:ln>
          <a:extLst/>
        </p:spPr>
        <p:txBody>
          <a:bodyPr wrap="none">
            <a:spAutoFit/>
          </a:bodyPr>
          <a:lstStyle>
            <a:lvl1pPr eaLnBrk="0" hangingPunct="0">
              <a:defRPr sz="3600" b="1" baseline="-25000">
                <a:solidFill>
                  <a:schemeClr val="tx1"/>
                </a:solidFill>
                <a:latin typeface="Arial" pitchFamily="34" charset="0"/>
              </a:defRPr>
            </a:lvl1pPr>
            <a:lvl2pPr marL="742950" indent="-285750" eaLnBrk="0" hangingPunct="0">
              <a:defRPr sz="3600" b="1" baseline="-25000">
                <a:solidFill>
                  <a:schemeClr val="tx1"/>
                </a:solidFill>
                <a:latin typeface="Arial" pitchFamily="34" charset="0"/>
              </a:defRPr>
            </a:lvl2pPr>
            <a:lvl3pPr marL="1143000" indent="-228600" eaLnBrk="0" hangingPunct="0">
              <a:defRPr sz="3600" b="1" baseline="-25000">
                <a:solidFill>
                  <a:schemeClr val="tx1"/>
                </a:solidFill>
                <a:latin typeface="Arial" pitchFamily="34" charset="0"/>
              </a:defRPr>
            </a:lvl3pPr>
            <a:lvl4pPr marL="1600200" indent="-228600" eaLnBrk="0" hangingPunct="0">
              <a:defRPr sz="3600" b="1" baseline="-25000">
                <a:solidFill>
                  <a:schemeClr val="tx1"/>
                </a:solidFill>
                <a:latin typeface="Arial" pitchFamily="34" charset="0"/>
              </a:defRPr>
            </a:lvl4pPr>
            <a:lvl5pPr marL="2057400" indent="-228600" eaLnBrk="0" hangingPunct="0">
              <a:defRPr sz="3600" b="1" baseline="-25000">
                <a:solidFill>
                  <a:schemeClr val="tx1"/>
                </a:solidFill>
                <a:latin typeface="Arial" pitchFamily="34" charset="0"/>
              </a:defRPr>
            </a:lvl5pPr>
            <a:lvl6pPr marL="2514600" indent="-228600" algn="ctr" eaLnBrk="0" fontAlgn="base" hangingPunct="0">
              <a:spcBef>
                <a:spcPct val="0"/>
              </a:spcBef>
              <a:spcAft>
                <a:spcPct val="25000"/>
              </a:spcAft>
              <a:buChar char="•"/>
              <a:defRPr sz="3600" b="1" baseline="-25000">
                <a:solidFill>
                  <a:schemeClr val="tx1"/>
                </a:solidFill>
                <a:latin typeface="Arial" pitchFamily="34" charset="0"/>
              </a:defRPr>
            </a:lvl6pPr>
            <a:lvl7pPr marL="2971800" indent="-228600" algn="ctr" eaLnBrk="0" fontAlgn="base" hangingPunct="0">
              <a:spcBef>
                <a:spcPct val="0"/>
              </a:spcBef>
              <a:spcAft>
                <a:spcPct val="25000"/>
              </a:spcAft>
              <a:buChar char="•"/>
              <a:defRPr sz="3600" b="1" baseline="-25000">
                <a:solidFill>
                  <a:schemeClr val="tx1"/>
                </a:solidFill>
                <a:latin typeface="Arial" pitchFamily="34" charset="0"/>
              </a:defRPr>
            </a:lvl7pPr>
            <a:lvl8pPr marL="3429000" indent="-228600" algn="ctr" eaLnBrk="0" fontAlgn="base" hangingPunct="0">
              <a:spcBef>
                <a:spcPct val="0"/>
              </a:spcBef>
              <a:spcAft>
                <a:spcPct val="25000"/>
              </a:spcAft>
              <a:buChar char="•"/>
              <a:defRPr sz="3600" b="1" baseline="-25000">
                <a:solidFill>
                  <a:schemeClr val="tx1"/>
                </a:solidFill>
                <a:latin typeface="Arial" pitchFamily="34" charset="0"/>
              </a:defRPr>
            </a:lvl8pPr>
            <a:lvl9pPr marL="3886200" indent="-228600" algn="ctr" eaLnBrk="0" fontAlgn="base" hangingPunct="0">
              <a:spcBef>
                <a:spcPct val="0"/>
              </a:spcBef>
              <a:spcAft>
                <a:spcPct val="25000"/>
              </a:spcAft>
              <a:buChar char="•"/>
              <a:defRPr sz="3600" b="1" baseline="-25000">
                <a:solidFill>
                  <a:schemeClr val="tx1"/>
                </a:solidFill>
                <a:latin typeface="Arial" pitchFamily="34" charset="0"/>
              </a:defRPr>
            </a:lvl9pPr>
          </a:lstStyle>
          <a:p>
            <a:pPr algn="ctr" eaLnBrk="1" hangingPunct="1">
              <a:defRPr/>
            </a:pPr>
            <a:r>
              <a:rPr lang="en-US" sz="1600" kern="0" baseline="0" dirty="0" smtClean="0">
                <a:solidFill>
                  <a:prstClr val="black"/>
                </a:solidFill>
              </a:rPr>
              <a:t>NS5B</a:t>
            </a:r>
          </a:p>
          <a:p>
            <a:pPr algn="ctr" eaLnBrk="1" hangingPunct="1">
              <a:defRPr/>
            </a:pPr>
            <a:r>
              <a:rPr lang="en-US" sz="1600" kern="0" baseline="0" dirty="0" err="1" smtClean="0">
                <a:solidFill>
                  <a:prstClr val="black"/>
                </a:solidFill>
              </a:rPr>
              <a:t>Nucs</a:t>
            </a:r>
            <a:endParaRPr lang="en-GB" sz="1600" kern="0" baseline="0" dirty="0" smtClean="0">
              <a:solidFill>
                <a:prstClr val="black"/>
              </a:solidFill>
            </a:endParaRPr>
          </a:p>
        </p:txBody>
      </p:sp>
      <p:sp>
        <p:nvSpPr>
          <p:cNvPr id="2" name="TextBox 1"/>
          <p:cNvSpPr txBox="1"/>
          <p:nvPr/>
        </p:nvSpPr>
        <p:spPr>
          <a:xfrm>
            <a:off x="395866" y="2245463"/>
            <a:ext cx="1290137" cy="923330"/>
          </a:xfrm>
          <a:prstGeom prst="rect">
            <a:avLst/>
          </a:prstGeom>
          <a:noFill/>
        </p:spPr>
        <p:txBody>
          <a:bodyPr wrap="none" rtlCol="0">
            <a:spAutoFit/>
          </a:bodyPr>
          <a:lstStyle/>
          <a:p>
            <a:r>
              <a:rPr lang="en-US" dirty="0" err="1" smtClean="0"/>
              <a:t>Simeprevir</a:t>
            </a:r>
            <a:endParaRPr lang="en-US" dirty="0" smtClean="0"/>
          </a:p>
          <a:p>
            <a:r>
              <a:rPr lang="en-US" dirty="0" err="1" smtClean="0"/>
              <a:t>Paritaprevir</a:t>
            </a:r>
            <a:endParaRPr lang="en-US" dirty="0" smtClean="0"/>
          </a:p>
          <a:p>
            <a:r>
              <a:rPr lang="en-US" dirty="0" err="1" smtClean="0"/>
              <a:t>Grazoprevir</a:t>
            </a:r>
            <a:endParaRPr lang="en-US" dirty="0"/>
          </a:p>
        </p:txBody>
      </p:sp>
      <p:sp>
        <p:nvSpPr>
          <p:cNvPr id="3" name="TextBox 2"/>
          <p:cNvSpPr txBox="1"/>
          <p:nvPr/>
        </p:nvSpPr>
        <p:spPr>
          <a:xfrm>
            <a:off x="2283492" y="2178611"/>
            <a:ext cx="2365176" cy="1477328"/>
          </a:xfrm>
          <a:prstGeom prst="rect">
            <a:avLst/>
          </a:prstGeom>
          <a:noFill/>
        </p:spPr>
        <p:txBody>
          <a:bodyPr wrap="none" rtlCol="0">
            <a:spAutoFit/>
          </a:bodyPr>
          <a:lstStyle/>
          <a:p>
            <a:r>
              <a:rPr lang="en-US" dirty="0" smtClean="0"/>
              <a:t>Ledipasvir    </a:t>
            </a:r>
            <a:r>
              <a:rPr lang="en-US" dirty="0" err="1" smtClean="0"/>
              <a:t>Elbasvir</a:t>
            </a:r>
            <a:endParaRPr lang="en-US" dirty="0" smtClean="0"/>
          </a:p>
          <a:p>
            <a:r>
              <a:rPr lang="en-US" dirty="0" err="1" smtClean="0"/>
              <a:t>Daclatasvir</a:t>
            </a:r>
            <a:r>
              <a:rPr lang="en-US" dirty="0" smtClean="0"/>
              <a:t>  </a:t>
            </a:r>
            <a:r>
              <a:rPr lang="en-US" dirty="0" err="1" smtClean="0"/>
              <a:t>Velpatasvir</a:t>
            </a:r>
            <a:endParaRPr lang="en-US" dirty="0" smtClean="0"/>
          </a:p>
          <a:p>
            <a:r>
              <a:rPr lang="en-US" dirty="0" smtClean="0"/>
              <a:t>Ombitasvir</a:t>
            </a:r>
          </a:p>
          <a:p>
            <a:endParaRPr lang="en-US" dirty="0" smtClean="0"/>
          </a:p>
          <a:p>
            <a:endParaRPr lang="en-US" dirty="0"/>
          </a:p>
        </p:txBody>
      </p:sp>
      <p:sp>
        <p:nvSpPr>
          <p:cNvPr id="4" name="TextBox 3"/>
          <p:cNvSpPr txBox="1"/>
          <p:nvPr/>
        </p:nvSpPr>
        <p:spPr>
          <a:xfrm>
            <a:off x="6069884" y="2377425"/>
            <a:ext cx="1175171" cy="369332"/>
          </a:xfrm>
          <a:prstGeom prst="rect">
            <a:avLst/>
          </a:prstGeom>
          <a:noFill/>
        </p:spPr>
        <p:txBody>
          <a:bodyPr wrap="none" rtlCol="0">
            <a:spAutoFit/>
          </a:bodyPr>
          <a:lstStyle/>
          <a:p>
            <a:r>
              <a:rPr lang="en-US" dirty="0" smtClean="0"/>
              <a:t>Sofosbuvir</a:t>
            </a:r>
            <a:endParaRPr lang="en-US" dirty="0"/>
          </a:p>
        </p:txBody>
      </p:sp>
      <p:sp>
        <p:nvSpPr>
          <p:cNvPr id="5" name="TextBox 4"/>
          <p:cNvSpPr txBox="1"/>
          <p:nvPr/>
        </p:nvSpPr>
        <p:spPr>
          <a:xfrm>
            <a:off x="7488392" y="2377427"/>
            <a:ext cx="1120820" cy="369332"/>
          </a:xfrm>
          <a:prstGeom prst="rect">
            <a:avLst/>
          </a:prstGeom>
          <a:noFill/>
        </p:spPr>
        <p:txBody>
          <a:bodyPr wrap="none" rtlCol="0">
            <a:spAutoFit/>
          </a:bodyPr>
          <a:lstStyle/>
          <a:p>
            <a:r>
              <a:rPr lang="en-US" dirty="0" smtClean="0"/>
              <a:t>Dasabuvir</a:t>
            </a:r>
          </a:p>
        </p:txBody>
      </p:sp>
      <p:graphicFrame>
        <p:nvGraphicFramePr>
          <p:cNvPr id="39" name="Content Placeholder 3"/>
          <p:cNvGraphicFramePr>
            <a:graphicFrameLocks/>
          </p:cNvGraphicFramePr>
          <p:nvPr>
            <p:extLst>
              <p:ext uri="{D42A27DB-BD31-4B8C-83A1-F6EECF244321}">
                <p14:modId xmlns:p14="http://schemas.microsoft.com/office/powerpoint/2010/main" val="3395281338"/>
              </p:ext>
            </p:extLst>
          </p:nvPr>
        </p:nvGraphicFramePr>
        <p:xfrm>
          <a:off x="1936984" y="3169412"/>
          <a:ext cx="6879135" cy="3545840"/>
        </p:xfrm>
        <a:graphic>
          <a:graphicData uri="http://schemas.openxmlformats.org/drawingml/2006/table">
            <a:tbl>
              <a:tblPr firstRow="1" bandRow="1">
                <a:tableStyleId>{5C22544A-7EE6-4342-B048-85BDC9FD1C3A}</a:tableStyleId>
              </a:tblPr>
              <a:tblGrid>
                <a:gridCol w="3592965"/>
                <a:gridCol w="3286170"/>
              </a:tblGrid>
              <a:tr h="370840">
                <a:tc>
                  <a:txBody>
                    <a:bodyPr/>
                    <a:lstStyle/>
                    <a:p>
                      <a:r>
                        <a:rPr lang="en-US" sz="1600" b="1" dirty="0" smtClean="0">
                          <a:latin typeface="Arial"/>
                          <a:cs typeface="Arial"/>
                        </a:rPr>
                        <a:t>DAA Regimens in</a:t>
                      </a:r>
                      <a:r>
                        <a:rPr lang="en-US" sz="1600" b="1" baseline="0" dirty="0" smtClean="0">
                          <a:latin typeface="Arial"/>
                          <a:cs typeface="Arial"/>
                        </a:rPr>
                        <a:t> Use</a:t>
                      </a:r>
                      <a:endParaRPr lang="en-US" sz="1600" b="1" dirty="0">
                        <a:latin typeface="Arial"/>
                        <a:cs typeface="Arial"/>
                      </a:endParaRPr>
                    </a:p>
                  </a:txBody>
                  <a:tcPr anchor="b"/>
                </a:tc>
                <a:tc>
                  <a:txBody>
                    <a:bodyPr/>
                    <a:lstStyle/>
                    <a:p>
                      <a:pPr algn="ctr"/>
                      <a:r>
                        <a:rPr lang="en-US" sz="1600" b="1" dirty="0" smtClean="0">
                          <a:latin typeface="Arial"/>
                          <a:cs typeface="Arial"/>
                        </a:rPr>
                        <a:t>Direct Acting Antiviral Class</a:t>
                      </a:r>
                      <a:endParaRPr lang="en-US" sz="1600" b="1" dirty="0">
                        <a:latin typeface="Arial"/>
                        <a:cs typeface="Arial"/>
                      </a:endParaRPr>
                    </a:p>
                  </a:txBody>
                  <a:tcPr anchor="b"/>
                </a:tc>
              </a:tr>
              <a:tr h="370840">
                <a:tc>
                  <a:txBody>
                    <a:bodyPr/>
                    <a:lstStyle/>
                    <a:p>
                      <a:r>
                        <a:rPr lang="en-US" sz="1600" b="1" baseline="0" dirty="0" smtClean="0">
                          <a:latin typeface="Arial"/>
                          <a:cs typeface="Arial"/>
                        </a:rPr>
                        <a:t>   Sofosbuvir + RBV </a:t>
                      </a:r>
                    </a:p>
                  </a:txBody>
                  <a:tcPr/>
                </a:tc>
                <a:tc>
                  <a:txBody>
                    <a:bodyPr/>
                    <a:lstStyle/>
                    <a:p>
                      <a:pPr algn="ctr"/>
                      <a:r>
                        <a:rPr lang="en-US" sz="1600" b="1" baseline="0" dirty="0" smtClean="0">
                          <a:latin typeface="Arial"/>
                          <a:cs typeface="Arial"/>
                        </a:rPr>
                        <a:t>NUC</a:t>
                      </a:r>
                      <a:endParaRPr lang="en-US" sz="1600" b="1" dirty="0" smtClean="0">
                        <a:latin typeface="Arial"/>
                        <a:cs typeface="Arial"/>
                      </a:endParaRPr>
                    </a:p>
                  </a:txBody>
                  <a:tcPr/>
                </a:tc>
              </a:tr>
              <a:tr h="370840">
                <a:tc>
                  <a:txBody>
                    <a:bodyPr/>
                    <a:lstStyle/>
                    <a:p>
                      <a:r>
                        <a:rPr lang="en-US" sz="1600" b="1" dirty="0" smtClean="0">
                          <a:solidFill>
                            <a:schemeClr val="tx1"/>
                          </a:solidFill>
                          <a:latin typeface="Arial"/>
                          <a:cs typeface="Arial"/>
                        </a:rPr>
                        <a:t>   Sofosbuvir</a:t>
                      </a:r>
                      <a:r>
                        <a:rPr lang="en-US" sz="1600" b="1" baseline="0" dirty="0" smtClean="0">
                          <a:solidFill>
                            <a:schemeClr val="tx1"/>
                          </a:solidFill>
                          <a:latin typeface="Arial"/>
                          <a:cs typeface="Arial"/>
                        </a:rPr>
                        <a:t> + </a:t>
                      </a:r>
                      <a:r>
                        <a:rPr lang="en-US" sz="1600" b="1" baseline="0" dirty="0" err="1" smtClean="0">
                          <a:solidFill>
                            <a:schemeClr val="tx1"/>
                          </a:solidFill>
                          <a:latin typeface="Arial"/>
                          <a:cs typeface="Arial"/>
                        </a:rPr>
                        <a:t>Simeprevir</a:t>
                      </a:r>
                      <a:endParaRPr lang="en-US" sz="1600" b="1" dirty="0">
                        <a:solidFill>
                          <a:schemeClr val="tx1"/>
                        </a:solidFill>
                        <a:latin typeface="Arial"/>
                        <a:cs typeface="Arial"/>
                      </a:endParaRPr>
                    </a:p>
                  </a:txBody>
                  <a:tcPr/>
                </a:tc>
                <a:tc>
                  <a:txBody>
                    <a:bodyPr/>
                    <a:lstStyle/>
                    <a:p>
                      <a:pPr algn="ctr"/>
                      <a:r>
                        <a:rPr lang="en-US" sz="1600" b="1" dirty="0" smtClean="0">
                          <a:latin typeface="Arial"/>
                          <a:cs typeface="Arial"/>
                        </a:rPr>
                        <a:t>NUC + PI</a:t>
                      </a:r>
                    </a:p>
                  </a:txBody>
                  <a:tcPr/>
                </a:tc>
              </a:tr>
              <a:tr h="370840">
                <a:tc>
                  <a:txBody>
                    <a:bodyPr/>
                    <a:lstStyle/>
                    <a:p>
                      <a:r>
                        <a:rPr lang="en-US" sz="1600" b="1" dirty="0" smtClean="0">
                          <a:latin typeface="Arial"/>
                          <a:cs typeface="Arial"/>
                        </a:rPr>
                        <a:t>   Sofosbuvir + Ledipasvir</a:t>
                      </a:r>
                      <a:endParaRPr lang="en-US" sz="1600" b="1" dirty="0">
                        <a:latin typeface="Arial"/>
                        <a:cs typeface="Arial"/>
                      </a:endParaRPr>
                    </a:p>
                  </a:txBody>
                  <a:tcPr/>
                </a:tc>
                <a:tc>
                  <a:txBody>
                    <a:bodyPr/>
                    <a:lstStyle/>
                    <a:p>
                      <a:pPr algn="ctr"/>
                      <a:r>
                        <a:rPr lang="en-US" sz="1600" b="1" dirty="0" smtClean="0">
                          <a:latin typeface="Arial"/>
                          <a:cs typeface="Arial"/>
                        </a:rPr>
                        <a:t>NUC</a:t>
                      </a:r>
                      <a:r>
                        <a:rPr lang="en-US" sz="1600" b="1" baseline="0" dirty="0" smtClean="0">
                          <a:latin typeface="Arial"/>
                          <a:cs typeface="Arial"/>
                        </a:rPr>
                        <a:t> + NS5A </a:t>
                      </a:r>
                      <a:endParaRPr lang="en-US" sz="1600" b="1" dirty="0" smtClean="0">
                        <a:latin typeface="Arial"/>
                        <a:cs typeface="Arial"/>
                      </a:endParaRPr>
                    </a:p>
                  </a:txBody>
                  <a:tcPr/>
                </a:tc>
              </a:tr>
              <a:tr h="370840">
                <a:tc>
                  <a:txBody>
                    <a:bodyPr/>
                    <a:lstStyle/>
                    <a:p>
                      <a:r>
                        <a:rPr lang="en-US" sz="1600" b="1" kern="1200" dirty="0" err="1" smtClean="0">
                          <a:solidFill>
                            <a:schemeClr val="dk1"/>
                          </a:solidFill>
                          <a:effectLst/>
                          <a:latin typeface="Arial"/>
                          <a:ea typeface="+mn-ea"/>
                          <a:cs typeface="Arial"/>
                        </a:rPr>
                        <a:t>Paritaprevir</a:t>
                      </a:r>
                      <a:r>
                        <a:rPr lang="en-US" sz="1600" b="1" kern="1200" dirty="0" smtClean="0">
                          <a:solidFill>
                            <a:schemeClr val="dk1"/>
                          </a:solidFill>
                          <a:effectLst/>
                          <a:latin typeface="Arial"/>
                          <a:ea typeface="+mn-ea"/>
                          <a:cs typeface="Arial"/>
                        </a:rPr>
                        <a:t> +</a:t>
                      </a:r>
                      <a:r>
                        <a:rPr lang="en-US" sz="1600" b="1" kern="1200" baseline="0" dirty="0" smtClean="0">
                          <a:solidFill>
                            <a:schemeClr val="dk1"/>
                          </a:solidFill>
                          <a:effectLst/>
                          <a:latin typeface="Arial"/>
                          <a:ea typeface="+mn-ea"/>
                          <a:cs typeface="Arial"/>
                        </a:rPr>
                        <a:t> Ombitasvir + Dasabuvir </a:t>
                      </a:r>
                      <a:r>
                        <a:rPr lang="en-US" sz="1600" b="1" kern="1200" dirty="0" smtClean="0">
                          <a:solidFill>
                            <a:schemeClr val="dk1"/>
                          </a:solidFill>
                          <a:effectLst/>
                          <a:latin typeface="Arial"/>
                          <a:ea typeface="+mn-ea"/>
                          <a:cs typeface="Arial"/>
                        </a:rPr>
                        <a:t>+/- RBV </a:t>
                      </a:r>
                      <a:endParaRPr lang="en-US" sz="1600" b="1" dirty="0">
                        <a:latin typeface="Arial"/>
                        <a:cs typeface="Arial"/>
                      </a:endParaRPr>
                    </a:p>
                  </a:txBody>
                  <a:tcPr/>
                </a:tc>
                <a:tc>
                  <a:txBody>
                    <a:bodyPr/>
                    <a:lstStyle/>
                    <a:p>
                      <a:pPr algn="ctr"/>
                      <a:r>
                        <a:rPr lang="en-US" sz="1600" b="1" dirty="0" smtClean="0">
                          <a:latin typeface="Arial"/>
                          <a:cs typeface="Arial"/>
                        </a:rPr>
                        <a:t>PI + NS5B</a:t>
                      </a:r>
                      <a:r>
                        <a:rPr lang="en-US" sz="1600" b="1" baseline="0" dirty="0" smtClean="0">
                          <a:latin typeface="Arial"/>
                          <a:cs typeface="Arial"/>
                        </a:rPr>
                        <a:t> + NNI</a:t>
                      </a:r>
                      <a:endParaRPr lang="en-US" sz="1600" b="1" dirty="0" smtClean="0">
                        <a:latin typeface="Arial"/>
                        <a:cs typeface="Arial"/>
                      </a:endParaRPr>
                    </a:p>
                  </a:txBody>
                  <a:tcPr/>
                </a:tc>
              </a:tr>
              <a:tr h="370840">
                <a:tc>
                  <a:txBody>
                    <a:bodyPr/>
                    <a:lstStyle/>
                    <a:p>
                      <a:r>
                        <a:rPr lang="en-US" sz="1600" b="1" dirty="0" smtClean="0">
                          <a:latin typeface="Arial"/>
                          <a:cs typeface="Arial"/>
                        </a:rPr>
                        <a:t>   </a:t>
                      </a:r>
                      <a:r>
                        <a:rPr lang="en-US" sz="1600" b="1" dirty="0" err="1" smtClean="0">
                          <a:latin typeface="Arial"/>
                          <a:cs typeface="Arial"/>
                        </a:rPr>
                        <a:t>Sofosbuvr</a:t>
                      </a:r>
                      <a:r>
                        <a:rPr lang="en-US" sz="1600" b="1" dirty="0" smtClean="0">
                          <a:latin typeface="Arial"/>
                          <a:cs typeface="Arial"/>
                        </a:rPr>
                        <a:t> + </a:t>
                      </a:r>
                      <a:r>
                        <a:rPr lang="en-US" sz="1600" b="1" dirty="0" err="1" smtClean="0">
                          <a:latin typeface="Arial"/>
                          <a:cs typeface="Arial"/>
                        </a:rPr>
                        <a:t>Daclatasvir</a:t>
                      </a:r>
                      <a:endParaRPr lang="en-US" sz="1600" b="1" dirty="0">
                        <a:latin typeface="Arial"/>
                        <a:cs typeface="Arial"/>
                      </a:endParaRPr>
                    </a:p>
                  </a:txBody>
                  <a:tcPr/>
                </a:tc>
                <a:tc>
                  <a:txBody>
                    <a:bodyPr/>
                    <a:lstStyle/>
                    <a:p>
                      <a:pPr algn="ctr"/>
                      <a:r>
                        <a:rPr lang="en-US" sz="1600" b="1" dirty="0" smtClean="0">
                          <a:latin typeface="Arial"/>
                          <a:cs typeface="Arial"/>
                        </a:rPr>
                        <a:t>NUC + NS5A </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err="1" smtClean="0">
                          <a:solidFill>
                            <a:schemeClr val="tx1"/>
                          </a:solidFill>
                          <a:latin typeface="Arial"/>
                          <a:cs typeface="Arial"/>
                        </a:rPr>
                        <a:t>Asunaprevir</a:t>
                      </a:r>
                      <a:r>
                        <a:rPr lang="en-US" sz="1600" b="1" baseline="0" dirty="0" smtClean="0">
                          <a:solidFill>
                            <a:schemeClr val="tx1"/>
                          </a:solidFill>
                          <a:latin typeface="Arial"/>
                          <a:cs typeface="Arial"/>
                        </a:rPr>
                        <a:t> </a:t>
                      </a:r>
                      <a:r>
                        <a:rPr lang="en-US" sz="1600" b="1" dirty="0" smtClean="0">
                          <a:solidFill>
                            <a:schemeClr val="tx1"/>
                          </a:solidFill>
                          <a:latin typeface="Arial"/>
                          <a:cs typeface="Arial"/>
                        </a:rPr>
                        <a:t>+ </a:t>
                      </a:r>
                      <a:r>
                        <a:rPr lang="en-US" sz="1600" b="1" dirty="0" err="1" smtClean="0">
                          <a:solidFill>
                            <a:schemeClr val="tx1"/>
                          </a:solidFill>
                          <a:latin typeface="Arial"/>
                          <a:cs typeface="Arial"/>
                        </a:rPr>
                        <a:t>Daclatasvir</a:t>
                      </a:r>
                      <a:endParaRPr lang="en-US" sz="1600" b="1" dirty="0">
                        <a:solidFill>
                          <a:schemeClr val="tx1"/>
                        </a:solidFill>
                        <a:latin typeface="Arial"/>
                        <a:cs typeface="Arial"/>
                      </a:endParaRPr>
                    </a:p>
                  </a:txBody>
                  <a:tcPr/>
                </a:tc>
                <a:tc>
                  <a:txBody>
                    <a:bodyPr/>
                    <a:lstStyle/>
                    <a:p>
                      <a:pPr algn="ctr"/>
                      <a:r>
                        <a:rPr lang="en-US" sz="1600" b="1" dirty="0" smtClean="0">
                          <a:latin typeface="Arial"/>
                          <a:cs typeface="Arial"/>
                        </a:rPr>
                        <a:t>PI + NS5A</a:t>
                      </a:r>
                    </a:p>
                  </a:txBody>
                  <a:tcPr/>
                </a:tc>
              </a:tr>
              <a:tr h="370840">
                <a:tc>
                  <a:txBody>
                    <a:bodyPr/>
                    <a:lstStyle/>
                    <a:p>
                      <a:pPr algn="l"/>
                      <a:r>
                        <a:rPr lang="en-US" sz="1600" b="1" dirty="0" smtClean="0">
                          <a:solidFill>
                            <a:schemeClr val="tx1"/>
                          </a:solidFill>
                          <a:latin typeface="Arial" charset="0"/>
                        </a:rPr>
                        <a:t>   </a:t>
                      </a:r>
                      <a:r>
                        <a:rPr lang="en-US" sz="1600" b="1" dirty="0" err="1" smtClean="0">
                          <a:solidFill>
                            <a:schemeClr val="tx1"/>
                          </a:solidFill>
                          <a:latin typeface="Arial" charset="0"/>
                        </a:rPr>
                        <a:t>Grazoprevir</a:t>
                      </a:r>
                      <a:r>
                        <a:rPr lang="en-US" sz="1600" b="1" baseline="0" dirty="0" smtClean="0">
                          <a:solidFill>
                            <a:schemeClr val="tx1"/>
                          </a:solidFill>
                          <a:latin typeface="Arial" charset="0"/>
                        </a:rPr>
                        <a:t> + </a:t>
                      </a:r>
                      <a:r>
                        <a:rPr lang="en-US" sz="1600" b="1" dirty="0" err="1" smtClean="0">
                          <a:solidFill>
                            <a:schemeClr val="tx1"/>
                          </a:solidFill>
                          <a:latin typeface="Arial" charset="0"/>
                        </a:rPr>
                        <a:t>Elbasvir</a:t>
                      </a:r>
                      <a:r>
                        <a:rPr lang="en-US" sz="1600" b="1" dirty="0" smtClean="0">
                          <a:solidFill>
                            <a:schemeClr val="tx1"/>
                          </a:solidFill>
                          <a:latin typeface="Arial" charset="0"/>
                        </a:rPr>
                        <a:t> </a:t>
                      </a:r>
                      <a:endParaRPr lang="en-US" sz="1600" b="1" dirty="0">
                        <a:solidFill>
                          <a:schemeClr val="tx1"/>
                        </a:solidFill>
                        <a:latin typeface="Arial"/>
                        <a:cs typeface="Arial"/>
                      </a:endParaRPr>
                    </a:p>
                  </a:txBody>
                  <a:tcPr/>
                </a:tc>
                <a:tc>
                  <a:txBody>
                    <a:bodyPr/>
                    <a:lstStyle/>
                    <a:p>
                      <a:pPr algn="ctr"/>
                      <a:r>
                        <a:rPr lang="en-US" sz="1600" b="1" dirty="0" smtClean="0">
                          <a:latin typeface="Arial"/>
                          <a:cs typeface="Arial"/>
                        </a:rPr>
                        <a:t>PI + NS5A</a:t>
                      </a:r>
                      <a:r>
                        <a:rPr lang="en-US" sz="1600" b="1" baseline="0" dirty="0" smtClean="0">
                          <a:latin typeface="Arial"/>
                          <a:cs typeface="Arial"/>
                        </a:rPr>
                        <a:t> </a:t>
                      </a:r>
                      <a:endParaRPr lang="en-US" sz="1600" b="1" dirty="0" smtClean="0">
                        <a:latin typeface="Arial"/>
                        <a:cs typeface="Arial"/>
                      </a:endParaRPr>
                    </a:p>
                  </a:txBody>
                  <a:tcPr/>
                </a:tc>
              </a:tr>
              <a:tr h="370840">
                <a:tc>
                  <a:txBody>
                    <a:bodyPr/>
                    <a:lstStyle/>
                    <a:p>
                      <a:pPr algn="l"/>
                      <a:r>
                        <a:rPr lang="en-US" sz="1600" b="1" dirty="0" smtClean="0">
                          <a:solidFill>
                            <a:schemeClr val="tx1"/>
                          </a:solidFill>
                          <a:latin typeface="Arial"/>
                          <a:cs typeface="Arial"/>
                        </a:rPr>
                        <a:t>Sofosbuvir + </a:t>
                      </a:r>
                      <a:r>
                        <a:rPr lang="en-US" sz="1600" b="1" dirty="0" err="1" smtClean="0">
                          <a:solidFill>
                            <a:schemeClr val="tx1"/>
                          </a:solidFill>
                          <a:latin typeface="Arial"/>
                          <a:cs typeface="Arial"/>
                        </a:rPr>
                        <a:t>Velpatasvir</a:t>
                      </a:r>
                      <a:endParaRPr lang="en-US" sz="1600" b="1" dirty="0">
                        <a:solidFill>
                          <a:schemeClr val="tx1"/>
                        </a:solidFill>
                        <a:latin typeface="Arial"/>
                        <a:cs typeface="Arial"/>
                      </a:endParaRPr>
                    </a:p>
                  </a:txBody>
                  <a:tcPr/>
                </a:tc>
                <a:tc>
                  <a:txBody>
                    <a:bodyPr/>
                    <a:lstStyle/>
                    <a:p>
                      <a:pPr algn="ctr"/>
                      <a:r>
                        <a:rPr lang="en-US" sz="1600" b="1" dirty="0" smtClean="0">
                          <a:latin typeface="Arial"/>
                          <a:cs typeface="Arial"/>
                        </a:rPr>
                        <a:t>NUC + NS5A </a:t>
                      </a:r>
                    </a:p>
                  </a:txBody>
                  <a:tcPr/>
                </a:tc>
              </a:tr>
            </a:tbl>
          </a:graphicData>
        </a:graphic>
      </p:graphicFrame>
      <p:sp>
        <p:nvSpPr>
          <p:cNvPr id="41" name="TextBox 40"/>
          <p:cNvSpPr txBox="1"/>
          <p:nvPr/>
        </p:nvSpPr>
        <p:spPr>
          <a:xfrm>
            <a:off x="465662" y="4538149"/>
            <a:ext cx="996061" cy="400110"/>
          </a:xfrm>
          <a:prstGeom prst="rect">
            <a:avLst/>
          </a:prstGeom>
          <a:noFill/>
        </p:spPr>
        <p:txBody>
          <a:bodyPr wrap="none" rtlCol="0">
            <a:spAutoFit/>
          </a:bodyPr>
          <a:lstStyle/>
          <a:p>
            <a:r>
              <a:rPr lang="en-US" sz="2000" b="1" dirty="0" smtClean="0"/>
              <a:t>Current</a:t>
            </a:r>
            <a:endParaRPr lang="en-US" sz="2000" b="1" dirty="0"/>
          </a:p>
        </p:txBody>
      </p:sp>
      <p:sp>
        <p:nvSpPr>
          <p:cNvPr id="46" name="Left Brace 45"/>
          <p:cNvSpPr/>
          <p:nvPr/>
        </p:nvSpPr>
        <p:spPr>
          <a:xfrm>
            <a:off x="1683320" y="3701705"/>
            <a:ext cx="106036" cy="249479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321735" y="6152985"/>
            <a:ext cx="1032366" cy="646331"/>
          </a:xfrm>
          <a:prstGeom prst="rect">
            <a:avLst/>
          </a:prstGeom>
          <a:noFill/>
        </p:spPr>
        <p:txBody>
          <a:bodyPr wrap="none" rtlCol="0">
            <a:spAutoFit/>
          </a:bodyPr>
          <a:lstStyle/>
          <a:p>
            <a:r>
              <a:rPr lang="en-US" b="1" dirty="0" smtClean="0"/>
              <a:t>Pending </a:t>
            </a:r>
          </a:p>
          <a:p>
            <a:r>
              <a:rPr lang="en-US" b="1" dirty="0" smtClean="0"/>
              <a:t>approval</a:t>
            </a:r>
            <a:endParaRPr lang="en-US" b="1" dirty="0"/>
          </a:p>
        </p:txBody>
      </p:sp>
      <p:sp>
        <p:nvSpPr>
          <p:cNvPr id="40" name="Left Brace 39"/>
          <p:cNvSpPr/>
          <p:nvPr/>
        </p:nvSpPr>
        <p:spPr>
          <a:xfrm>
            <a:off x="1712396" y="6369689"/>
            <a:ext cx="99469" cy="420544"/>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374419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686"/>
            <a:ext cx="8229600" cy="1143000"/>
          </a:xfrm>
        </p:spPr>
        <p:txBody>
          <a:bodyPr>
            <a:normAutofit/>
          </a:bodyPr>
          <a:lstStyle/>
          <a:p>
            <a:r>
              <a:rPr lang="en-US" sz="3200" b="1" dirty="0" smtClean="0">
                <a:solidFill>
                  <a:srgbClr val="1F497D"/>
                </a:solidFill>
              </a:rPr>
              <a:t>Global Distribution and Prevalence of </a:t>
            </a:r>
            <a:br>
              <a:rPr lang="en-US" sz="3200" b="1" dirty="0" smtClean="0">
                <a:solidFill>
                  <a:srgbClr val="1F497D"/>
                </a:solidFill>
              </a:rPr>
            </a:br>
            <a:r>
              <a:rPr lang="en-US" sz="3200" b="1" dirty="0" smtClean="0">
                <a:solidFill>
                  <a:srgbClr val="1F497D"/>
                </a:solidFill>
              </a:rPr>
              <a:t>HCV Genotypes: US Focus on GT 1</a:t>
            </a:r>
            <a:endParaRPr lang="en-US" sz="3200" b="1" dirty="0">
              <a:solidFill>
                <a:srgbClr val="1F497D"/>
              </a:solidFill>
            </a:endParaRPr>
          </a:p>
        </p:txBody>
      </p:sp>
      <p:sp>
        <p:nvSpPr>
          <p:cNvPr id="15" name="TextBox 14"/>
          <p:cNvSpPr txBox="1">
            <a:spLocks noChangeArrowheads="1"/>
          </p:cNvSpPr>
          <p:nvPr/>
        </p:nvSpPr>
        <p:spPr bwMode="auto">
          <a:xfrm>
            <a:off x="147975" y="6491813"/>
            <a:ext cx="85185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ＭＳ Ｐゴシック" charset="0"/>
                <a:cs typeface="Arial" charset="0"/>
              </a:defRPr>
            </a:lvl2pPr>
            <a:lvl3pPr>
              <a:defRPr sz="2400">
                <a:solidFill>
                  <a:schemeClr val="tx1"/>
                </a:solidFill>
                <a:latin typeface="Arial" charset="0"/>
                <a:ea typeface="ＭＳ Ｐゴシック" charset="0"/>
                <a:cs typeface="Arial" charset="0"/>
              </a:defRPr>
            </a:lvl3pPr>
            <a:lvl4pPr>
              <a:defRPr sz="2000">
                <a:solidFill>
                  <a:schemeClr val="tx1"/>
                </a:solidFill>
                <a:latin typeface="Arial" charset="0"/>
                <a:ea typeface="ＭＳ Ｐゴシック" charset="0"/>
                <a:cs typeface="Arial" charset="0"/>
              </a:defRPr>
            </a:lvl4pPr>
            <a:lvl5pPr>
              <a:defRPr sz="2000">
                <a:solidFill>
                  <a:schemeClr val="tx1"/>
                </a:solidFill>
                <a:latin typeface="Arial" charset="0"/>
                <a:ea typeface="ＭＳ Ｐゴシック" charset="0"/>
                <a:cs typeface="Arial" charset="0"/>
              </a:defRPr>
            </a:lvl5pPr>
            <a:lvl6pPr eaLnBrk="0" fontAlgn="base" hangingPunct="0">
              <a:spcAft>
                <a:spcPct val="0"/>
              </a:spcAft>
              <a:buClr>
                <a:srgbClr val="3366FF"/>
              </a:buClr>
              <a:buFont typeface="Arial" charset="0"/>
              <a:buChar char="»"/>
              <a:defRPr sz="2000">
                <a:solidFill>
                  <a:schemeClr val="tx1"/>
                </a:solidFill>
                <a:latin typeface="Arial" charset="0"/>
                <a:ea typeface="ＭＳ Ｐゴシック" charset="0"/>
                <a:cs typeface="Arial" charset="0"/>
              </a:defRPr>
            </a:lvl6pPr>
            <a:lvl7pPr eaLnBrk="0" fontAlgn="base" hangingPunct="0">
              <a:spcAft>
                <a:spcPct val="0"/>
              </a:spcAft>
              <a:buClr>
                <a:srgbClr val="3366FF"/>
              </a:buClr>
              <a:buFont typeface="Arial" charset="0"/>
              <a:buChar char="»"/>
              <a:defRPr sz="2000">
                <a:solidFill>
                  <a:schemeClr val="tx1"/>
                </a:solidFill>
                <a:latin typeface="Arial" charset="0"/>
                <a:ea typeface="ＭＳ Ｐゴシック" charset="0"/>
                <a:cs typeface="Arial" charset="0"/>
              </a:defRPr>
            </a:lvl7pPr>
            <a:lvl8pPr eaLnBrk="0" fontAlgn="base" hangingPunct="0">
              <a:spcAft>
                <a:spcPct val="0"/>
              </a:spcAft>
              <a:buClr>
                <a:srgbClr val="3366FF"/>
              </a:buClr>
              <a:buFont typeface="Arial" charset="0"/>
              <a:buChar char="»"/>
              <a:defRPr sz="2000">
                <a:solidFill>
                  <a:schemeClr val="tx1"/>
                </a:solidFill>
                <a:latin typeface="Arial" charset="0"/>
                <a:ea typeface="ＭＳ Ｐゴシック" charset="0"/>
                <a:cs typeface="Arial" charset="0"/>
              </a:defRPr>
            </a:lvl8pPr>
            <a:lvl9pPr eaLnBrk="0" fontAlgn="base" hangingPunct="0">
              <a:spcAft>
                <a:spcPct val="0"/>
              </a:spcAft>
              <a:buClr>
                <a:srgbClr val="3366FF"/>
              </a:buClr>
              <a:buFont typeface="Arial" charset="0"/>
              <a:buChar char="»"/>
              <a:defRPr sz="2000">
                <a:solidFill>
                  <a:schemeClr val="tx1"/>
                </a:solidFill>
                <a:latin typeface="Arial" charset="0"/>
                <a:ea typeface="ＭＳ Ｐゴシック" charset="0"/>
                <a:cs typeface="Arial" charset="0"/>
              </a:defRPr>
            </a:lvl9pPr>
          </a:lstStyle>
          <a:p>
            <a:r>
              <a:rPr lang="nl-NL" sz="1000" dirty="0">
                <a:solidFill>
                  <a:srgbClr val="1F2650"/>
                </a:solidFill>
                <a:latin typeface="Arial"/>
                <a:cs typeface="Arial"/>
              </a:rPr>
              <a:t>Messina JP et al, </a:t>
            </a:r>
            <a:r>
              <a:rPr lang="nl-NL" sz="1000" i="1" dirty="0">
                <a:solidFill>
                  <a:srgbClr val="1F2650"/>
                </a:solidFill>
                <a:latin typeface="Arial"/>
                <a:cs typeface="Arial"/>
              </a:rPr>
              <a:t>Hepatology</a:t>
            </a:r>
            <a:r>
              <a:rPr lang="nl-NL" sz="1000" dirty="0">
                <a:solidFill>
                  <a:srgbClr val="1F2650"/>
                </a:solidFill>
                <a:latin typeface="Arial"/>
                <a:cs typeface="Arial"/>
              </a:rPr>
              <a:t>, </a:t>
            </a:r>
            <a:r>
              <a:rPr lang="nl-NL" sz="1000" dirty="0" smtClean="0">
                <a:solidFill>
                  <a:srgbClr val="1F2650"/>
                </a:solidFill>
                <a:latin typeface="Arial"/>
                <a:cs typeface="Arial"/>
              </a:rPr>
              <a:t>2015; 61: 77-87.</a:t>
            </a:r>
            <a:endParaRPr lang="nl-NL" sz="1000" dirty="0">
              <a:solidFill>
                <a:srgbClr val="1F2650"/>
              </a:solidFill>
              <a:latin typeface="Arial"/>
              <a:cs typeface="Arial"/>
            </a:endParaRPr>
          </a:p>
        </p:txBody>
      </p:sp>
      <p:pic>
        <p:nvPicPr>
          <p:cNvPr id="18" name="Picture 17"/>
          <p:cNvPicPr>
            <a:picLocks/>
          </p:cNvPicPr>
          <p:nvPr/>
        </p:nvPicPr>
        <p:blipFill>
          <a:blip r:embed="rId3"/>
          <a:stretch>
            <a:fillRect/>
          </a:stretch>
        </p:blipFill>
        <p:spPr>
          <a:xfrm>
            <a:off x="0" y="1714501"/>
            <a:ext cx="9144000" cy="4515759"/>
          </a:xfrm>
          <a:prstGeom prst="rect">
            <a:avLst/>
          </a:prstGeom>
        </p:spPr>
      </p:pic>
    </p:spTree>
    <p:extLst>
      <p:ext uri="{BB962C8B-B14F-4D97-AF65-F5344CB8AC3E}">
        <p14:creationId xmlns:p14="http://schemas.microsoft.com/office/powerpoint/2010/main" val="1480873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chemeClr val="tx2"/>
                </a:solidFill>
              </a:rPr>
              <a:t>Outline</a:t>
            </a:r>
            <a:endParaRPr lang="en-US" sz="3600" b="1" dirty="0">
              <a:solidFill>
                <a:schemeClr val="tx2"/>
              </a:solidFill>
            </a:endParaRPr>
          </a:p>
        </p:txBody>
      </p:sp>
      <p:sp>
        <p:nvSpPr>
          <p:cNvPr id="3" name="Content Placeholder 2"/>
          <p:cNvSpPr>
            <a:spLocks noGrp="1"/>
          </p:cNvSpPr>
          <p:nvPr>
            <p:ph idx="1"/>
          </p:nvPr>
        </p:nvSpPr>
        <p:spPr>
          <a:xfrm>
            <a:off x="431800" y="1642287"/>
            <a:ext cx="8275638" cy="3625850"/>
          </a:xfrm>
        </p:spPr>
        <p:txBody>
          <a:bodyPr/>
          <a:lstStyle/>
          <a:p>
            <a:r>
              <a:rPr lang="en-US" sz="2400" dirty="0" smtClean="0"/>
              <a:t>HCV discovery </a:t>
            </a:r>
          </a:p>
          <a:p>
            <a:r>
              <a:rPr lang="en-US" sz="2400" dirty="0" smtClean="0"/>
              <a:t>Epidemiology and disease burden</a:t>
            </a:r>
          </a:p>
          <a:p>
            <a:pPr lvl="1"/>
            <a:r>
              <a:rPr lang="en-US" sz="2400" dirty="0" smtClean="0"/>
              <a:t>Prevalence and natural history</a:t>
            </a:r>
          </a:p>
          <a:p>
            <a:pPr lvl="1"/>
            <a:r>
              <a:rPr lang="en-US" sz="2400" dirty="0" smtClean="0"/>
              <a:t>Impact of morbidity and mortality</a:t>
            </a:r>
          </a:p>
          <a:p>
            <a:pPr lvl="1"/>
            <a:r>
              <a:rPr lang="en-US" sz="2400" dirty="0" smtClean="0"/>
              <a:t>Impact of viral eradication</a:t>
            </a:r>
          </a:p>
          <a:p>
            <a:r>
              <a:rPr lang="en-US" sz="2400" dirty="0" smtClean="0"/>
              <a:t>Building an interferon-free future</a:t>
            </a:r>
          </a:p>
          <a:p>
            <a:pPr lvl="1"/>
            <a:r>
              <a:rPr lang="en-US" sz="2400" dirty="0" smtClean="0"/>
              <a:t>The beginning of the end </a:t>
            </a:r>
          </a:p>
          <a:p>
            <a:r>
              <a:rPr lang="en-US" sz="2400" dirty="0" smtClean="0"/>
              <a:t>Linkage to care</a:t>
            </a:r>
          </a:p>
        </p:txBody>
      </p:sp>
    </p:spTree>
    <p:extLst>
      <p:ext uri="{BB962C8B-B14F-4D97-AF65-F5344CB8AC3E}">
        <p14:creationId xmlns:p14="http://schemas.microsoft.com/office/powerpoint/2010/main" val="1241135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84212" y="2222016"/>
            <a:ext cx="8769288" cy="3477631"/>
          </a:xfrm>
          <a:prstGeom prst="rect">
            <a:avLst/>
          </a:prstGeom>
          <a:solidFill>
            <a:schemeClr val="accent1">
              <a:alpha val="50000"/>
            </a:schemeClr>
          </a:solidFill>
          <a:ln w="9525" algn="ctr">
            <a:solidFill>
              <a:srgbClr val="808080"/>
            </a:solidFill>
            <a:miter lim="800000"/>
            <a:headEnd/>
            <a:tailEnd/>
          </a:ln>
          <a:effectLst/>
          <a:extLst/>
        </p:spPr>
        <p:txBody>
          <a:bodyPr wrap="none" lIns="93177" tIns="46589" rIns="93177" bIns="46589" anchor="ctr"/>
          <a:lstStyle/>
          <a:p>
            <a:endParaRPr lang="en-US">
              <a:solidFill>
                <a:srgbClr val="000000"/>
              </a:solidFill>
              <a:latin typeface="Arial" charset="0"/>
            </a:endParaRPr>
          </a:p>
        </p:txBody>
      </p:sp>
      <p:graphicFrame>
        <p:nvGraphicFramePr>
          <p:cNvPr id="7" name="Group 4"/>
          <p:cNvGraphicFramePr>
            <a:graphicFrameLocks/>
          </p:cNvGraphicFramePr>
          <p:nvPr>
            <p:extLst>
              <p:ext uri="{D42A27DB-BD31-4B8C-83A1-F6EECF244321}">
                <p14:modId xmlns:p14="http://schemas.microsoft.com/office/powerpoint/2010/main" val="821676955"/>
              </p:ext>
            </p:extLst>
          </p:nvPr>
        </p:nvGraphicFramePr>
        <p:xfrm>
          <a:off x="184212" y="2227448"/>
          <a:ext cx="8769287" cy="3477237"/>
        </p:xfrm>
        <a:graphic>
          <a:graphicData uri="http://schemas.openxmlformats.org/drawingml/2006/table">
            <a:tbl>
              <a:tblPr/>
              <a:tblGrid>
                <a:gridCol w="4304904"/>
                <a:gridCol w="1050365"/>
                <a:gridCol w="1233383"/>
                <a:gridCol w="994664"/>
                <a:gridCol w="1185971"/>
              </a:tblGrid>
              <a:tr h="30439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base" latinLnBrk="0" hangingPunct="0">
                        <a:lnSpc>
                          <a:spcPct val="100000"/>
                        </a:lnSpc>
                        <a:spcBef>
                          <a:spcPts val="0"/>
                        </a:spcBef>
                        <a:spcAft>
                          <a:spcPts val="0"/>
                        </a:spcAft>
                        <a:buClr>
                          <a:srgbClr val="FFCC00"/>
                        </a:buClr>
                        <a:buSzTx/>
                        <a:buFont typeface="Arial" charset="0"/>
                        <a:buNone/>
                        <a:tabLst/>
                      </a:pPr>
                      <a:endParaRPr kumimoji="0" lang="en-US" sz="1400" b="0" i="0" u="none" strike="noStrike" cap="none" normalizeH="0" baseline="0" dirty="0" smtClean="0">
                        <a:ln>
                          <a:noFill/>
                        </a:ln>
                        <a:solidFill>
                          <a:schemeClr val="tx1"/>
                        </a:solidFill>
                        <a:effectLst/>
                        <a:latin typeface="Arial" charset="0"/>
                      </a:endParaRPr>
                    </a:p>
                  </a:txBody>
                  <a:tcPr marT="45632" marB="45632" horzOverflow="overflow">
                    <a:lnL>
                      <a:noFill/>
                    </a:lnL>
                    <a:lnR cap="flat">
                      <a:noFill/>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ts val="0"/>
                        </a:spcBef>
                        <a:spcAft>
                          <a:spcPts val="0"/>
                        </a:spcAft>
                        <a:buClr>
                          <a:srgbClr val="FFCC00"/>
                        </a:buClr>
                        <a:buSzTx/>
                        <a:buFont typeface="Arial" charset="0"/>
                        <a:buNone/>
                        <a:tabLst/>
                      </a:pPr>
                      <a:r>
                        <a:rPr kumimoji="0" lang="en-US" sz="1400" b="1" i="0" u="none" strike="noStrike" cap="none" normalizeH="0" baseline="0" dirty="0" smtClean="0">
                          <a:ln>
                            <a:noFill/>
                          </a:ln>
                          <a:solidFill>
                            <a:schemeClr val="tx1"/>
                          </a:solidFill>
                          <a:effectLst/>
                          <a:latin typeface="Arial" charset="0"/>
                        </a:rPr>
                        <a:t>Genotype </a:t>
                      </a:r>
                      <a:r>
                        <a:rPr kumimoji="0" lang="en-US" sz="1400" b="1" i="0" u="none" strike="noStrike" cap="none" normalizeH="0" baseline="0" dirty="0" err="1" smtClean="0">
                          <a:ln>
                            <a:noFill/>
                          </a:ln>
                          <a:solidFill>
                            <a:schemeClr val="tx1"/>
                          </a:solidFill>
                          <a:effectLst/>
                          <a:latin typeface="Arial" charset="0"/>
                        </a:rPr>
                        <a:t>1a</a:t>
                      </a:r>
                      <a:endParaRPr kumimoji="0" lang="en-US" sz="1400" b="1" i="0" u="none" strike="noStrike" cap="none" normalizeH="0" baseline="0" dirty="0" smtClean="0">
                        <a:ln>
                          <a:noFill/>
                        </a:ln>
                        <a:solidFill>
                          <a:schemeClr val="tx1"/>
                        </a:solidFill>
                        <a:effectLst/>
                        <a:latin typeface="Arial" charset="0"/>
                      </a:endParaRPr>
                    </a:p>
                  </a:txBody>
                  <a:tcPr marT="45632" marB="45632"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ts val="0"/>
                        </a:spcBef>
                        <a:spcAft>
                          <a:spcPts val="0"/>
                        </a:spcAft>
                        <a:buClr>
                          <a:srgbClr val="FFCC00"/>
                        </a:buClr>
                        <a:buSzTx/>
                        <a:buFont typeface="Arial" charset="0"/>
                        <a:buNone/>
                        <a:tabLst/>
                      </a:pPr>
                      <a:endParaRPr kumimoji="0" lang="en-US" sz="1600" b="0" i="0" u="none" strike="noStrike" cap="none" normalizeH="0" baseline="0" dirty="0" smtClean="0">
                        <a:ln>
                          <a:noFill/>
                        </a:ln>
                        <a:solidFill>
                          <a:schemeClr val="tx1"/>
                        </a:solidFill>
                        <a:effectLst/>
                        <a:latin typeface="Arial" charset="0"/>
                      </a:endParaRPr>
                    </a:p>
                  </a:txBody>
                  <a:tcPr marT="45632" marB="45632" horzOverflow="overflow">
                    <a:lnL>
                      <a:noFill/>
                    </a:lnL>
                    <a:lnR cap="flat">
                      <a:noFill/>
                    </a:lnR>
                    <a:lnT cap="flat">
                      <a:noFill/>
                    </a:lnT>
                    <a:lnB w="3175" cap="flat" cmpd="sng" algn="ctr">
                      <a:no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ts val="0"/>
                        </a:spcBef>
                        <a:spcAft>
                          <a:spcPts val="0"/>
                        </a:spcAft>
                        <a:buClr>
                          <a:srgbClr val="FFCC00"/>
                        </a:buClr>
                        <a:buSzTx/>
                        <a:buFont typeface="Arial" charset="0"/>
                        <a:buNone/>
                        <a:tabLst/>
                      </a:pPr>
                      <a:r>
                        <a:rPr kumimoji="0" lang="en-US" sz="1400" b="1" i="0" u="none" strike="noStrike" cap="none" normalizeH="0" baseline="0" dirty="0" smtClean="0">
                          <a:ln>
                            <a:noFill/>
                          </a:ln>
                          <a:solidFill>
                            <a:schemeClr val="tx1"/>
                          </a:solidFill>
                          <a:effectLst/>
                          <a:latin typeface="Arial" charset="0"/>
                        </a:rPr>
                        <a:t>Genotype </a:t>
                      </a:r>
                      <a:r>
                        <a:rPr kumimoji="0" lang="en-US" sz="1400" b="1" i="0" u="none" strike="noStrike" cap="none" normalizeH="0" baseline="0" dirty="0" err="1" smtClean="0">
                          <a:ln>
                            <a:noFill/>
                          </a:ln>
                          <a:solidFill>
                            <a:schemeClr val="tx1"/>
                          </a:solidFill>
                          <a:effectLst/>
                          <a:latin typeface="Arial" charset="0"/>
                        </a:rPr>
                        <a:t>1b</a:t>
                      </a:r>
                      <a:endParaRPr kumimoji="0" lang="en-US" sz="1400" b="1" i="0" u="none" strike="noStrike" cap="none" normalizeH="0" baseline="0" dirty="0" smtClean="0">
                        <a:ln>
                          <a:noFill/>
                        </a:ln>
                        <a:solidFill>
                          <a:schemeClr val="tx1"/>
                        </a:solidFill>
                        <a:effectLst/>
                        <a:latin typeface="Arial" charset="0"/>
                      </a:endParaRPr>
                    </a:p>
                  </a:txBody>
                  <a:tcPr marT="45632" marB="45632"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base" latinLnBrk="0" hangingPunct="0">
                        <a:lnSpc>
                          <a:spcPct val="100000"/>
                        </a:lnSpc>
                        <a:spcBef>
                          <a:spcPts val="0"/>
                        </a:spcBef>
                        <a:spcAft>
                          <a:spcPts val="0"/>
                        </a:spcAft>
                        <a:buClr>
                          <a:srgbClr val="FFCC00"/>
                        </a:buClr>
                        <a:buSzTx/>
                        <a:buFont typeface="Arial" charset="0"/>
                        <a:buNone/>
                        <a:tabLst/>
                      </a:pPr>
                      <a:endParaRPr kumimoji="0" lang="en-US" sz="1600" b="0" i="0" u="none" strike="noStrike" cap="none" normalizeH="0" baseline="0" dirty="0" smtClean="0">
                        <a:ln>
                          <a:noFill/>
                        </a:ln>
                        <a:solidFill>
                          <a:schemeClr val="tx1"/>
                        </a:solidFill>
                        <a:effectLst/>
                        <a:latin typeface="Arial" charset="0"/>
                      </a:endParaRPr>
                    </a:p>
                  </a:txBody>
                  <a:tcPr marT="45632" marB="45632" horzOverflow="overflow">
                    <a:lnL>
                      <a:noFill/>
                    </a:lnL>
                    <a:lnR cap="flat">
                      <a:noFill/>
                    </a:lnR>
                    <a:lnT cap="flat">
                      <a:noFill/>
                    </a:lnT>
                    <a:lnB w="3175" cap="flat" cmpd="sng" algn="ctr">
                      <a:noFill/>
                      <a:prstDash val="solid"/>
                      <a:round/>
                      <a:headEnd type="none" w="med" len="med"/>
                      <a:tailEnd type="none" w="med" len="med"/>
                    </a:lnB>
                    <a:lnTlToBr>
                      <a:noFill/>
                    </a:lnTlToBr>
                    <a:lnBlToTr>
                      <a:noFill/>
                    </a:lnBlToTr>
                    <a:noFill/>
                  </a:tcPr>
                </a:tc>
              </a:tr>
              <a:tr h="513174">
                <a:tc>
                  <a:txBody>
                    <a:bodyPr/>
                    <a:lstStyle/>
                    <a:p>
                      <a:pPr marL="0" marR="0" lvl="0" indent="0" algn="l" defTabSz="914400" rtl="0" eaLnBrk="0" fontAlgn="base" latinLnBrk="0" hangingPunct="0">
                        <a:lnSpc>
                          <a:spcPct val="100000"/>
                        </a:lnSpc>
                        <a:spcBef>
                          <a:spcPts val="0"/>
                        </a:spcBef>
                        <a:spcAft>
                          <a:spcPts val="0"/>
                        </a:spcAft>
                        <a:buClr>
                          <a:srgbClr val="FFCC00"/>
                        </a:buClr>
                        <a:buSzTx/>
                        <a:buFont typeface="Arial" charset="0"/>
                        <a:buNone/>
                        <a:tabLst/>
                      </a:pPr>
                      <a:endParaRPr kumimoji="0" lang="en-US" sz="1400" b="0" i="0" u="none" strike="noStrike" cap="none" normalizeH="0" baseline="0" dirty="0" smtClean="0">
                        <a:ln>
                          <a:noFill/>
                        </a:ln>
                        <a:solidFill>
                          <a:schemeClr val="tx1"/>
                        </a:solidFill>
                        <a:effectLst/>
                        <a:latin typeface="Arial" charset="0"/>
                      </a:endParaRPr>
                    </a:p>
                  </a:txBody>
                  <a:tcPr marT="45632" marB="45632"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ts val="0"/>
                        </a:spcAft>
                        <a:buClr>
                          <a:srgbClr val="FFCC00"/>
                        </a:buClr>
                        <a:buSzTx/>
                        <a:buFont typeface="Arial" charset="0"/>
                        <a:buNone/>
                        <a:tabLst/>
                      </a:pPr>
                      <a:r>
                        <a:rPr kumimoji="0" lang="en-US" sz="1400" b="1" i="0" u="none" strike="noStrike" cap="none" normalizeH="0" baseline="0" dirty="0" smtClean="0">
                          <a:ln>
                            <a:noFill/>
                          </a:ln>
                          <a:solidFill>
                            <a:schemeClr val="tx1"/>
                          </a:solidFill>
                          <a:effectLst/>
                          <a:latin typeface="Arial" charset="0"/>
                        </a:rPr>
                        <a:t>No Cirrhosis</a:t>
                      </a:r>
                    </a:p>
                  </a:txBody>
                  <a:tcPr marT="45632" marB="45632"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ts val="0"/>
                        </a:spcAft>
                        <a:buClr>
                          <a:srgbClr val="FFCC00"/>
                        </a:buClr>
                        <a:buSzTx/>
                        <a:buFont typeface="Arial" charset="0"/>
                        <a:buNone/>
                        <a:tabLst/>
                      </a:pPr>
                      <a:r>
                        <a:rPr kumimoji="0" lang="en-US" sz="1400" b="1" i="0" u="none" strike="noStrike" cap="none" normalizeH="0" baseline="0" dirty="0" smtClean="0">
                          <a:ln>
                            <a:noFill/>
                          </a:ln>
                          <a:solidFill>
                            <a:schemeClr val="tx1"/>
                          </a:solidFill>
                          <a:effectLst/>
                          <a:latin typeface="Arial" charset="0"/>
                        </a:rPr>
                        <a:t>With Cirrhosis*</a:t>
                      </a:r>
                    </a:p>
                  </a:txBody>
                  <a:tcPr marT="45632" marB="45632"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ts val="0"/>
                        </a:spcAft>
                        <a:buClr>
                          <a:srgbClr val="FFCC00"/>
                        </a:buClr>
                        <a:buSzTx/>
                        <a:buFont typeface="Arial" charset="0"/>
                        <a:buNone/>
                        <a:tabLst/>
                      </a:pPr>
                      <a:r>
                        <a:rPr kumimoji="0" lang="en-US" sz="1400" b="1" i="0" u="none" strike="noStrike" cap="none" normalizeH="0" baseline="0" dirty="0" smtClean="0">
                          <a:ln>
                            <a:noFill/>
                          </a:ln>
                          <a:solidFill>
                            <a:schemeClr val="tx1"/>
                          </a:solidFill>
                          <a:effectLst/>
                          <a:latin typeface="Arial" charset="0"/>
                        </a:rPr>
                        <a:t>No Cirrhosis</a:t>
                      </a:r>
                    </a:p>
                  </a:txBody>
                  <a:tcPr marT="45632" marB="45632"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ts val="0"/>
                        </a:spcAft>
                        <a:buClr>
                          <a:srgbClr val="FFCC00"/>
                        </a:buClr>
                        <a:buSzTx/>
                        <a:buFont typeface="Arial" charset="0"/>
                        <a:buNone/>
                        <a:tabLst/>
                      </a:pPr>
                      <a:r>
                        <a:rPr kumimoji="0" lang="en-US" sz="1400" b="1" i="0" u="none" strike="noStrike" cap="none" normalizeH="0" baseline="0" dirty="0" smtClean="0">
                          <a:ln>
                            <a:noFill/>
                          </a:ln>
                          <a:solidFill>
                            <a:schemeClr val="tx1"/>
                          </a:solidFill>
                          <a:effectLst/>
                          <a:latin typeface="Arial" charset="0"/>
                        </a:rPr>
                        <a:t>With Cirrhosis*</a:t>
                      </a:r>
                    </a:p>
                  </a:txBody>
                  <a:tcPr marT="45632" marB="45632"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8884">
                <a:tc>
                  <a:txBody>
                    <a:bodyPr/>
                    <a:lstStyle/>
                    <a:p>
                      <a:pPr marL="0" marR="0" lvl="0" indent="0" algn="l" defTabSz="914400" rtl="0" eaLnBrk="0" fontAlgn="base" latinLnBrk="0" hangingPunct="0">
                        <a:lnSpc>
                          <a:spcPct val="100000"/>
                        </a:lnSpc>
                        <a:spcBef>
                          <a:spcPts val="0"/>
                        </a:spcBef>
                        <a:spcAft>
                          <a:spcPts val="0"/>
                        </a:spcAft>
                        <a:buClr>
                          <a:srgbClr val="FFCC00"/>
                        </a:buClr>
                        <a:buSzTx/>
                        <a:buFont typeface="Arial" charset="0"/>
                        <a:buNone/>
                        <a:tabLst/>
                      </a:pPr>
                      <a:r>
                        <a:rPr kumimoji="0" lang="en-US" sz="1400" b="1" i="0" u="none" strike="noStrike" cap="none" normalizeH="0" baseline="0" dirty="0" smtClean="0">
                          <a:ln>
                            <a:noFill/>
                          </a:ln>
                          <a:solidFill>
                            <a:schemeClr val="tx1"/>
                          </a:solidFill>
                          <a:effectLst/>
                          <a:latin typeface="Arial" charset="0"/>
                        </a:rPr>
                        <a:t>Ledipasvir/sofosbuvir (90/400 mg qd)</a:t>
                      </a:r>
                    </a:p>
                  </a:txBody>
                  <a:tcPr marT="45632" marB="45632" horzOverflow="overflow">
                    <a:lnL>
                      <a:noFill/>
                    </a:lnL>
                    <a:lnR cap="flat">
                      <a:noFill/>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base" latinLnBrk="0" hangingPunct="0">
                        <a:lnSpc>
                          <a:spcPct val="100000"/>
                        </a:lnSpc>
                        <a:spcBef>
                          <a:spcPts val="0"/>
                        </a:spcBef>
                        <a:spcAft>
                          <a:spcPts val="0"/>
                        </a:spcAft>
                        <a:buClr>
                          <a:srgbClr val="FFCC00"/>
                        </a:buClr>
                        <a:buSzTx/>
                        <a:buFont typeface="Arial" charset="0"/>
                        <a:buNone/>
                        <a:tabLst/>
                      </a:pPr>
                      <a:r>
                        <a:rPr kumimoji="0" lang="en-US" sz="1400" b="0" i="0" u="none" strike="noStrike" cap="none" normalizeH="0" baseline="0" dirty="0" smtClean="0">
                          <a:ln>
                            <a:noFill/>
                          </a:ln>
                          <a:solidFill>
                            <a:schemeClr val="tx1"/>
                          </a:solidFill>
                          <a:effectLst/>
                          <a:latin typeface="Arial" charset="0"/>
                        </a:rPr>
                        <a:t>12^</a:t>
                      </a:r>
                    </a:p>
                  </a:txBody>
                  <a:tcPr marT="45632" marB="45632" horzOverflow="overflow">
                    <a:lnL>
                      <a:noFill/>
                    </a:lnL>
                    <a:lnR cap="flat">
                      <a:noFill/>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base" latinLnBrk="0" hangingPunct="0">
                        <a:lnSpc>
                          <a:spcPct val="100000"/>
                        </a:lnSpc>
                        <a:spcBef>
                          <a:spcPts val="0"/>
                        </a:spcBef>
                        <a:spcAft>
                          <a:spcPts val="0"/>
                        </a:spcAft>
                        <a:buClr>
                          <a:srgbClr val="FFCC00"/>
                        </a:buClr>
                        <a:buSzTx/>
                        <a:buFont typeface="Arial" charset="0"/>
                        <a:buNone/>
                        <a:tabLst/>
                      </a:pPr>
                      <a:r>
                        <a:rPr kumimoji="0" lang="en-US" sz="1400" b="0" i="0" u="none" strike="noStrike" cap="none" normalizeH="0" baseline="0" dirty="0" smtClean="0">
                          <a:ln>
                            <a:noFill/>
                          </a:ln>
                          <a:solidFill>
                            <a:schemeClr val="tx1"/>
                          </a:solidFill>
                          <a:effectLst/>
                          <a:latin typeface="Arial" charset="0"/>
                        </a:rPr>
                        <a:t>12</a:t>
                      </a:r>
                    </a:p>
                  </a:txBody>
                  <a:tcPr marT="45632" marB="45632" horzOverflow="overflow">
                    <a:lnL>
                      <a:noFill/>
                    </a:lnL>
                    <a:lnR cap="flat">
                      <a:noFill/>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base" latinLnBrk="0" hangingPunct="0">
                        <a:lnSpc>
                          <a:spcPct val="100000"/>
                        </a:lnSpc>
                        <a:spcBef>
                          <a:spcPts val="0"/>
                        </a:spcBef>
                        <a:spcAft>
                          <a:spcPts val="0"/>
                        </a:spcAft>
                        <a:buClr>
                          <a:srgbClr val="FFCC00"/>
                        </a:buClr>
                        <a:buSzTx/>
                        <a:buFont typeface="Arial" charset="0"/>
                        <a:buNone/>
                        <a:tabLst/>
                      </a:pPr>
                      <a:r>
                        <a:rPr kumimoji="0" lang="en-US" sz="1400" b="0" i="0" u="none" strike="noStrike" cap="none" normalizeH="0" baseline="0" dirty="0" smtClean="0">
                          <a:ln>
                            <a:noFill/>
                          </a:ln>
                          <a:solidFill>
                            <a:schemeClr val="tx1"/>
                          </a:solidFill>
                          <a:effectLst/>
                          <a:latin typeface="Arial" charset="0"/>
                        </a:rPr>
                        <a:t>12^</a:t>
                      </a:r>
                    </a:p>
                  </a:txBody>
                  <a:tcPr marT="45632" marB="45632" horzOverflow="overflow">
                    <a:lnL>
                      <a:noFill/>
                    </a:lnL>
                    <a:lnR cap="flat">
                      <a:noFill/>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base" latinLnBrk="0" hangingPunct="0">
                        <a:lnSpc>
                          <a:spcPct val="100000"/>
                        </a:lnSpc>
                        <a:spcBef>
                          <a:spcPts val="0"/>
                        </a:spcBef>
                        <a:spcAft>
                          <a:spcPts val="0"/>
                        </a:spcAft>
                        <a:buClr>
                          <a:srgbClr val="FFCC00"/>
                        </a:buClr>
                        <a:buSzTx/>
                        <a:buFont typeface="Arial" charset="0"/>
                        <a:buNone/>
                        <a:tabLst/>
                      </a:pPr>
                      <a:r>
                        <a:rPr kumimoji="0" lang="en-US" sz="1400" b="0" i="0" u="none" strike="noStrike" cap="none" normalizeH="0" baseline="0" dirty="0" smtClean="0">
                          <a:ln>
                            <a:noFill/>
                          </a:ln>
                          <a:solidFill>
                            <a:schemeClr val="tx1"/>
                          </a:solidFill>
                          <a:effectLst/>
                          <a:latin typeface="Arial" charset="0"/>
                        </a:rPr>
                        <a:t>12</a:t>
                      </a:r>
                    </a:p>
                  </a:txBody>
                  <a:tcPr marT="45632" marB="45632" horzOverflow="overflow">
                    <a:lnL>
                      <a:noFill/>
                    </a:lnL>
                    <a:lnR cap="flat">
                      <a:noFill/>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chemeClr val="bg1">
                        <a:lumMod val="85000"/>
                      </a:schemeClr>
                    </a:solidFill>
                  </a:tcPr>
                </a:tc>
              </a:tr>
              <a:tr h="700428">
                <a:tc>
                  <a:txBody>
                    <a:bodyPr/>
                    <a:lstStyle/>
                    <a:p>
                      <a:pPr marL="0" marR="0" lvl="0" indent="0" algn="l" defTabSz="914400" rtl="0" eaLnBrk="0" fontAlgn="base" latinLnBrk="0" hangingPunct="0">
                        <a:lnSpc>
                          <a:spcPct val="100000"/>
                        </a:lnSpc>
                        <a:spcBef>
                          <a:spcPts val="0"/>
                        </a:spcBef>
                        <a:spcAft>
                          <a:spcPts val="0"/>
                        </a:spcAft>
                        <a:buClr>
                          <a:srgbClr val="FFCC00"/>
                        </a:buClr>
                        <a:buSzTx/>
                        <a:buFont typeface="Arial" charset="0"/>
                        <a:buNone/>
                        <a:tabLst/>
                      </a:pPr>
                      <a:r>
                        <a:rPr kumimoji="0" lang="en-US" sz="1400" b="1" i="0" u="none" strike="noStrike" cap="none" normalizeH="0" baseline="0" dirty="0" smtClean="0">
                          <a:ln>
                            <a:noFill/>
                          </a:ln>
                          <a:solidFill>
                            <a:schemeClr val="tx1"/>
                          </a:solidFill>
                          <a:effectLst/>
                          <a:latin typeface="Arial" charset="0"/>
                        </a:rPr>
                        <a:t>Sofosbuvir (400 mg qd) + simeprevir (150 mg qd)</a:t>
                      </a:r>
                    </a:p>
                    <a:p>
                      <a:pPr marL="0" marR="0" lvl="0" indent="0" algn="l" defTabSz="914400" rtl="0" eaLnBrk="0" fontAlgn="base" latinLnBrk="0" hangingPunct="0">
                        <a:lnSpc>
                          <a:spcPct val="100000"/>
                        </a:lnSpc>
                        <a:spcBef>
                          <a:spcPts val="0"/>
                        </a:spcBef>
                        <a:spcAft>
                          <a:spcPts val="0"/>
                        </a:spcAft>
                        <a:buClr>
                          <a:srgbClr val="FFCC00"/>
                        </a:buClr>
                        <a:buSzTx/>
                        <a:buFont typeface="Arial" charset="0"/>
                        <a:buNone/>
                        <a:tabLst/>
                      </a:pPr>
                      <a:r>
                        <a:rPr kumimoji="0" lang="en-US" sz="1400" b="1" i="0" u="none" strike="noStrike" cap="none" normalizeH="0" baseline="0" dirty="0" smtClean="0">
                          <a:ln>
                            <a:noFill/>
                          </a:ln>
                          <a:solidFill>
                            <a:schemeClr val="tx1"/>
                          </a:solidFill>
                          <a:effectLst/>
                          <a:latin typeface="Arial" charset="0"/>
                        </a:rPr>
                        <a:t>   </a:t>
                      </a:r>
                      <a:r>
                        <a:rPr kumimoji="0" lang="en-US" sz="1400" b="1" i="0" u="sng" strike="noStrike" cap="none" normalizeH="0" baseline="0" dirty="0" smtClean="0">
                          <a:ln>
                            <a:noFill/>
                          </a:ln>
                          <a:solidFill>
                            <a:schemeClr val="tx1"/>
                          </a:solidFill>
                          <a:effectLst/>
                          <a:latin typeface="Arial" charset="0"/>
                        </a:rPr>
                        <a:t>+</a:t>
                      </a:r>
                      <a:r>
                        <a:rPr kumimoji="0" lang="en-US" sz="1400" b="1" i="0" u="none" strike="noStrike" cap="none" normalizeH="0" baseline="0" dirty="0" smtClean="0">
                          <a:ln>
                            <a:noFill/>
                          </a:ln>
                          <a:solidFill>
                            <a:schemeClr val="tx1"/>
                          </a:solidFill>
                          <a:effectLst/>
                          <a:latin typeface="Arial" charset="0"/>
                        </a:rPr>
                        <a:t> RBV</a:t>
                      </a:r>
                      <a:r>
                        <a:rPr kumimoji="0" lang="en-US" sz="1400" b="1" i="0" u="none" strike="noStrike" kern="1200" cap="none" spc="0" normalizeH="0" baseline="30000" noProof="0" dirty="0" smtClean="0">
                          <a:ln>
                            <a:noFill/>
                          </a:ln>
                          <a:solidFill>
                            <a:schemeClr val="tx1"/>
                          </a:solidFill>
                          <a:effectLst/>
                          <a:uLnTx/>
                          <a:uFillTx/>
                          <a:latin typeface="Arial" pitchFamily="34" charset="0"/>
                          <a:ea typeface="+mn-ea"/>
                          <a:cs typeface="Arial" pitchFamily="34" charset="0"/>
                        </a:rPr>
                        <a:t>†</a:t>
                      </a:r>
                      <a:r>
                        <a:rPr kumimoji="0" lang="en-US" sz="1400" b="1" i="0" u="none" strike="noStrike" cap="none" normalizeH="0" baseline="30000" dirty="0" smtClean="0">
                          <a:ln>
                            <a:noFill/>
                          </a:ln>
                          <a:solidFill>
                            <a:schemeClr val="tx1"/>
                          </a:solidFill>
                          <a:effectLst/>
                          <a:latin typeface="Arial" charset="0"/>
                        </a:rPr>
                        <a:t>‡</a:t>
                      </a:r>
                      <a:endParaRPr kumimoji="0" lang="en-US" sz="1400" b="1" i="0" u="none" strike="noStrike" cap="none" normalizeH="0" baseline="0" dirty="0" smtClean="0">
                        <a:ln>
                          <a:noFill/>
                        </a:ln>
                        <a:solidFill>
                          <a:schemeClr val="tx1"/>
                        </a:solidFill>
                        <a:effectLst/>
                        <a:latin typeface="Arial" charset="0"/>
                      </a:endParaRPr>
                    </a:p>
                  </a:txBody>
                  <a:tcPr marT="45632" marB="45632" horzOverflow="overflow">
                    <a:lnL>
                      <a:noFill/>
                    </a:lnL>
                    <a:lnR cap="flat">
                      <a:noFill/>
                    </a:lnR>
                    <a:lnT cap="fla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ts val="0"/>
                        </a:spcAft>
                        <a:buClr>
                          <a:srgbClr val="FFCC00"/>
                        </a:buClr>
                        <a:buSzTx/>
                        <a:buFont typeface="Arial" charset="0"/>
                        <a:buNone/>
                        <a:tabLst/>
                        <a:defRPr/>
                      </a:pPr>
                      <a:r>
                        <a:rPr kumimoji="0" lang="en-US" sz="1400" b="0" i="0" u="none" strike="noStrike" cap="none" normalizeH="0" baseline="0" dirty="0" smtClean="0">
                          <a:ln>
                            <a:noFill/>
                          </a:ln>
                          <a:solidFill>
                            <a:schemeClr val="tx1"/>
                          </a:solidFill>
                          <a:effectLst/>
                          <a:latin typeface="Arial" charset="0"/>
                        </a:rPr>
                        <a:t>12</a:t>
                      </a:r>
                      <a:endParaRPr kumimoji="0" lang="en-US" sz="1400" b="0" i="0" u="none" strike="noStrike" kern="1200" cap="none" spc="0" normalizeH="0" baseline="0" noProof="0" dirty="0" smtClean="0">
                        <a:ln>
                          <a:noFill/>
                        </a:ln>
                        <a:solidFill>
                          <a:prstClr val="black"/>
                        </a:solidFill>
                        <a:effectLst/>
                        <a:uLnTx/>
                        <a:uFillTx/>
                        <a:latin typeface="Arial" charset="0"/>
                        <a:ea typeface="+mn-ea"/>
                        <a:cs typeface="+mn-cs"/>
                      </a:endParaRPr>
                    </a:p>
                    <a:p>
                      <a:pPr marL="0" marR="0" lvl="0" indent="0" algn="ctr" defTabSz="914400" rtl="0" eaLnBrk="0" fontAlgn="base" latinLnBrk="0" hangingPunct="0">
                        <a:lnSpc>
                          <a:spcPct val="100000"/>
                        </a:lnSpc>
                        <a:spcBef>
                          <a:spcPts val="0"/>
                        </a:spcBef>
                        <a:spcAft>
                          <a:spcPts val="0"/>
                        </a:spcAft>
                        <a:buClr>
                          <a:srgbClr val="FFCC00"/>
                        </a:buClr>
                        <a:buSzTx/>
                        <a:buFont typeface="Arial" charset="0"/>
                        <a:buNone/>
                        <a:tabLst/>
                        <a:defRPr/>
                      </a:pPr>
                      <a:r>
                        <a:rPr kumimoji="0" lang="en-US" sz="1200" b="0" i="0" u="none" strike="noStrike" kern="1200" cap="none" spc="0" normalizeH="0" baseline="0" noProof="0" dirty="0" smtClean="0">
                          <a:ln>
                            <a:noFill/>
                          </a:ln>
                          <a:solidFill>
                            <a:prstClr val="black"/>
                          </a:solidFill>
                          <a:effectLst/>
                          <a:uLnTx/>
                          <a:uFillTx/>
                          <a:latin typeface="Arial" charset="0"/>
                          <a:ea typeface="+mn-ea"/>
                          <a:cs typeface="+mn-cs"/>
                        </a:rPr>
                        <a:t>(no RBV)</a:t>
                      </a:r>
                    </a:p>
                  </a:txBody>
                  <a:tcPr marT="45632" marB="45632" horzOverflow="overflow">
                    <a:lnL>
                      <a:noFill/>
                    </a:lnL>
                    <a:lnR cap="flat">
                      <a:noFill/>
                    </a:lnR>
                    <a:lnT cap="fla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ts val="0"/>
                        </a:spcAft>
                        <a:buClr>
                          <a:srgbClr val="FFCC00"/>
                        </a:buClr>
                        <a:buSzTx/>
                        <a:buFont typeface="Arial" charset="0"/>
                        <a:buNone/>
                        <a:tabLst/>
                      </a:pPr>
                      <a:r>
                        <a:rPr kumimoji="0" lang="en-US" sz="1400" b="0" i="0" u="none" strike="noStrike" cap="none" normalizeH="0" baseline="0" dirty="0" smtClean="0">
                          <a:ln>
                            <a:noFill/>
                          </a:ln>
                          <a:solidFill>
                            <a:schemeClr val="tx1"/>
                          </a:solidFill>
                          <a:effectLst/>
                          <a:latin typeface="Arial" charset="0"/>
                        </a:rPr>
                        <a:t>24</a:t>
                      </a:r>
                    </a:p>
                    <a:p>
                      <a:pPr marL="0" marR="0" lvl="0" indent="0" algn="ctr" defTabSz="914400" rtl="0" eaLnBrk="0" fontAlgn="base" latinLnBrk="0" hangingPunct="0">
                        <a:lnSpc>
                          <a:spcPct val="100000"/>
                        </a:lnSpc>
                        <a:spcBef>
                          <a:spcPts val="0"/>
                        </a:spcBef>
                        <a:spcAft>
                          <a:spcPts val="0"/>
                        </a:spcAft>
                        <a:buClr>
                          <a:srgbClr val="FFCC00"/>
                        </a:buClr>
                        <a:buSzTx/>
                        <a:buFont typeface="Arial" charset="0"/>
                        <a:buNone/>
                        <a:tabLst/>
                      </a:pPr>
                      <a:r>
                        <a:rPr kumimoji="0" lang="en-US" sz="1200" b="0" i="0" u="none" strike="noStrike" cap="none" normalizeH="0" baseline="0" dirty="0" smtClean="0">
                          <a:ln>
                            <a:noFill/>
                          </a:ln>
                          <a:solidFill>
                            <a:schemeClr val="tx1"/>
                          </a:solidFill>
                          <a:effectLst/>
                          <a:latin typeface="Arial" charset="0"/>
                        </a:rPr>
                        <a:t>(without </a:t>
                      </a:r>
                      <a:r>
                        <a:rPr kumimoji="0" lang="en-US" sz="1200" b="0" i="0" u="none" strike="noStrike" cap="none" normalizeH="0" baseline="0" dirty="0" err="1" smtClean="0">
                          <a:ln>
                            <a:noFill/>
                          </a:ln>
                          <a:solidFill>
                            <a:schemeClr val="tx1"/>
                          </a:solidFill>
                          <a:effectLst/>
                          <a:latin typeface="Arial" charset="0"/>
                        </a:rPr>
                        <a:t>Q80K</a:t>
                      </a:r>
                      <a:r>
                        <a:rPr kumimoji="0" lang="en-US" sz="1200" b="0" i="0" u="none" strike="noStrike" cap="none" normalizeH="0" baseline="0" dirty="0" smtClean="0">
                          <a:ln>
                            <a:noFill/>
                          </a:ln>
                          <a:solidFill>
                            <a:schemeClr val="tx1"/>
                          </a:solidFill>
                          <a:effectLst/>
                          <a:latin typeface="Arial" charset="0"/>
                        </a:rPr>
                        <a:t>)</a:t>
                      </a:r>
                    </a:p>
                  </a:txBody>
                  <a:tcPr marT="45632" marB="45632" horzOverflow="overflow">
                    <a:lnL>
                      <a:noFill/>
                    </a:lnL>
                    <a:lnR cap="flat">
                      <a:noFill/>
                    </a:lnR>
                    <a:lnT cap="fla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ts val="0"/>
                        </a:spcAft>
                        <a:buClr>
                          <a:srgbClr val="FFCC00"/>
                        </a:buClr>
                        <a:buSzTx/>
                        <a:buFont typeface="Arial" charset="0"/>
                        <a:buNone/>
                        <a:tabLst/>
                        <a:defRPr/>
                      </a:pPr>
                      <a:r>
                        <a:rPr kumimoji="0" lang="en-US" sz="1400" b="0" i="0" u="none" strike="noStrike" cap="none" normalizeH="0" baseline="0" dirty="0" smtClean="0">
                          <a:ln>
                            <a:noFill/>
                          </a:ln>
                          <a:solidFill>
                            <a:schemeClr val="tx1"/>
                          </a:solidFill>
                          <a:effectLst/>
                          <a:latin typeface="Arial" charset="0"/>
                        </a:rPr>
                        <a:t>12</a:t>
                      </a:r>
                      <a:endParaRPr kumimoji="0" lang="en-US" sz="1400" b="0" i="0" u="none" strike="noStrike" kern="1200" cap="none" spc="0" normalizeH="0" baseline="0" noProof="0" dirty="0" smtClean="0">
                        <a:ln>
                          <a:noFill/>
                        </a:ln>
                        <a:solidFill>
                          <a:prstClr val="black"/>
                        </a:solidFill>
                        <a:effectLst/>
                        <a:uLnTx/>
                        <a:uFillTx/>
                        <a:latin typeface="Arial" charset="0"/>
                        <a:ea typeface="+mn-ea"/>
                        <a:cs typeface="+mn-cs"/>
                      </a:endParaRPr>
                    </a:p>
                    <a:p>
                      <a:pPr marL="0" marR="0" lvl="0" indent="0" algn="ctr" defTabSz="914400" rtl="0" eaLnBrk="0" fontAlgn="base" latinLnBrk="0" hangingPunct="0">
                        <a:lnSpc>
                          <a:spcPct val="100000"/>
                        </a:lnSpc>
                        <a:spcBef>
                          <a:spcPts val="0"/>
                        </a:spcBef>
                        <a:spcAft>
                          <a:spcPts val="0"/>
                        </a:spcAft>
                        <a:buClr>
                          <a:srgbClr val="FFCC00"/>
                        </a:buClr>
                        <a:buSzTx/>
                        <a:buFont typeface="Arial" charset="0"/>
                        <a:buNone/>
                        <a:tabLst/>
                        <a:defRPr/>
                      </a:pPr>
                      <a:r>
                        <a:rPr kumimoji="0" lang="en-US" sz="1200" b="0" i="0" u="none" strike="noStrike" kern="1200" cap="none" spc="0" normalizeH="0" baseline="0" noProof="0" dirty="0" smtClean="0">
                          <a:ln>
                            <a:noFill/>
                          </a:ln>
                          <a:solidFill>
                            <a:prstClr val="black"/>
                          </a:solidFill>
                          <a:effectLst/>
                          <a:uLnTx/>
                          <a:uFillTx/>
                          <a:latin typeface="Arial" charset="0"/>
                          <a:ea typeface="+mn-ea"/>
                          <a:cs typeface="+mn-cs"/>
                        </a:rPr>
                        <a:t>(no RBV)</a:t>
                      </a:r>
                    </a:p>
                  </a:txBody>
                  <a:tcPr marT="45632" marB="45632" horzOverflow="overflow">
                    <a:lnL>
                      <a:noFill/>
                    </a:lnL>
                    <a:lnR cap="flat">
                      <a:noFill/>
                    </a:lnR>
                    <a:lnT cap="fla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ts val="0"/>
                        </a:spcAft>
                        <a:buClr>
                          <a:srgbClr val="FFCC00"/>
                        </a:buClr>
                        <a:buSzTx/>
                        <a:buFont typeface="Arial" charset="0"/>
                        <a:buNone/>
                        <a:tabLst/>
                      </a:pPr>
                      <a:r>
                        <a:rPr kumimoji="0" lang="en-US" sz="1400" b="0" i="0" u="none" strike="noStrike" cap="none" normalizeH="0" baseline="0" dirty="0" smtClean="0">
                          <a:ln>
                            <a:noFill/>
                          </a:ln>
                          <a:solidFill>
                            <a:schemeClr val="tx1"/>
                          </a:solidFill>
                          <a:effectLst/>
                          <a:latin typeface="Arial" charset="0"/>
                        </a:rPr>
                        <a:t>24</a:t>
                      </a:r>
                    </a:p>
                  </a:txBody>
                  <a:tcPr marT="45632" marB="45632" horzOverflow="overflow">
                    <a:lnL>
                      <a:noFill/>
                    </a:lnL>
                    <a:lnR cap="flat">
                      <a:noFill/>
                    </a:lnR>
                    <a:lnT cap="flat">
                      <a:noFill/>
                    </a:lnT>
                    <a:lnB w="12700" cap="flat" cmpd="sng" algn="ctr">
                      <a:noFill/>
                      <a:prstDash val="solid"/>
                      <a:round/>
                      <a:headEnd type="none" w="med" len="med"/>
                      <a:tailEnd type="none" w="med" len="med"/>
                    </a:lnB>
                    <a:lnTlToBr>
                      <a:noFill/>
                    </a:lnTlToBr>
                    <a:lnBlToTr>
                      <a:noFill/>
                    </a:lnBlToTr>
                    <a:noFill/>
                  </a:tcPr>
                </a:tc>
              </a:tr>
              <a:tr h="677659">
                <a:tc>
                  <a:txBody>
                    <a:bodyPr/>
                    <a:lstStyle/>
                    <a:p>
                      <a:pPr marL="0" marR="0" lvl="0" indent="0" algn="l" defTabSz="914400" rtl="0" eaLnBrk="0" fontAlgn="base" latinLnBrk="0" hangingPunct="0">
                        <a:lnSpc>
                          <a:spcPct val="100000"/>
                        </a:lnSpc>
                        <a:spcBef>
                          <a:spcPts val="0"/>
                        </a:spcBef>
                        <a:spcAft>
                          <a:spcPts val="0"/>
                        </a:spcAft>
                        <a:buClr>
                          <a:srgbClr val="FFCC00"/>
                        </a:buClr>
                        <a:buSzTx/>
                        <a:buFont typeface="Arial" charset="0"/>
                        <a:buNone/>
                        <a:tabLst/>
                      </a:pPr>
                      <a:r>
                        <a:rPr kumimoji="0" lang="en-US" sz="1400" b="1" i="0" u="none" strike="noStrike" cap="none" normalizeH="0" baseline="0" dirty="0" smtClean="0">
                          <a:ln>
                            <a:noFill/>
                          </a:ln>
                          <a:solidFill>
                            <a:schemeClr val="tx1"/>
                          </a:solidFill>
                          <a:effectLst/>
                          <a:latin typeface="Arial" charset="0"/>
                        </a:rPr>
                        <a:t>Ombitasvir/paritaprevir/r (25/150/100 mg qd) </a:t>
                      </a:r>
                    </a:p>
                    <a:p>
                      <a:pPr marL="0" marR="0" lvl="0" indent="0" algn="l" defTabSz="914400" rtl="0" eaLnBrk="0" fontAlgn="base" latinLnBrk="0" hangingPunct="0">
                        <a:lnSpc>
                          <a:spcPct val="100000"/>
                        </a:lnSpc>
                        <a:spcBef>
                          <a:spcPts val="0"/>
                        </a:spcBef>
                        <a:spcAft>
                          <a:spcPts val="0"/>
                        </a:spcAft>
                        <a:buClr>
                          <a:srgbClr val="FFCC00"/>
                        </a:buClr>
                        <a:buSzTx/>
                        <a:buFont typeface="Arial" charset="0"/>
                        <a:buNone/>
                        <a:tabLst/>
                      </a:pPr>
                      <a:r>
                        <a:rPr kumimoji="0" lang="en-US" sz="1400" b="1" i="0" u="none" strike="noStrike" cap="none" normalizeH="0" baseline="0" dirty="0" smtClean="0">
                          <a:ln>
                            <a:noFill/>
                          </a:ln>
                          <a:solidFill>
                            <a:schemeClr val="tx1"/>
                          </a:solidFill>
                          <a:effectLst/>
                          <a:latin typeface="Arial" charset="0"/>
                        </a:rPr>
                        <a:t>   + dasabuvir (250 mg bid) </a:t>
                      </a:r>
                      <a:r>
                        <a:rPr kumimoji="0" lang="en-US" sz="1400" b="1" i="0" u="sng" strike="noStrike" cap="none" normalizeH="0" baseline="0" dirty="0" smtClean="0">
                          <a:ln>
                            <a:noFill/>
                          </a:ln>
                          <a:solidFill>
                            <a:schemeClr val="tx1"/>
                          </a:solidFill>
                          <a:effectLst/>
                          <a:latin typeface="Arial" charset="0"/>
                        </a:rPr>
                        <a:t>+</a:t>
                      </a:r>
                      <a:r>
                        <a:rPr kumimoji="0" lang="en-US" sz="1400" b="1" i="0" u="none" strike="noStrike" cap="none" normalizeH="0" baseline="0" dirty="0" smtClean="0">
                          <a:ln>
                            <a:noFill/>
                          </a:ln>
                          <a:solidFill>
                            <a:schemeClr val="tx1"/>
                          </a:solidFill>
                          <a:effectLst/>
                          <a:latin typeface="Arial" charset="0"/>
                        </a:rPr>
                        <a:t> RBV</a:t>
                      </a:r>
                    </a:p>
                  </a:txBody>
                  <a:tcPr marT="45632" marB="45632" horzOverflow="overflow">
                    <a:lnL>
                      <a:noFill/>
                    </a:lnL>
                    <a:lnR cap="flat">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base" latinLnBrk="0" hangingPunct="0">
                        <a:lnSpc>
                          <a:spcPct val="100000"/>
                        </a:lnSpc>
                        <a:spcBef>
                          <a:spcPts val="0"/>
                        </a:spcBef>
                        <a:spcAft>
                          <a:spcPts val="0"/>
                        </a:spcAft>
                        <a:buClr>
                          <a:srgbClr val="FFCC00"/>
                        </a:buClr>
                        <a:buSzTx/>
                        <a:buFont typeface="Arial" charset="0"/>
                        <a:buNone/>
                        <a:tabLst/>
                        <a:defRPr/>
                      </a:pPr>
                      <a:r>
                        <a:rPr kumimoji="0" lang="en-US" sz="1400" b="0" i="0" u="none" strike="noStrike" cap="none" normalizeH="0" baseline="0" dirty="0" smtClean="0">
                          <a:ln>
                            <a:noFill/>
                          </a:ln>
                          <a:solidFill>
                            <a:schemeClr val="tx1"/>
                          </a:solidFill>
                          <a:effectLst/>
                          <a:latin typeface="Arial" charset="0"/>
                        </a:rPr>
                        <a:t>12</a:t>
                      </a:r>
                      <a:endParaRPr kumimoji="0" lang="en-US" sz="1400" b="0" i="0" u="none" strike="noStrike" kern="1200" cap="none" spc="0" normalizeH="0" baseline="0" noProof="0" dirty="0" smtClean="0">
                        <a:ln>
                          <a:noFill/>
                        </a:ln>
                        <a:solidFill>
                          <a:prstClr val="black"/>
                        </a:solidFill>
                        <a:effectLst/>
                        <a:uLnTx/>
                        <a:uFillTx/>
                        <a:latin typeface="Arial" charset="0"/>
                        <a:ea typeface="+mn-ea"/>
                        <a:cs typeface="+mn-cs"/>
                      </a:endParaRPr>
                    </a:p>
                    <a:p>
                      <a:pPr marL="0" marR="0" lvl="0" indent="0" algn="ctr" defTabSz="914400" rtl="0" eaLnBrk="0" fontAlgn="base" latinLnBrk="0" hangingPunct="0">
                        <a:lnSpc>
                          <a:spcPct val="100000"/>
                        </a:lnSpc>
                        <a:spcBef>
                          <a:spcPts val="0"/>
                        </a:spcBef>
                        <a:spcAft>
                          <a:spcPts val="0"/>
                        </a:spcAft>
                        <a:buClr>
                          <a:srgbClr val="FFCC00"/>
                        </a:buClr>
                        <a:buSzTx/>
                        <a:buFont typeface="Arial" charset="0"/>
                        <a:buNone/>
                        <a:tabLst/>
                        <a:defRPr/>
                      </a:pPr>
                      <a:r>
                        <a:rPr kumimoji="0" lang="en-US" sz="1200" b="0" i="0" u="none" strike="noStrike" kern="1200" cap="none" spc="0" normalizeH="0" baseline="0" noProof="0" dirty="0" smtClean="0">
                          <a:ln>
                            <a:noFill/>
                          </a:ln>
                          <a:solidFill>
                            <a:prstClr val="black"/>
                          </a:solidFill>
                          <a:effectLst/>
                          <a:uLnTx/>
                          <a:uFillTx/>
                          <a:latin typeface="Arial" charset="0"/>
                          <a:ea typeface="+mn-ea"/>
                          <a:cs typeface="+mn-cs"/>
                        </a:rPr>
                        <a:t>(with RBV)</a:t>
                      </a:r>
                    </a:p>
                  </a:txBody>
                  <a:tcPr marT="45632" marB="45632" horzOverflow="overflow">
                    <a:lnL>
                      <a:noFill/>
                    </a:lnL>
                    <a:lnR cap="flat">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base" latinLnBrk="0" hangingPunct="0">
                        <a:lnSpc>
                          <a:spcPct val="100000"/>
                        </a:lnSpc>
                        <a:spcBef>
                          <a:spcPts val="0"/>
                        </a:spcBef>
                        <a:spcAft>
                          <a:spcPts val="0"/>
                        </a:spcAft>
                        <a:buClr>
                          <a:srgbClr val="FFCC00"/>
                        </a:buClr>
                        <a:buSzTx/>
                        <a:buFont typeface="Arial" charset="0"/>
                        <a:buNone/>
                        <a:tabLst/>
                        <a:defRPr/>
                      </a:pPr>
                      <a:r>
                        <a:rPr kumimoji="0" lang="en-US" sz="1400" b="0" i="0" u="none" strike="noStrike" cap="none" normalizeH="0" baseline="0" dirty="0" smtClean="0">
                          <a:ln>
                            <a:noFill/>
                          </a:ln>
                          <a:solidFill>
                            <a:schemeClr val="tx1"/>
                          </a:solidFill>
                          <a:effectLst/>
                          <a:latin typeface="Arial" charset="0"/>
                        </a:rPr>
                        <a:t>24</a:t>
                      </a:r>
                      <a:r>
                        <a:rPr kumimoji="0" lang="en-US" sz="1400" b="0" i="0" u="none" strike="noStrike" cap="none" normalizeH="0" baseline="30000" dirty="0" smtClean="0">
                          <a:ln>
                            <a:noFill/>
                          </a:ln>
                          <a:solidFill>
                            <a:schemeClr val="tx1"/>
                          </a:solidFill>
                          <a:effectLst/>
                          <a:latin typeface="Arial" charset="0"/>
                        </a:rPr>
                        <a:t>‡</a:t>
                      </a:r>
                      <a:endParaRPr kumimoji="0" lang="en-US" sz="1400" b="0" i="0" u="none" strike="noStrike" cap="none" normalizeH="0" baseline="0" dirty="0" smtClean="0">
                        <a:ln>
                          <a:noFill/>
                        </a:ln>
                        <a:solidFill>
                          <a:schemeClr val="tx1"/>
                        </a:solidFill>
                        <a:effectLst/>
                        <a:latin typeface="Arial" charset="0"/>
                      </a:endParaRPr>
                    </a:p>
                    <a:p>
                      <a:pPr marL="0" marR="0" lvl="0" indent="0" algn="ctr" defTabSz="914400" rtl="0" eaLnBrk="0" fontAlgn="base" latinLnBrk="0" hangingPunct="0">
                        <a:lnSpc>
                          <a:spcPct val="100000"/>
                        </a:lnSpc>
                        <a:spcBef>
                          <a:spcPts val="0"/>
                        </a:spcBef>
                        <a:spcAft>
                          <a:spcPts val="0"/>
                        </a:spcAft>
                        <a:buClr>
                          <a:srgbClr val="FFCC00"/>
                        </a:buClr>
                        <a:buSzTx/>
                        <a:buFont typeface="Arial" charset="0"/>
                        <a:buNone/>
                        <a:tabLst/>
                      </a:pPr>
                      <a:r>
                        <a:rPr kumimoji="0" lang="en-US" sz="1200" b="0" i="0" u="none" strike="noStrike" cap="none" normalizeH="0" baseline="0" dirty="0" smtClean="0">
                          <a:ln>
                            <a:noFill/>
                          </a:ln>
                          <a:solidFill>
                            <a:schemeClr val="tx1"/>
                          </a:solidFill>
                          <a:effectLst/>
                          <a:latin typeface="Arial" charset="0"/>
                        </a:rPr>
                        <a:t>(with RBV)</a:t>
                      </a:r>
                    </a:p>
                  </a:txBody>
                  <a:tcPr marT="45632" marB="45632" horzOverflow="overflow">
                    <a:lnL>
                      <a:noFill/>
                    </a:lnL>
                    <a:lnR cap="flat">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base" latinLnBrk="0" hangingPunct="0">
                        <a:lnSpc>
                          <a:spcPct val="100000"/>
                        </a:lnSpc>
                        <a:spcBef>
                          <a:spcPts val="0"/>
                        </a:spcBef>
                        <a:spcAft>
                          <a:spcPts val="0"/>
                        </a:spcAft>
                        <a:buClr>
                          <a:srgbClr val="FFCC00"/>
                        </a:buClr>
                        <a:buSzTx/>
                        <a:buFont typeface="Arial" charset="0"/>
                        <a:buNone/>
                        <a:tabLst/>
                        <a:defRPr/>
                      </a:pPr>
                      <a:r>
                        <a:rPr kumimoji="0" lang="en-US" sz="1400" b="0" i="0" u="none" strike="noStrike" cap="none" normalizeH="0" baseline="0" dirty="0" smtClean="0">
                          <a:ln>
                            <a:noFill/>
                          </a:ln>
                          <a:solidFill>
                            <a:schemeClr val="tx1"/>
                          </a:solidFill>
                          <a:effectLst/>
                          <a:latin typeface="Arial" charset="0"/>
                        </a:rPr>
                        <a:t>12</a:t>
                      </a:r>
                      <a:endParaRPr kumimoji="0" lang="en-US" sz="1400" b="0" i="0" u="none" strike="noStrike" kern="1200" cap="none" spc="0" normalizeH="0" baseline="0" noProof="0" dirty="0" smtClean="0">
                        <a:ln>
                          <a:noFill/>
                        </a:ln>
                        <a:solidFill>
                          <a:prstClr val="black"/>
                        </a:solidFill>
                        <a:effectLst/>
                        <a:uLnTx/>
                        <a:uFillTx/>
                        <a:latin typeface="Arial" charset="0"/>
                        <a:ea typeface="+mn-ea"/>
                        <a:cs typeface="+mn-cs"/>
                      </a:endParaRPr>
                    </a:p>
                    <a:p>
                      <a:pPr marL="0" marR="0" lvl="0" indent="0" algn="ctr" defTabSz="914400" rtl="0" eaLnBrk="0" fontAlgn="base" latinLnBrk="0" hangingPunct="0">
                        <a:lnSpc>
                          <a:spcPct val="100000"/>
                        </a:lnSpc>
                        <a:spcBef>
                          <a:spcPts val="0"/>
                        </a:spcBef>
                        <a:spcAft>
                          <a:spcPts val="0"/>
                        </a:spcAft>
                        <a:buClr>
                          <a:srgbClr val="FFCC00"/>
                        </a:buClr>
                        <a:buSzTx/>
                        <a:buFont typeface="Arial" charset="0"/>
                        <a:buNone/>
                        <a:tabLst/>
                        <a:defRPr/>
                      </a:pPr>
                      <a:r>
                        <a:rPr kumimoji="0" lang="en-US" sz="1200" b="0" i="0" u="none" strike="noStrike" kern="1200" cap="none" spc="0" normalizeH="0" baseline="0" noProof="0" dirty="0" smtClean="0">
                          <a:ln>
                            <a:noFill/>
                          </a:ln>
                          <a:solidFill>
                            <a:prstClr val="black"/>
                          </a:solidFill>
                          <a:effectLst/>
                          <a:uLnTx/>
                          <a:uFillTx/>
                          <a:latin typeface="Arial" charset="0"/>
                          <a:ea typeface="+mn-ea"/>
                          <a:cs typeface="+mn-cs"/>
                        </a:rPr>
                        <a:t>(no RBV)</a:t>
                      </a:r>
                    </a:p>
                  </a:txBody>
                  <a:tcPr marT="45632" marB="45632" horzOverflow="overflow">
                    <a:lnL>
                      <a:noFill/>
                    </a:lnL>
                    <a:lnR cap="flat">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base" latinLnBrk="0" hangingPunct="0">
                        <a:lnSpc>
                          <a:spcPct val="100000"/>
                        </a:lnSpc>
                        <a:spcBef>
                          <a:spcPts val="0"/>
                        </a:spcBef>
                        <a:spcAft>
                          <a:spcPts val="0"/>
                        </a:spcAft>
                        <a:buClr>
                          <a:srgbClr val="FFCC00"/>
                        </a:buClr>
                        <a:buSzTx/>
                        <a:buFont typeface="Arial" charset="0"/>
                        <a:buNone/>
                        <a:tabLst/>
                      </a:pPr>
                      <a:r>
                        <a:rPr kumimoji="0" lang="en-US" sz="1400" b="0" i="0" u="none" strike="noStrike" cap="none" normalizeH="0" baseline="0" dirty="0" smtClean="0">
                          <a:ln>
                            <a:noFill/>
                          </a:ln>
                          <a:solidFill>
                            <a:schemeClr val="tx1"/>
                          </a:solidFill>
                          <a:effectLst/>
                          <a:latin typeface="Arial" charset="0"/>
                        </a:rPr>
                        <a:t>12</a:t>
                      </a:r>
                    </a:p>
                    <a:p>
                      <a:pPr marL="0" marR="0" lvl="0" indent="0" algn="ctr" defTabSz="914400" rtl="0" eaLnBrk="0" fontAlgn="base" latinLnBrk="0" hangingPunct="0">
                        <a:lnSpc>
                          <a:spcPct val="100000"/>
                        </a:lnSpc>
                        <a:spcBef>
                          <a:spcPts val="0"/>
                        </a:spcBef>
                        <a:spcAft>
                          <a:spcPts val="0"/>
                        </a:spcAft>
                        <a:buClr>
                          <a:srgbClr val="FFCC00"/>
                        </a:buClr>
                        <a:buSzTx/>
                        <a:buFont typeface="Arial" charset="0"/>
                        <a:buNone/>
                        <a:tabLst/>
                      </a:pPr>
                      <a:r>
                        <a:rPr kumimoji="0" lang="en-US" sz="1200" b="0" i="0" u="none" strike="noStrike" cap="none" normalizeH="0" baseline="0" dirty="0" smtClean="0">
                          <a:ln>
                            <a:noFill/>
                          </a:ln>
                          <a:solidFill>
                            <a:schemeClr val="tx1"/>
                          </a:solidFill>
                          <a:effectLst/>
                          <a:latin typeface="Arial" charset="0"/>
                        </a:rPr>
                        <a:t>(no RBV)</a:t>
                      </a:r>
                    </a:p>
                  </a:txBody>
                  <a:tcPr marT="45632" marB="45632" horzOverflow="overflow">
                    <a:lnL>
                      <a:noFill/>
                    </a:lnL>
                    <a:lnR cap="flat">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r>
              <a:tr h="677659">
                <a:tc>
                  <a:txBody>
                    <a:bodyPr/>
                    <a:lstStyle/>
                    <a:p>
                      <a:pPr marL="0" marR="0" lvl="0" indent="0" algn="l" defTabSz="914400" rtl="0" eaLnBrk="0" fontAlgn="base" latinLnBrk="0" hangingPunct="0">
                        <a:lnSpc>
                          <a:spcPct val="100000"/>
                        </a:lnSpc>
                        <a:spcBef>
                          <a:spcPts val="0"/>
                        </a:spcBef>
                        <a:spcAft>
                          <a:spcPts val="0"/>
                        </a:spcAft>
                        <a:buClr>
                          <a:srgbClr val="FFCC00"/>
                        </a:buClr>
                        <a:buSzTx/>
                        <a:buFont typeface="Arial" charset="0"/>
                        <a:buNone/>
                        <a:tabLst/>
                      </a:pPr>
                      <a:r>
                        <a:rPr kumimoji="0" lang="en-US" sz="1400" b="1" i="0" u="none" strike="noStrike" cap="none" normalizeH="0" baseline="0" dirty="0" smtClean="0">
                          <a:ln>
                            <a:noFill/>
                          </a:ln>
                          <a:solidFill>
                            <a:schemeClr val="tx1"/>
                          </a:solidFill>
                          <a:effectLst/>
                          <a:latin typeface="Arial" charset="0"/>
                        </a:rPr>
                        <a:t>Daclatasvir (60 mg qd)</a:t>
                      </a:r>
                      <a:r>
                        <a:rPr kumimoji="0" lang="en-US" sz="1400" b="1" i="0" u="none" strike="noStrike" kern="1200" cap="none" spc="0" normalizeH="0" baseline="30000" noProof="0" dirty="0" smtClean="0">
                          <a:ln>
                            <a:noFill/>
                          </a:ln>
                          <a:solidFill>
                            <a:prstClr val="black"/>
                          </a:solidFill>
                          <a:effectLst/>
                          <a:uLnTx/>
                          <a:uFillTx/>
                          <a:latin typeface="Arial" charset="0"/>
                          <a:ea typeface="+mn-ea"/>
                          <a:cs typeface="+mn-cs"/>
                        </a:rPr>
                        <a:t>§</a:t>
                      </a:r>
                      <a:r>
                        <a:rPr kumimoji="0" lang="en-US" sz="1400" b="1" i="0" u="none" strike="noStrike" cap="none" normalizeH="0" baseline="0" dirty="0" smtClean="0">
                          <a:ln>
                            <a:noFill/>
                          </a:ln>
                          <a:solidFill>
                            <a:schemeClr val="tx1"/>
                          </a:solidFill>
                          <a:effectLst/>
                          <a:latin typeface="Arial" charset="0"/>
                        </a:rPr>
                        <a:t> + sofosbuvir (400 mg qd)</a:t>
                      </a:r>
                    </a:p>
                    <a:p>
                      <a:pPr marL="0" marR="0" lvl="0" indent="0" algn="l" defTabSz="914400" rtl="0" eaLnBrk="0" fontAlgn="base" latinLnBrk="0" hangingPunct="0">
                        <a:lnSpc>
                          <a:spcPct val="100000"/>
                        </a:lnSpc>
                        <a:spcBef>
                          <a:spcPts val="0"/>
                        </a:spcBef>
                        <a:spcAft>
                          <a:spcPts val="0"/>
                        </a:spcAft>
                        <a:buClr>
                          <a:srgbClr val="FFCC00"/>
                        </a:buClr>
                        <a:buSzTx/>
                        <a:buFont typeface="Arial" charset="0"/>
                        <a:buNone/>
                        <a:tabLst/>
                      </a:pPr>
                      <a:r>
                        <a:rPr kumimoji="0" lang="en-US" sz="1400" b="1" i="0" u="none" strike="noStrike" cap="none" normalizeH="0" baseline="0" dirty="0" smtClean="0">
                          <a:ln>
                            <a:noFill/>
                          </a:ln>
                          <a:solidFill>
                            <a:schemeClr val="tx1"/>
                          </a:solidFill>
                          <a:effectLst/>
                          <a:latin typeface="Arial" charset="0"/>
                        </a:rPr>
                        <a:t>   </a:t>
                      </a:r>
                      <a:r>
                        <a:rPr kumimoji="0" lang="en-US" sz="1400" b="1" i="0" u="sng" strike="noStrike" cap="none" normalizeH="0" baseline="0" dirty="0" smtClean="0">
                          <a:ln>
                            <a:noFill/>
                          </a:ln>
                          <a:solidFill>
                            <a:schemeClr val="tx1"/>
                          </a:solidFill>
                          <a:effectLst/>
                          <a:latin typeface="Arial" charset="0"/>
                        </a:rPr>
                        <a:t>+</a:t>
                      </a:r>
                      <a:r>
                        <a:rPr kumimoji="0" lang="en-US" sz="1400" b="1" i="0" u="none" strike="noStrike" cap="none" normalizeH="0" baseline="0" dirty="0" smtClean="0">
                          <a:ln>
                            <a:noFill/>
                          </a:ln>
                          <a:solidFill>
                            <a:schemeClr val="tx1"/>
                          </a:solidFill>
                          <a:effectLst/>
                          <a:latin typeface="Arial" charset="0"/>
                        </a:rPr>
                        <a:t> RBV</a:t>
                      </a:r>
                    </a:p>
                  </a:txBody>
                  <a:tcPr marT="45632" marB="45632" horzOverflow="overflow">
                    <a:lnL>
                      <a:noFill/>
                    </a:lnL>
                    <a:lnR cap="flat">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ts val="0"/>
                        </a:spcAft>
                        <a:buClr>
                          <a:srgbClr val="FFCC00"/>
                        </a:buClr>
                        <a:buSzTx/>
                        <a:buFont typeface="Arial" charset="0"/>
                        <a:buNone/>
                        <a:tabLst/>
                        <a:defRPr/>
                      </a:pPr>
                      <a:r>
                        <a:rPr kumimoji="0" lang="en-US" sz="1400" b="0" i="0" u="none" strike="noStrike" kern="1200" cap="none" spc="0" normalizeH="0" baseline="0" noProof="0" dirty="0" smtClean="0">
                          <a:ln>
                            <a:noFill/>
                          </a:ln>
                          <a:solidFill>
                            <a:prstClr val="black"/>
                          </a:solidFill>
                          <a:effectLst/>
                          <a:uLnTx/>
                          <a:uFillTx/>
                          <a:latin typeface="Arial" charset="0"/>
                          <a:ea typeface="+mn-ea"/>
                          <a:cs typeface="+mn-cs"/>
                        </a:rPr>
                        <a:t>12</a:t>
                      </a:r>
                    </a:p>
                    <a:p>
                      <a:pPr marL="0" marR="0" lvl="0" indent="0" algn="ctr" defTabSz="914400" rtl="0" eaLnBrk="0" fontAlgn="base" latinLnBrk="0" hangingPunct="0">
                        <a:lnSpc>
                          <a:spcPct val="100000"/>
                        </a:lnSpc>
                        <a:spcBef>
                          <a:spcPts val="0"/>
                        </a:spcBef>
                        <a:spcAft>
                          <a:spcPts val="0"/>
                        </a:spcAft>
                        <a:buClr>
                          <a:srgbClr val="FFCC00"/>
                        </a:buClr>
                        <a:buSzTx/>
                        <a:buFont typeface="Arial" charset="0"/>
                        <a:buNone/>
                        <a:tabLst/>
                        <a:defRPr/>
                      </a:pPr>
                      <a:r>
                        <a:rPr kumimoji="0" lang="en-US" sz="1200" b="0" i="0" u="none" strike="noStrike" kern="1200" cap="none" spc="0" normalizeH="0" baseline="0" noProof="0" dirty="0" smtClean="0">
                          <a:ln>
                            <a:noFill/>
                          </a:ln>
                          <a:solidFill>
                            <a:prstClr val="black"/>
                          </a:solidFill>
                          <a:effectLst/>
                          <a:uLnTx/>
                          <a:uFillTx/>
                          <a:latin typeface="Arial" charset="0"/>
                          <a:ea typeface="+mn-ea"/>
                          <a:cs typeface="+mn-cs"/>
                        </a:rPr>
                        <a:t>(no RBV)</a:t>
                      </a:r>
                    </a:p>
                  </a:txBody>
                  <a:tcPr marT="45632" marB="45632" horzOverflow="overflow">
                    <a:lnL>
                      <a:noFill/>
                    </a:lnL>
                    <a:lnR cap="flat">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ts val="0"/>
                        </a:spcAft>
                        <a:buClr>
                          <a:srgbClr val="FFCC00"/>
                        </a:buClr>
                        <a:buSzTx/>
                        <a:buFont typeface="Arial" charset="0"/>
                        <a:buNone/>
                        <a:tabLst/>
                      </a:pPr>
                      <a:r>
                        <a:rPr kumimoji="0" lang="en-US" sz="1400" b="0" i="0" u="none" strike="noStrike" cap="none" normalizeH="0" baseline="0" dirty="0" smtClean="0">
                          <a:ln>
                            <a:noFill/>
                          </a:ln>
                          <a:solidFill>
                            <a:schemeClr val="tx1"/>
                          </a:solidFill>
                          <a:effectLst/>
                          <a:latin typeface="Arial" charset="0"/>
                        </a:rPr>
                        <a:t>24</a:t>
                      </a:r>
                    </a:p>
                  </a:txBody>
                  <a:tcPr marT="45632" marB="45632" horzOverflow="overflow">
                    <a:lnL>
                      <a:noFill/>
                    </a:lnL>
                    <a:lnR cap="flat">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ts val="0"/>
                        </a:spcAft>
                        <a:buClr>
                          <a:srgbClr val="FFCC00"/>
                        </a:buClr>
                        <a:buSzTx/>
                        <a:buFont typeface="Arial" charset="0"/>
                        <a:buNone/>
                        <a:tabLst/>
                        <a:defRPr/>
                      </a:pPr>
                      <a:r>
                        <a:rPr kumimoji="0" lang="en-US" sz="1400" b="0" i="0" u="none" strike="noStrike" kern="1200" cap="none" spc="0" normalizeH="0" baseline="0" noProof="0" dirty="0" smtClean="0">
                          <a:ln>
                            <a:noFill/>
                          </a:ln>
                          <a:solidFill>
                            <a:prstClr val="black"/>
                          </a:solidFill>
                          <a:effectLst/>
                          <a:uLnTx/>
                          <a:uFillTx/>
                          <a:latin typeface="Arial" charset="0"/>
                          <a:ea typeface="+mn-ea"/>
                          <a:cs typeface="+mn-cs"/>
                        </a:rPr>
                        <a:t>12</a:t>
                      </a:r>
                    </a:p>
                    <a:p>
                      <a:pPr marL="0" marR="0" lvl="0" indent="0" algn="ctr" defTabSz="914400" rtl="0" eaLnBrk="0" fontAlgn="base" latinLnBrk="0" hangingPunct="0">
                        <a:lnSpc>
                          <a:spcPct val="100000"/>
                        </a:lnSpc>
                        <a:spcBef>
                          <a:spcPts val="0"/>
                        </a:spcBef>
                        <a:spcAft>
                          <a:spcPts val="0"/>
                        </a:spcAft>
                        <a:buClr>
                          <a:srgbClr val="FFCC00"/>
                        </a:buClr>
                        <a:buSzTx/>
                        <a:buFont typeface="Arial" charset="0"/>
                        <a:buNone/>
                        <a:tabLst/>
                        <a:defRPr/>
                      </a:pPr>
                      <a:r>
                        <a:rPr kumimoji="0" lang="en-US" sz="1200" b="0" i="0" u="none" strike="noStrike" kern="1200" cap="none" spc="0" normalizeH="0" baseline="0" noProof="0" dirty="0" smtClean="0">
                          <a:ln>
                            <a:noFill/>
                          </a:ln>
                          <a:solidFill>
                            <a:prstClr val="black"/>
                          </a:solidFill>
                          <a:effectLst/>
                          <a:uLnTx/>
                          <a:uFillTx/>
                          <a:latin typeface="Arial" charset="0"/>
                          <a:ea typeface="+mn-ea"/>
                          <a:cs typeface="+mn-cs"/>
                        </a:rPr>
                        <a:t>(no RBV)</a:t>
                      </a:r>
                    </a:p>
                  </a:txBody>
                  <a:tcPr marT="45632" marB="45632" horzOverflow="overflow">
                    <a:lnL>
                      <a:noFill/>
                    </a:lnL>
                    <a:lnR cap="flat">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ts val="0"/>
                        </a:spcAft>
                        <a:buClr>
                          <a:srgbClr val="FFCC00"/>
                        </a:buClr>
                        <a:buSzTx/>
                        <a:buFont typeface="Arial" charset="0"/>
                        <a:buNone/>
                        <a:tabLst/>
                      </a:pPr>
                      <a:r>
                        <a:rPr kumimoji="0" lang="en-US" sz="1400" b="0" i="0" u="none" strike="noStrike" cap="none" normalizeH="0" baseline="0" dirty="0" smtClean="0">
                          <a:ln>
                            <a:noFill/>
                          </a:ln>
                          <a:solidFill>
                            <a:schemeClr val="tx1"/>
                          </a:solidFill>
                          <a:effectLst/>
                          <a:latin typeface="Arial" charset="0"/>
                        </a:rPr>
                        <a:t>24</a:t>
                      </a:r>
                    </a:p>
                  </a:txBody>
                  <a:tcPr marT="45632" marB="45632" horzOverflow="overflow">
                    <a:lnL>
                      <a:noFill/>
                    </a:lnL>
                    <a:lnR cap="flat">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Title 1"/>
          <p:cNvSpPr>
            <a:spLocks noGrp="1"/>
          </p:cNvSpPr>
          <p:nvPr>
            <p:ph type="title"/>
          </p:nvPr>
        </p:nvSpPr>
        <p:spPr>
          <a:xfrm>
            <a:off x="186267" y="1413907"/>
            <a:ext cx="8754533" cy="618085"/>
          </a:xfrm>
        </p:spPr>
        <p:txBody>
          <a:bodyPr/>
          <a:lstStyle/>
          <a:p>
            <a:r>
              <a:rPr lang="en-US" sz="2200" b="1" dirty="0" smtClean="0"/>
              <a:t>AASLD </a:t>
            </a:r>
            <a:r>
              <a:rPr lang="en-US" sz="2200" b="1" dirty="0"/>
              <a:t>and </a:t>
            </a:r>
            <a:r>
              <a:rPr lang="en-US" sz="2200" b="1" dirty="0" smtClean="0"/>
              <a:t>IDSA: Recommended </a:t>
            </a:r>
            <a:r>
              <a:rPr lang="en-US" sz="2200" b="1" dirty="0"/>
              <a:t>HCV </a:t>
            </a:r>
            <a:r>
              <a:rPr lang="en-US" sz="2200" b="1" dirty="0" smtClean="0"/>
              <a:t>Regimens for</a:t>
            </a:r>
            <a:r>
              <a:rPr lang="en-US" sz="2200" b="1" dirty="0"/>
              <a:t> </a:t>
            </a:r>
            <a:r>
              <a:rPr lang="en-US" sz="2200" b="1" dirty="0" smtClean="0"/>
              <a:t>This Patient</a:t>
            </a:r>
            <a:endParaRPr lang="en-US" sz="2200" b="1" dirty="0"/>
          </a:p>
        </p:txBody>
      </p:sp>
      <p:sp>
        <p:nvSpPr>
          <p:cNvPr id="4" name="Text Box 29"/>
          <p:cNvSpPr txBox="1">
            <a:spLocks noChangeArrowheads="1"/>
          </p:cNvSpPr>
          <p:nvPr/>
        </p:nvSpPr>
        <p:spPr bwMode="auto">
          <a:xfrm>
            <a:off x="102660" y="6564380"/>
            <a:ext cx="8426450" cy="2000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bIns="0" anchor="b">
            <a:spAutoFit/>
          </a:bodyPr>
          <a:lstStyle>
            <a:lvl1pPr eaLnBrk="0" hangingPunct="0">
              <a:defRPr sz="3200">
                <a:solidFill>
                  <a:schemeClr val="bg1"/>
                </a:solidFill>
                <a:latin typeface="Arial" charset="0"/>
              </a:defRPr>
            </a:lvl1pPr>
            <a:lvl2pPr marL="742950" indent="-285750" eaLnBrk="0" hangingPunct="0">
              <a:defRPr sz="3200">
                <a:solidFill>
                  <a:schemeClr val="bg1"/>
                </a:solidFill>
                <a:latin typeface="Arial" charset="0"/>
              </a:defRPr>
            </a:lvl2pPr>
            <a:lvl3pPr marL="1143000" indent="-228600" eaLnBrk="0" hangingPunct="0">
              <a:defRPr sz="3200">
                <a:solidFill>
                  <a:schemeClr val="bg1"/>
                </a:solidFill>
                <a:latin typeface="Arial" charset="0"/>
              </a:defRPr>
            </a:lvl3pPr>
            <a:lvl4pPr marL="1600200" indent="-228600" eaLnBrk="0" hangingPunct="0">
              <a:defRPr sz="3200">
                <a:solidFill>
                  <a:schemeClr val="bg1"/>
                </a:solidFill>
                <a:latin typeface="Arial" charset="0"/>
              </a:defRPr>
            </a:lvl4pPr>
            <a:lvl5pPr marL="2057400" indent="-228600" eaLnBrk="0" hangingPunct="0">
              <a:defRPr sz="3200">
                <a:solidFill>
                  <a:schemeClr val="bg1"/>
                </a:solidFill>
                <a:latin typeface="Arial" charset="0"/>
              </a:defRPr>
            </a:lvl5pPr>
            <a:lvl6pPr marL="2514600" indent="-228600" eaLnBrk="0" fontAlgn="base" hangingPunct="0">
              <a:lnSpc>
                <a:spcPct val="90000"/>
              </a:lnSpc>
              <a:spcBef>
                <a:spcPct val="0"/>
              </a:spcBef>
              <a:spcAft>
                <a:spcPct val="0"/>
              </a:spcAft>
              <a:defRPr sz="3200">
                <a:solidFill>
                  <a:schemeClr val="bg1"/>
                </a:solidFill>
                <a:latin typeface="Arial" charset="0"/>
              </a:defRPr>
            </a:lvl6pPr>
            <a:lvl7pPr marL="2971800" indent="-228600" eaLnBrk="0" fontAlgn="base" hangingPunct="0">
              <a:lnSpc>
                <a:spcPct val="90000"/>
              </a:lnSpc>
              <a:spcBef>
                <a:spcPct val="0"/>
              </a:spcBef>
              <a:spcAft>
                <a:spcPct val="0"/>
              </a:spcAft>
              <a:defRPr sz="3200">
                <a:solidFill>
                  <a:schemeClr val="bg1"/>
                </a:solidFill>
                <a:latin typeface="Arial" charset="0"/>
              </a:defRPr>
            </a:lvl7pPr>
            <a:lvl8pPr marL="3429000" indent="-228600" eaLnBrk="0" fontAlgn="base" hangingPunct="0">
              <a:lnSpc>
                <a:spcPct val="90000"/>
              </a:lnSpc>
              <a:spcBef>
                <a:spcPct val="0"/>
              </a:spcBef>
              <a:spcAft>
                <a:spcPct val="0"/>
              </a:spcAft>
              <a:defRPr sz="3200">
                <a:solidFill>
                  <a:schemeClr val="bg1"/>
                </a:solidFill>
                <a:latin typeface="Arial" charset="0"/>
              </a:defRPr>
            </a:lvl8pPr>
            <a:lvl9pPr marL="3886200" indent="-228600" eaLnBrk="0" fontAlgn="base" hangingPunct="0">
              <a:lnSpc>
                <a:spcPct val="90000"/>
              </a:lnSpc>
              <a:spcBef>
                <a:spcPct val="0"/>
              </a:spcBef>
              <a:spcAft>
                <a:spcPct val="0"/>
              </a:spcAft>
              <a:defRPr sz="3200">
                <a:solidFill>
                  <a:schemeClr val="bg1"/>
                </a:solidFill>
                <a:latin typeface="Arial" charset="0"/>
              </a:defRPr>
            </a:lvl9pPr>
          </a:lstStyle>
          <a:p>
            <a:pPr lvl="0" eaLnBrk="1" hangingPunct="1">
              <a:defRPr/>
            </a:pPr>
            <a:r>
              <a:rPr lang="en-US" sz="1000" kern="0" dirty="0">
                <a:solidFill>
                  <a:schemeClr val="tx1">
                    <a:lumMod val="65000"/>
                    <a:lumOff val="35000"/>
                  </a:schemeClr>
                </a:solidFill>
                <a:latin typeface="Arial" pitchFamily="34" charset="0"/>
                <a:cs typeface="Arial" pitchFamily="34" charset="0"/>
              </a:rPr>
              <a:t>AASLD and IDSA. http://</a:t>
            </a:r>
            <a:r>
              <a:rPr lang="en-US" sz="1000" kern="0" dirty="0" err="1">
                <a:solidFill>
                  <a:schemeClr val="tx1">
                    <a:lumMod val="65000"/>
                    <a:lumOff val="35000"/>
                  </a:schemeClr>
                </a:solidFill>
                <a:latin typeface="Arial" pitchFamily="34" charset="0"/>
                <a:cs typeface="Arial" pitchFamily="34" charset="0"/>
              </a:rPr>
              <a:t>www.hcvguidelines.org</a:t>
            </a:r>
            <a:r>
              <a:rPr lang="en-US" sz="1000" kern="0" dirty="0">
                <a:solidFill>
                  <a:schemeClr val="tx1">
                    <a:lumMod val="65000"/>
                    <a:lumOff val="35000"/>
                  </a:schemeClr>
                </a:solidFill>
                <a:latin typeface="Arial" pitchFamily="34" charset="0"/>
                <a:cs typeface="Arial" pitchFamily="34" charset="0"/>
              </a:rPr>
              <a:t>/full-report-view. Version December 11, 2015.</a:t>
            </a:r>
          </a:p>
        </p:txBody>
      </p:sp>
      <p:sp>
        <p:nvSpPr>
          <p:cNvPr id="8" name="TextBox 7"/>
          <p:cNvSpPr txBox="1"/>
          <p:nvPr/>
        </p:nvSpPr>
        <p:spPr>
          <a:xfrm>
            <a:off x="4572000" y="1775988"/>
            <a:ext cx="4381499" cy="369332"/>
          </a:xfrm>
          <a:prstGeom prst="rect">
            <a:avLst/>
          </a:prstGeom>
          <a:noFill/>
        </p:spPr>
        <p:txBody>
          <a:bodyPr wrap="square" rtlCol="0">
            <a:spAutoFit/>
          </a:bodyPr>
          <a:lstStyle/>
          <a:p>
            <a:pPr algn="ctr"/>
            <a:r>
              <a:rPr lang="en-US" b="1" dirty="0" smtClean="0">
                <a:latin typeface="Arial" charset="0"/>
              </a:rPr>
              <a:t>Duration of Therapy (weeks)</a:t>
            </a:r>
            <a:endParaRPr lang="en-US" b="1" dirty="0">
              <a:latin typeface="Arial" charset="0"/>
            </a:endParaRPr>
          </a:p>
        </p:txBody>
      </p:sp>
      <p:sp>
        <p:nvSpPr>
          <p:cNvPr id="21" name="TextBox 48"/>
          <p:cNvSpPr txBox="1">
            <a:spLocks noChangeArrowheads="1"/>
          </p:cNvSpPr>
          <p:nvPr/>
        </p:nvSpPr>
        <p:spPr bwMode="auto">
          <a:xfrm>
            <a:off x="190831" y="5903069"/>
            <a:ext cx="8779441" cy="704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eaLnBrk="1" hangingPunct="1">
              <a:lnSpc>
                <a:spcPct val="90000"/>
              </a:lnSpc>
            </a:pPr>
            <a:r>
              <a:rPr lang="en-US" sz="1100" dirty="0">
                <a:solidFill>
                  <a:prstClr val="black">
                    <a:lumMod val="65000"/>
                    <a:lumOff val="35000"/>
                  </a:prstClr>
                </a:solidFill>
                <a:latin typeface="Arial" pitchFamily="34" charset="0"/>
                <a:cs typeface="Arial" pitchFamily="34" charset="0"/>
              </a:rPr>
              <a:t>Weight-based RBV (1000 mg [&lt;75 kg] to 1200 mg [</a:t>
            </a:r>
            <a:r>
              <a:rPr lang="en-US" sz="1100" u="sng" dirty="0">
                <a:solidFill>
                  <a:prstClr val="black">
                    <a:lumMod val="65000"/>
                    <a:lumOff val="35000"/>
                  </a:prstClr>
                </a:solidFill>
                <a:latin typeface="Arial" pitchFamily="34" charset="0"/>
                <a:cs typeface="Arial" pitchFamily="34" charset="0"/>
              </a:rPr>
              <a:t>&gt;</a:t>
            </a:r>
            <a:r>
              <a:rPr lang="en-US" sz="1100" dirty="0">
                <a:solidFill>
                  <a:prstClr val="black">
                    <a:lumMod val="65000"/>
                    <a:lumOff val="35000"/>
                  </a:prstClr>
                </a:solidFill>
                <a:latin typeface="Arial" pitchFamily="34" charset="0"/>
                <a:cs typeface="Arial" pitchFamily="34" charset="0"/>
              </a:rPr>
              <a:t>75 kg])</a:t>
            </a:r>
            <a:r>
              <a:rPr lang="en-US" sz="1100" dirty="0" smtClean="0">
                <a:solidFill>
                  <a:prstClr val="black">
                    <a:lumMod val="65000"/>
                    <a:lumOff val="35000"/>
                  </a:prstClr>
                </a:solidFill>
                <a:latin typeface="Arial" pitchFamily="34" charset="0"/>
                <a:cs typeface="Arial" pitchFamily="34" charset="0"/>
              </a:rPr>
              <a:t>.;  </a:t>
            </a:r>
            <a:r>
              <a:rPr lang="en-US" sz="1100" dirty="0" smtClean="0">
                <a:solidFill>
                  <a:schemeClr val="tx1">
                    <a:lumMod val="65000"/>
                    <a:lumOff val="35000"/>
                  </a:schemeClr>
                </a:solidFill>
                <a:latin typeface="Arial" pitchFamily="34" charset="0"/>
                <a:cs typeface="Arial" pitchFamily="34" charset="0"/>
              </a:rPr>
              <a:t>*Compensated cirrhosis.; </a:t>
            </a:r>
            <a:r>
              <a:rPr lang="en-US" sz="1100" baseline="30000" dirty="0" smtClean="0">
                <a:solidFill>
                  <a:prstClr val="black">
                    <a:lumMod val="65000"/>
                    <a:lumOff val="35000"/>
                  </a:prstClr>
                </a:solidFill>
                <a:latin typeface="Arial" pitchFamily="34" charset="0"/>
                <a:cs typeface="Arial" pitchFamily="34" charset="0"/>
              </a:rPr>
              <a:t>†</a:t>
            </a:r>
            <a:r>
              <a:rPr lang="en-US" sz="1100" dirty="0" smtClean="0">
                <a:solidFill>
                  <a:schemeClr val="tx1">
                    <a:lumMod val="65000"/>
                    <a:lumOff val="35000"/>
                  </a:schemeClr>
                </a:solidFill>
                <a:latin typeface="Arial" pitchFamily="34" charset="0"/>
                <a:cs typeface="Arial" pitchFamily="34" charset="0"/>
              </a:rPr>
              <a:t>Role of RBV is unclear, awaiting results from larger phase 3 studies for clarification.; </a:t>
            </a:r>
            <a:r>
              <a:rPr lang="en-US" sz="1100" baseline="30000" dirty="0" smtClean="0">
                <a:solidFill>
                  <a:prstClr val="black">
                    <a:lumMod val="65000"/>
                    <a:lumOff val="35000"/>
                  </a:prstClr>
                </a:solidFill>
                <a:latin typeface="Arial" pitchFamily="34" charset="0"/>
                <a:cs typeface="Arial" pitchFamily="34" charset="0"/>
              </a:rPr>
              <a:t>‡</a:t>
            </a:r>
            <a:r>
              <a:rPr lang="en-US" sz="1100" dirty="0" smtClean="0">
                <a:solidFill>
                  <a:schemeClr val="tx1">
                    <a:lumMod val="65000"/>
                    <a:lumOff val="35000"/>
                  </a:schemeClr>
                </a:solidFill>
                <a:latin typeface="Arial" pitchFamily="34" charset="0"/>
                <a:cs typeface="Arial" pitchFamily="34" charset="0"/>
              </a:rPr>
              <a:t>12 </a:t>
            </a:r>
            <a:r>
              <a:rPr lang="en-US" sz="1100" dirty="0">
                <a:solidFill>
                  <a:schemeClr val="tx1">
                    <a:lumMod val="65000"/>
                    <a:lumOff val="35000"/>
                  </a:schemeClr>
                </a:solidFill>
                <a:latin typeface="Arial" pitchFamily="34" charset="0"/>
                <a:cs typeface="Arial" pitchFamily="34" charset="0"/>
              </a:rPr>
              <a:t>weeks may </a:t>
            </a:r>
            <a:r>
              <a:rPr lang="en-US" sz="1100" dirty="0" smtClean="0">
                <a:solidFill>
                  <a:schemeClr val="tx1">
                    <a:lumMod val="65000"/>
                    <a:lumOff val="35000"/>
                  </a:schemeClr>
                </a:solidFill>
                <a:latin typeface="Arial" pitchFamily="34" charset="0"/>
                <a:cs typeface="Arial" pitchFamily="34" charset="0"/>
              </a:rPr>
              <a:t>be considered </a:t>
            </a:r>
            <a:r>
              <a:rPr lang="en-US" sz="1100" dirty="0">
                <a:solidFill>
                  <a:schemeClr val="tx1">
                    <a:lumMod val="65000"/>
                    <a:lumOff val="35000"/>
                  </a:schemeClr>
                </a:solidFill>
                <a:latin typeface="Arial" pitchFamily="34" charset="0"/>
                <a:cs typeface="Arial" pitchFamily="34" charset="0"/>
              </a:rPr>
              <a:t>for some patients based on prior treatment </a:t>
            </a:r>
            <a:r>
              <a:rPr lang="en-US" sz="1100" dirty="0" smtClean="0">
                <a:solidFill>
                  <a:schemeClr val="tx1">
                    <a:lumMod val="65000"/>
                    <a:lumOff val="35000"/>
                  </a:schemeClr>
                </a:solidFill>
                <a:latin typeface="Arial" pitchFamily="34" charset="0"/>
                <a:cs typeface="Arial" pitchFamily="34" charset="0"/>
              </a:rPr>
              <a:t>history.</a:t>
            </a:r>
          </a:p>
          <a:p>
            <a:pPr eaLnBrk="1" hangingPunct="1">
              <a:lnSpc>
                <a:spcPct val="90000"/>
              </a:lnSpc>
            </a:pPr>
            <a:r>
              <a:rPr lang="en-US" sz="1100" baseline="30000" dirty="0" smtClean="0">
                <a:solidFill>
                  <a:schemeClr val="tx1">
                    <a:lumMod val="65000"/>
                    <a:lumOff val="35000"/>
                  </a:schemeClr>
                </a:solidFill>
                <a:latin typeface="Arial" pitchFamily="34" charset="0"/>
                <a:cs typeface="Arial" pitchFamily="34" charset="0"/>
              </a:rPr>
              <a:t>§</a:t>
            </a:r>
            <a:r>
              <a:rPr lang="en-US" sz="1100" dirty="0" smtClean="0">
                <a:solidFill>
                  <a:schemeClr val="tx1">
                    <a:lumMod val="65000"/>
                    <a:lumOff val="35000"/>
                  </a:schemeClr>
                </a:solidFill>
                <a:latin typeface="Arial" pitchFamily="34" charset="0"/>
                <a:cs typeface="Arial" pitchFamily="34" charset="0"/>
              </a:rPr>
              <a:t>Dose may </a:t>
            </a:r>
            <a:r>
              <a:rPr lang="en-US" sz="1100" dirty="0">
                <a:solidFill>
                  <a:schemeClr val="tx1">
                    <a:lumMod val="65000"/>
                    <a:lumOff val="35000"/>
                  </a:schemeClr>
                </a:solidFill>
                <a:latin typeface="Arial" pitchFamily="34" charset="0"/>
                <a:cs typeface="Arial" pitchFamily="34" charset="0"/>
              </a:rPr>
              <a:t>need to increase or decrease </a:t>
            </a:r>
            <a:r>
              <a:rPr lang="en-US" sz="1100" dirty="0" smtClean="0">
                <a:solidFill>
                  <a:schemeClr val="tx1">
                    <a:lumMod val="65000"/>
                    <a:lumOff val="35000"/>
                  </a:schemeClr>
                </a:solidFill>
                <a:latin typeface="Arial" pitchFamily="34" charset="0"/>
                <a:cs typeface="Arial" pitchFamily="34" charset="0"/>
              </a:rPr>
              <a:t>when used concomitantly </a:t>
            </a:r>
            <a:r>
              <a:rPr lang="en-US" sz="1100" dirty="0">
                <a:solidFill>
                  <a:schemeClr val="tx1">
                    <a:lumMod val="65000"/>
                    <a:lumOff val="35000"/>
                  </a:schemeClr>
                </a:solidFill>
                <a:latin typeface="Arial" pitchFamily="34" charset="0"/>
                <a:cs typeface="Arial" pitchFamily="34" charset="0"/>
              </a:rPr>
              <a:t>with cytochrome </a:t>
            </a:r>
            <a:r>
              <a:rPr lang="en-US" sz="1100" dirty="0" err="1">
                <a:solidFill>
                  <a:schemeClr val="tx1">
                    <a:lumMod val="65000"/>
                    <a:lumOff val="35000"/>
                  </a:schemeClr>
                </a:solidFill>
                <a:latin typeface="Arial" pitchFamily="34" charset="0"/>
                <a:cs typeface="Arial" pitchFamily="34" charset="0"/>
              </a:rPr>
              <a:t>P450</a:t>
            </a:r>
            <a:r>
              <a:rPr lang="en-US" sz="1100" dirty="0">
                <a:solidFill>
                  <a:schemeClr val="tx1">
                    <a:lumMod val="65000"/>
                    <a:lumOff val="35000"/>
                  </a:schemeClr>
                </a:solidFill>
                <a:latin typeface="Arial" pitchFamily="34" charset="0"/>
                <a:cs typeface="Arial" pitchFamily="34" charset="0"/>
              </a:rPr>
              <a:t> </a:t>
            </a:r>
            <a:r>
              <a:rPr lang="en-US" sz="1100" dirty="0" err="1">
                <a:solidFill>
                  <a:schemeClr val="tx1">
                    <a:lumMod val="65000"/>
                    <a:lumOff val="35000"/>
                  </a:schemeClr>
                </a:solidFill>
                <a:latin typeface="Arial" pitchFamily="34" charset="0"/>
                <a:cs typeface="Arial" pitchFamily="34" charset="0"/>
              </a:rPr>
              <a:t>3A</a:t>
            </a:r>
            <a:r>
              <a:rPr lang="en-US" sz="1100" dirty="0">
                <a:solidFill>
                  <a:schemeClr val="tx1">
                    <a:lumMod val="65000"/>
                    <a:lumOff val="35000"/>
                  </a:schemeClr>
                </a:solidFill>
                <a:latin typeface="Arial" pitchFamily="34" charset="0"/>
                <a:cs typeface="Arial" pitchFamily="34" charset="0"/>
              </a:rPr>
              <a:t>/4 inducers and inhibitors, </a:t>
            </a:r>
            <a:endParaRPr lang="en-US" sz="1100" dirty="0" smtClean="0">
              <a:solidFill>
                <a:schemeClr val="tx1">
                  <a:lumMod val="65000"/>
                  <a:lumOff val="35000"/>
                </a:schemeClr>
              </a:solidFill>
              <a:latin typeface="Arial" pitchFamily="34" charset="0"/>
              <a:cs typeface="Arial" pitchFamily="34" charset="0"/>
            </a:endParaRPr>
          </a:p>
          <a:p>
            <a:pPr eaLnBrk="1" hangingPunct="1">
              <a:lnSpc>
                <a:spcPct val="90000"/>
              </a:lnSpc>
            </a:pPr>
            <a:r>
              <a:rPr lang="en-US" sz="1100" dirty="0">
                <a:solidFill>
                  <a:schemeClr val="tx1">
                    <a:lumMod val="65000"/>
                    <a:lumOff val="35000"/>
                  </a:schemeClr>
                </a:solidFill>
                <a:latin typeface="Arial" pitchFamily="34" charset="0"/>
                <a:cs typeface="Arial" pitchFamily="34" charset="0"/>
              </a:rPr>
              <a:t> </a:t>
            </a:r>
            <a:r>
              <a:rPr lang="en-US" sz="1100" dirty="0" smtClean="0">
                <a:solidFill>
                  <a:schemeClr val="tx1">
                    <a:lumMod val="65000"/>
                    <a:lumOff val="35000"/>
                  </a:schemeClr>
                </a:solidFill>
                <a:latin typeface="Arial" pitchFamily="34" charset="0"/>
                <a:cs typeface="Arial" pitchFamily="34" charset="0"/>
              </a:rPr>
              <a:t>  respectively.; ^ FDA label: consider 8 weeks of therapy if HCV RNA &lt; 6M IU/ml</a:t>
            </a:r>
          </a:p>
        </p:txBody>
      </p:sp>
      <p:sp>
        <p:nvSpPr>
          <p:cNvPr id="9" name="TextBox 8"/>
          <p:cNvSpPr txBox="1"/>
          <p:nvPr/>
        </p:nvSpPr>
        <p:spPr>
          <a:xfrm>
            <a:off x="0" y="33866"/>
            <a:ext cx="9143999" cy="1631216"/>
          </a:xfrm>
          <a:prstGeom prst="rect">
            <a:avLst/>
          </a:prstGeom>
          <a:noFill/>
        </p:spPr>
        <p:txBody>
          <a:bodyPr wrap="square" rtlCol="0">
            <a:spAutoFit/>
          </a:bodyPr>
          <a:lstStyle/>
          <a:p>
            <a:r>
              <a:rPr lang="en-US" sz="2800" b="1" dirty="0">
                <a:solidFill>
                  <a:srgbClr val="1F497D"/>
                </a:solidFill>
              </a:rPr>
              <a:t>Case 1</a:t>
            </a:r>
            <a:r>
              <a:rPr lang="en-US" sz="2800" b="1" dirty="0" smtClean="0">
                <a:solidFill>
                  <a:srgbClr val="1F497D"/>
                </a:solidFill>
              </a:rPr>
              <a:t>: Easy To Treat Population</a:t>
            </a:r>
          </a:p>
          <a:p>
            <a:r>
              <a:rPr lang="en-US" sz="2400" b="1" dirty="0" smtClean="0">
                <a:solidFill>
                  <a:srgbClr val="000000"/>
                </a:solidFill>
              </a:rPr>
              <a:t>34 </a:t>
            </a:r>
            <a:r>
              <a:rPr lang="en-US" sz="2400" b="1" dirty="0">
                <a:solidFill>
                  <a:srgbClr val="000000"/>
                </a:solidFill>
              </a:rPr>
              <a:t>year old </a:t>
            </a:r>
            <a:r>
              <a:rPr lang="en-US" sz="2400" b="1" dirty="0" smtClean="0">
                <a:solidFill>
                  <a:srgbClr val="000000"/>
                </a:solidFill>
              </a:rPr>
              <a:t>female</a:t>
            </a:r>
            <a:r>
              <a:rPr lang="en-US" sz="2400" b="1" dirty="0">
                <a:solidFill>
                  <a:srgbClr val="000000"/>
                </a:solidFill>
              </a:rPr>
              <a:t>, with baseline HCV RNA </a:t>
            </a:r>
            <a:r>
              <a:rPr lang="en-US" sz="2400" b="1" dirty="0" smtClean="0">
                <a:solidFill>
                  <a:srgbClr val="000000"/>
                </a:solidFill>
              </a:rPr>
              <a:t>of </a:t>
            </a:r>
            <a:r>
              <a:rPr lang="en-US" sz="2400" b="1" dirty="0">
                <a:solidFill>
                  <a:srgbClr val="000000"/>
                </a:solidFill>
              </a:rPr>
              <a:t>8</a:t>
            </a:r>
            <a:r>
              <a:rPr lang="en-US" sz="2400" b="1" dirty="0" smtClean="0">
                <a:solidFill>
                  <a:srgbClr val="000000"/>
                </a:solidFill>
              </a:rPr>
              <a:t>50,000 </a:t>
            </a:r>
            <a:r>
              <a:rPr lang="en-US" sz="2400" b="1" dirty="0">
                <a:solidFill>
                  <a:srgbClr val="000000"/>
                </a:solidFill>
              </a:rPr>
              <a:t>IU/ml and </a:t>
            </a:r>
            <a:r>
              <a:rPr lang="en-US" sz="2400" b="1" dirty="0" smtClean="0">
                <a:solidFill>
                  <a:srgbClr val="000000"/>
                </a:solidFill>
              </a:rPr>
              <a:t>genotype </a:t>
            </a:r>
            <a:r>
              <a:rPr lang="en-US" sz="2400" b="1" dirty="0">
                <a:solidFill>
                  <a:srgbClr val="000000"/>
                </a:solidFill>
              </a:rPr>
              <a:t>1b, </a:t>
            </a:r>
            <a:r>
              <a:rPr lang="en-US" sz="2400" b="1" dirty="0" smtClean="0">
                <a:solidFill>
                  <a:srgbClr val="000000"/>
                </a:solidFill>
              </a:rPr>
              <a:t>mild </a:t>
            </a:r>
            <a:r>
              <a:rPr lang="en-US" sz="2400" b="1" dirty="0">
                <a:solidFill>
                  <a:srgbClr val="000000"/>
                </a:solidFill>
              </a:rPr>
              <a:t>fibrosis and the IL28B CC genotype. </a:t>
            </a:r>
            <a:endParaRPr lang="en-US" sz="2400" dirty="0">
              <a:solidFill>
                <a:srgbClr val="000000"/>
              </a:solidFill>
            </a:endParaRPr>
          </a:p>
          <a:p>
            <a:endParaRPr lang="en-US" sz="2400" dirty="0">
              <a:solidFill>
                <a:srgbClr val="1F497D"/>
              </a:solidFill>
            </a:endParaRPr>
          </a:p>
        </p:txBody>
      </p:sp>
      <p:sp>
        <p:nvSpPr>
          <p:cNvPr id="3" name="Rectangle 2"/>
          <p:cNvSpPr/>
          <p:nvPr/>
        </p:nvSpPr>
        <p:spPr>
          <a:xfrm>
            <a:off x="6739467" y="2150533"/>
            <a:ext cx="1168400" cy="3606800"/>
          </a:xfrm>
          <a:prstGeom prst="rect">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576047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504"/>
            <a:ext cx="8229600" cy="703262"/>
          </a:xfrm>
        </p:spPr>
        <p:txBody>
          <a:bodyPr/>
          <a:lstStyle/>
          <a:p>
            <a:r>
              <a:rPr lang="en-US" sz="2800" b="1" dirty="0" smtClean="0">
                <a:solidFill>
                  <a:srgbClr val="1F497D"/>
                </a:solidFill>
              </a:rPr>
              <a:t>Easy to Treat Genotype 1 Patient</a:t>
            </a:r>
            <a:br>
              <a:rPr lang="en-US" sz="2800" b="1" dirty="0" smtClean="0">
                <a:solidFill>
                  <a:srgbClr val="1F497D"/>
                </a:solidFill>
              </a:rPr>
            </a:br>
            <a:r>
              <a:rPr lang="en-US" sz="2800" b="1" dirty="0" smtClean="0">
                <a:solidFill>
                  <a:srgbClr val="1F497D"/>
                </a:solidFill>
              </a:rPr>
              <a:t>Multiple Pathways to High SVR</a:t>
            </a:r>
            <a:endParaRPr lang="en-US" sz="2800" b="1" dirty="0">
              <a:solidFill>
                <a:srgbClr val="1F497D"/>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244612504"/>
              </p:ext>
            </p:extLst>
          </p:nvPr>
        </p:nvGraphicFramePr>
        <p:xfrm>
          <a:off x="576263" y="1338263"/>
          <a:ext cx="8232775" cy="5643562"/>
        </p:xfrm>
        <a:graphic>
          <a:graphicData uri="http://schemas.openxmlformats.org/presentationml/2006/ole">
            <mc:AlternateContent xmlns:mc="http://schemas.openxmlformats.org/markup-compatibility/2006">
              <mc:Choice xmlns:v="urn:schemas-microsoft-com:vml" Requires="v">
                <p:oleObj spid="_x0000_s1060" name="Document" r:id="rId5" imgW="5638800" imgH="4432300" progId="Word.Document.12">
                  <p:embed/>
                </p:oleObj>
              </mc:Choice>
              <mc:Fallback>
                <p:oleObj name="Document" r:id="rId5" imgW="5638800" imgH="4432300" progId="Word.Document.12">
                  <p:embed/>
                  <p:pic>
                    <p:nvPicPr>
                      <p:cNvPr id="0" name=""/>
                      <p:cNvPicPr/>
                      <p:nvPr/>
                    </p:nvPicPr>
                    <p:blipFill>
                      <a:blip r:embed="rId6"/>
                      <a:stretch>
                        <a:fillRect/>
                      </a:stretch>
                    </p:blipFill>
                    <p:spPr>
                      <a:xfrm>
                        <a:off x="576263" y="1338263"/>
                        <a:ext cx="8232775" cy="5643562"/>
                      </a:xfrm>
                      <a:prstGeom prst="rect">
                        <a:avLst/>
                      </a:prstGeom>
                    </p:spPr>
                  </p:pic>
                </p:oleObj>
              </mc:Fallback>
            </mc:AlternateContent>
          </a:graphicData>
        </a:graphic>
      </p:graphicFrame>
      <p:sp>
        <p:nvSpPr>
          <p:cNvPr id="3" name="Rectangle 2"/>
          <p:cNvSpPr/>
          <p:nvPr/>
        </p:nvSpPr>
        <p:spPr>
          <a:xfrm>
            <a:off x="423331" y="1083736"/>
            <a:ext cx="7958658" cy="567266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702237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extBox 81"/>
          <p:cNvSpPr txBox="1"/>
          <p:nvPr/>
        </p:nvSpPr>
        <p:spPr>
          <a:xfrm>
            <a:off x="387831" y="3441781"/>
            <a:ext cx="181443" cy="367720"/>
          </a:xfrm>
          <a:prstGeom prst="rect">
            <a:avLst/>
          </a:prstGeom>
          <a:noFill/>
        </p:spPr>
        <p:txBody>
          <a:bodyPr wrap="none" lIns="89844" tIns="44922" rIns="89844" bIns="44922" rtlCol="0">
            <a:spAutoFit/>
          </a:bodyPr>
          <a:lstStyle/>
          <a:p>
            <a:endParaRPr lang="en-US" dirty="0"/>
          </a:p>
        </p:txBody>
      </p:sp>
      <p:graphicFrame>
        <p:nvGraphicFramePr>
          <p:cNvPr id="6" name="Chart 5"/>
          <p:cNvGraphicFramePr/>
          <p:nvPr>
            <p:extLst>
              <p:ext uri="{D42A27DB-BD31-4B8C-83A1-F6EECF244321}">
                <p14:modId xmlns:p14="http://schemas.microsoft.com/office/powerpoint/2010/main" val="2496033329"/>
              </p:ext>
            </p:extLst>
          </p:nvPr>
        </p:nvGraphicFramePr>
        <p:xfrm>
          <a:off x="1712361" y="2523580"/>
          <a:ext cx="4655127" cy="3953435"/>
        </p:xfrm>
        <a:graphic>
          <a:graphicData uri="http://schemas.openxmlformats.org/drawingml/2006/chart">
            <c:chart xmlns:c="http://schemas.openxmlformats.org/drawingml/2006/chart" xmlns:r="http://schemas.openxmlformats.org/officeDocument/2006/relationships" r:id="rId3"/>
          </a:graphicData>
        </a:graphic>
      </p:graphicFrame>
      <p:sp>
        <p:nvSpPr>
          <p:cNvPr id="81" name="TextBox 80"/>
          <p:cNvSpPr txBox="1"/>
          <p:nvPr/>
        </p:nvSpPr>
        <p:spPr>
          <a:xfrm>
            <a:off x="138556" y="154338"/>
            <a:ext cx="9001081" cy="911908"/>
          </a:xfrm>
          <a:prstGeom prst="rect">
            <a:avLst/>
          </a:prstGeom>
          <a:noFill/>
        </p:spPr>
        <p:txBody>
          <a:bodyPr wrap="square" lIns="89844" tIns="44922" rIns="89844" bIns="44922" rtlCol="0">
            <a:spAutoFit/>
          </a:bodyPr>
          <a:lstStyle/>
          <a:p>
            <a:pPr>
              <a:lnSpc>
                <a:spcPts val="3231"/>
              </a:lnSpc>
            </a:pPr>
            <a:r>
              <a:rPr lang="en-US" sz="3200" b="1" dirty="0" smtClean="0">
                <a:solidFill>
                  <a:schemeClr val="tx2"/>
                </a:solidFill>
              </a:rPr>
              <a:t>Real World Data Confirms High Cure Rates</a:t>
            </a:r>
          </a:p>
          <a:p>
            <a:pPr>
              <a:lnSpc>
                <a:spcPts val="3231"/>
              </a:lnSpc>
            </a:pPr>
            <a:r>
              <a:rPr lang="en-US" sz="2400" b="1" dirty="0" smtClean="0">
                <a:solidFill>
                  <a:schemeClr val="tx2"/>
                </a:solidFill>
              </a:rPr>
              <a:t>SVR12 </a:t>
            </a:r>
            <a:r>
              <a:rPr lang="en-US" sz="2400" b="1" dirty="0">
                <a:solidFill>
                  <a:schemeClr val="tx2"/>
                </a:solidFill>
              </a:rPr>
              <a:t>and Relapse Rates for LDV/</a:t>
            </a:r>
            <a:r>
              <a:rPr lang="en-US" sz="2400" b="1" dirty="0" smtClean="0">
                <a:solidFill>
                  <a:schemeClr val="tx2"/>
                </a:solidFill>
              </a:rPr>
              <a:t>SOF in </a:t>
            </a:r>
            <a:r>
              <a:rPr lang="en-US" sz="2400" b="1" dirty="0">
                <a:solidFill>
                  <a:schemeClr val="tx2"/>
                </a:solidFill>
              </a:rPr>
              <a:t>HCV G1 Patients</a:t>
            </a:r>
          </a:p>
        </p:txBody>
      </p:sp>
      <p:sp>
        <p:nvSpPr>
          <p:cNvPr id="9" name="Rectangle 8"/>
          <p:cNvSpPr/>
          <p:nvPr/>
        </p:nvSpPr>
        <p:spPr>
          <a:xfrm>
            <a:off x="6007274" y="1568821"/>
            <a:ext cx="201706" cy="201706"/>
          </a:xfrm>
          <a:prstGeom prst="rect">
            <a:avLst/>
          </a:prstGeom>
        </p:spPr>
        <p:style>
          <a:lnRef idx="1">
            <a:schemeClr val="accent1"/>
          </a:lnRef>
          <a:fillRef idx="3">
            <a:schemeClr val="accent1"/>
          </a:fillRef>
          <a:effectRef idx="2">
            <a:schemeClr val="accent1"/>
          </a:effectRef>
          <a:fontRef idx="minor">
            <a:schemeClr val="lt1"/>
          </a:fontRef>
        </p:style>
        <p:txBody>
          <a:bodyPr lIns="91407" tIns="45704" rIns="91407" bIns="45704" rtlCol="0" anchor="ctr"/>
          <a:lstStyle/>
          <a:p>
            <a:pPr algn="ctr"/>
            <a:endParaRPr lang="en-US" sz="1000" dirty="0"/>
          </a:p>
        </p:txBody>
      </p:sp>
      <p:sp>
        <p:nvSpPr>
          <p:cNvPr id="41" name="Rectangle 40"/>
          <p:cNvSpPr/>
          <p:nvPr/>
        </p:nvSpPr>
        <p:spPr>
          <a:xfrm>
            <a:off x="6007274" y="1904997"/>
            <a:ext cx="201706" cy="201706"/>
          </a:xfrm>
          <a:prstGeom prst="rect">
            <a:avLst/>
          </a:prstGeom>
          <a:solidFill>
            <a:srgbClr val="FD780F"/>
          </a:solidFill>
        </p:spPr>
        <p:style>
          <a:lnRef idx="1">
            <a:schemeClr val="accent1"/>
          </a:lnRef>
          <a:fillRef idx="3">
            <a:schemeClr val="accent1"/>
          </a:fillRef>
          <a:effectRef idx="2">
            <a:schemeClr val="accent1"/>
          </a:effectRef>
          <a:fontRef idx="minor">
            <a:schemeClr val="lt1"/>
          </a:fontRef>
        </p:style>
        <p:txBody>
          <a:bodyPr lIns="91407" tIns="45704" rIns="91407" bIns="45704" rtlCol="0" anchor="ctr"/>
          <a:lstStyle/>
          <a:p>
            <a:pPr algn="ctr"/>
            <a:endParaRPr lang="en-US" sz="1000"/>
          </a:p>
        </p:txBody>
      </p:sp>
      <p:sp>
        <p:nvSpPr>
          <p:cNvPr id="10" name="TextBox 9"/>
          <p:cNvSpPr txBox="1"/>
          <p:nvPr/>
        </p:nvSpPr>
        <p:spPr>
          <a:xfrm>
            <a:off x="6284374" y="1447800"/>
            <a:ext cx="518425" cy="338522"/>
          </a:xfrm>
          <a:prstGeom prst="rect">
            <a:avLst/>
          </a:prstGeom>
          <a:noFill/>
        </p:spPr>
        <p:txBody>
          <a:bodyPr wrap="none" lIns="91407" tIns="45704" rIns="91407" bIns="45704" rtlCol="0">
            <a:spAutoFit/>
          </a:bodyPr>
          <a:lstStyle/>
          <a:p>
            <a:r>
              <a:rPr lang="en-US" sz="1600" b="1" dirty="0"/>
              <a:t>SVR</a:t>
            </a:r>
          </a:p>
        </p:txBody>
      </p:sp>
      <p:sp>
        <p:nvSpPr>
          <p:cNvPr id="42" name="TextBox 41"/>
          <p:cNvSpPr txBox="1"/>
          <p:nvPr/>
        </p:nvSpPr>
        <p:spPr>
          <a:xfrm>
            <a:off x="6284376" y="1837763"/>
            <a:ext cx="851449" cy="338522"/>
          </a:xfrm>
          <a:prstGeom prst="rect">
            <a:avLst/>
          </a:prstGeom>
          <a:noFill/>
        </p:spPr>
        <p:txBody>
          <a:bodyPr wrap="none" lIns="91407" tIns="45704" rIns="91407" bIns="45704" rtlCol="0">
            <a:spAutoFit/>
          </a:bodyPr>
          <a:lstStyle/>
          <a:p>
            <a:r>
              <a:rPr lang="en-US" sz="1600" b="1" dirty="0"/>
              <a:t>Relapse</a:t>
            </a:r>
          </a:p>
        </p:txBody>
      </p:sp>
      <p:sp>
        <p:nvSpPr>
          <p:cNvPr id="3" name="TextBox 2"/>
          <p:cNvSpPr txBox="1"/>
          <p:nvPr/>
        </p:nvSpPr>
        <p:spPr>
          <a:xfrm>
            <a:off x="3314344" y="1835443"/>
            <a:ext cx="1792380" cy="390636"/>
          </a:xfrm>
          <a:prstGeom prst="rect">
            <a:avLst/>
          </a:prstGeom>
          <a:solidFill>
            <a:srgbClr val="BFBFBF"/>
          </a:solidFill>
          <a:scene3d>
            <a:camera prst="orthographicFront"/>
            <a:lightRig rig="threePt" dir="t"/>
          </a:scene3d>
          <a:sp3d>
            <a:bevelT/>
            <a:bevelB/>
          </a:sp3d>
        </p:spPr>
        <p:txBody>
          <a:bodyPr wrap="square" lIns="82048" tIns="41025" rIns="82048" bIns="41025" rtlCol="0">
            <a:spAutoFit/>
          </a:bodyPr>
          <a:lstStyle/>
          <a:p>
            <a:pPr algn="ctr"/>
            <a:r>
              <a:rPr lang="en-US" sz="2000" b="1" dirty="0">
                <a:solidFill>
                  <a:srgbClr val="000000"/>
                </a:solidFill>
              </a:rPr>
              <a:t>LDV/SOF</a:t>
            </a:r>
          </a:p>
        </p:txBody>
      </p:sp>
      <p:sp>
        <p:nvSpPr>
          <p:cNvPr id="12" name="TextBox 11"/>
          <p:cNvSpPr txBox="1"/>
          <p:nvPr/>
        </p:nvSpPr>
        <p:spPr>
          <a:xfrm>
            <a:off x="69279" y="6553200"/>
            <a:ext cx="2692051" cy="298303"/>
          </a:xfrm>
          <a:prstGeom prst="rect">
            <a:avLst/>
          </a:prstGeom>
          <a:noFill/>
        </p:spPr>
        <p:txBody>
          <a:bodyPr wrap="none" lIns="82058" tIns="41029" rIns="82058" bIns="41029" rtlCol="0">
            <a:spAutoFit/>
          </a:bodyPr>
          <a:lstStyle/>
          <a:p>
            <a:r>
              <a:rPr lang="en-US" sz="1400" b="1" dirty="0" smtClean="0"/>
              <a:t>Nelson D, et al. HCV TARGET 2015</a:t>
            </a:r>
            <a:endParaRPr lang="en-US" sz="1400" dirty="0"/>
          </a:p>
        </p:txBody>
      </p:sp>
    </p:spTree>
    <p:extLst>
      <p:ext uri="{BB962C8B-B14F-4D97-AF65-F5344CB8AC3E}">
        <p14:creationId xmlns:p14="http://schemas.microsoft.com/office/powerpoint/2010/main" val="889478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b="1" dirty="0">
                <a:solidFill>
                  <a:schemeClr val="tx2"/>
                </a:solidFill>
              </a:rPr>
              <a:t>Case 2</a:t>
            </a:r>
            <a:r>
              <a:rPr lang="en-US" sz="2800" b="1" dirty="0" smtClean="0">
                <a:solidFill>
                  <a:schemeClr val="tx2"/>
                </a:solidFill>
              </a:rPr>
              <a:t>: Hard To Treat Population</a:t>
            </a:r>
            <a:br>
              <a:rPr lang="en-US" sz="2800" b="1" dirty="0" smtClean="0">
                <a:solidFill>
                  <a:schemeClr val="tx2"/>
                </a:solidFill>
              </a:rPr>
            </a:br>
            <a:r>
              <a:rPr lang="en-US" sz="2400" b="1" dirty="0" smtClean="0">
                <a:solidFill>
                  <a:srgbClr val="000000"/>
                </a:solidFill>
              </a:rPr>
              <a:t>68 </a:t>
            </a:r>
            <a:r>
              <a:rPr lang="en-US" sz="2400" b="1" dirty="0">
                <a:solidFill>
                  <a:srgbClr val="000000"/>
                </a:solidFill>
              </a:rPr>
              <a:t>year old male, genotype 3, cirrhosis and failed prior therapy with </a:t>
            </a:r>
            <a:r>
              <a:rPr lang="en-US" sz="2400" b="1" dirty="0" smtClean="0">
                <a:solidFill>
                  <a:srgbClr val="000000"/>
                </a:solidFill>
              </a:rPr>
              <a:t>PEG-IFN + </a:t>
            </a:r>
            <a:r>
              <a:rPr lang="en-US" sz="2400" b="1" dirty="0">
                <a:solidFill>
                  <a:srgbClr val="000000"/>
                </a:solidFill>
              </a:rPr>
              <a:t>ribavirin. </a:t>
            </a:r>
            <a:r>
              <a:rPr lang="en-US" sz="2400" dirty="0">
                <a:solidFill>
                  <a:srgbClr val="000000"/>
                </a:solidFill>
              </a:rPr>
              <a:t/>
            </a:r>
            <a:br>
              <a:rPr lang="en-US" sz="2400" dirty="0">
                <a:solidFill>
                  <a:srgbClr val="000000"/>
                </a:solidFill>
              </a:rPr>
            </a:br>
            <a:endParaRPr lang="en-US" sz="2400" dirty="0">
              <a:solidFill>
                <a:srgbClr val="000000"/>
              </a:solidFill>
            </a:endParaRPr>
          </a:p>
        </p:txBody>
      </p:sp>
      <p:sp>
        <p:nvSpPr>
          <p:cNvPr id="4" name="Rectangle 2"/>
          <p:cNvSpPr>
            <a:spLocks noChangeArrowheads="1"/>
          </p:cNvSpPr>
          <p:nvPr/>
        </p:nvSpPr>
        <p:spPr bwMode="auto">
          <a:xfrm>
            <a:off x="1032537" y="2485466"/>
            <a:ext cx="7267862" cy="943534"/>
          </a:xfrm>
          <a:prstGeom prst="rect">
            <a:avLst/>
          </a:prstGeom>
          <a:solidFill>
            <a:schemeClr val="accent1">
              <a:alpha val="50000"/>
            </a:schemeClr>
          </a:solidFill>
          <a:ln w="9525" algn="ctr">
            <a:solidFill>
              <a:srgbClr val="808080"/>
            </a:solidFill>
            <a:miter lim="800000"/>
            <a:headEnd/>
            <a:tailEnd/>
          </a:ln>
          <a:effectLst/>
          <a:extLst/>
        </p:spPr>
        <p:txBody>
          <a:bodyPr wrap="none" lIns="93177" tIns="46589" rIns="93177" bIns="46589" anchor="ctr"/>
          <a:lstStyle/>
          <a:p>
            <a:endParaRPr lang="en-US" sz="1400">
              <a:solidFill>
                <a:srgbClr val="000000"/>
              </a:solidFill>
              <a:latin typeface="Arial" charset="0"/>
            </a:endParaRPr>
          </a:p>
        </p:txBody>
      </p:sp>
      <p:graphicFrame>
        <p:nvGraphicFramePr>
          <p:cNvPr id="5" name="Group 4"/>
          <p:cNvGraphicFramePr>
            <a:graphicFrameLocks/>
          </p:cNvGraphicFramePr>
          <p:nvPr>
            <p:extLst>
              <p:ext uri="{D42A27DB-BD31-4B8C-83A1-F6EECF244321}">
                <p14:modId xmlns:p14="http://schemas.microsoft.com/office/powerpoint/2010/main" val="1645136265"/>
              </p:ext>
            </p:extLst>
          </p:nvPr>
        </p:nvGraphicFramePr>
        <p:xfrm>
          <a:off x="33871" y="2484291"/>
          <a:ext cx="8417365" cy="1188544"/>
        </p:xfrm>
        <a:graphic>
          <a:graphicData uri="http://schemas.openxmlformats.org/drawingml/2006/table">
            <a:tbl>
              <a:tblPr/>
              <a:tblGrid>
                <a:gridCol w="1153425"/>
                <a:gridCol w="7263940"/>
              </a:tblGrid>
              <a:tr h="107170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ts val="0"/>
                        </a:spcBef>
                        <a:spcAft>
                          <a:spcPts val="0"/>
                        </a:spcAft>
                        <a:buClr>
                          <a:srgbClr val="FFCC00"/>
                        </a:buClr>
                        <a:buSzTx/>
                        <a:buFont typeface="Arial" charset="0"/>
                        <a:buNone/>
                        <a:tabLst/>
                      </a:pPr>
                      <a:r>
                        <a:rPr kumimoji="0" lang="en-US" sz="1800" b="1" i="0" u="none" strike="noStrike" cap="none" normalizeH="0" baseline="0" dirty="0" smtClean="0">
                          <a:ln>
                            <a:noFill/>
                          </a:ln>
                          <a:solidFill>
                            <a:schemeClr val="bg1"/>
                          </a:solidFill>
                          <a:effectLst/>
                          <a:latin typeface="Arial" charset="0"/>
                        </a:rPr>
                        <a:t>   </a:t>
                      </a:r>
                    </a:p>
                  </a:txBody>
                  <a:tcPr marT="45632" marB="45632" horzOverflow="overflow">
                    <a:lnL>
                      <a:noFill/>
                    </a:lnL>
                    <a:lnR cap="flat">
                      <a:noFill/>
                    </a:lnR>
                    <a:lnT cap="flat">
                      <a:noFill/>
                    </a:lnT>
                    <a:lnB w="3175" cap="flat" cmpd="sng" algn="ctr">
                      <a:no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ts val="0"/>
                        </a:spcBef>
                        <a:spcAft>
                          <a:spcPts val="0"/>
                        </a:spcAft>
                        <a:buClr>
                          <a:srgbClr val="FFCC00"/>
                        </a:buClr>
                        <a:buSzTx/>
                        <a:buFont typeface="Arial" charset="0"/>
                        <a:buNone/>
                        <a:tabLst/>
                      </a:pPr>
                      <a:r>
                        <a:rPr kumimoji="0" lang="en-US" sz="1800" b="0" i="0" u="none" strike="noStrike" cap="none" normalizeH="0" baseline="0" dirty="0" smtClean="0">
                          <a:ln>
                            <a:noFill/>
                          </a:ln>
                          <a:solidFill>
                            <a:schemeClr val="tx1"/>
                          </a:solidFill>
                          <a:effectLst/>
                          <a:latin typeface="Arial" charset="0"/>
                        </a:rPr>
                        <a:t>Sofosbuvir (400 mg qd) + PR for 12 weeks*</a:t>
                      </a:r>
                    </a:p>
                    <a:p>
                      <a:pPr marL="0" marR="0" lvl="0" indent="0" algn="l" defTabSz="914400" rtl="0" eaLnBrk="0" fontAlgn="base" latinLnBrk="0" hangingPunct="0">
                        <a:lnSpc>
                          <a:spcPct val="100000"/>
                        </a:lnSpc>
                        <a:spcBef>
                          <a:spcPts val="0"/>
                        </a:spcBef>
                        <a:spcAft>
                          <a:spcPts val="0"/>
                        </a:spcAft>
                        <a:buClr>
                          <a:srgbClr val="FFCC00"/>
                        </a:buClr>
                        <a:buSzTx/>
                        <a:buFont typeface="Arial" charset="0"/>
                        <a:buNone/>
                        <a:tabLst/>
                        <a:defRPr/>
                      </a:pPr>
                      <a:r>
                        <a:rPr kumimoji="0" lang="en-US" sz="1800" b="0" i="0" u="none" strike="noStrike" kern="1200" cap="none" spc="0" normalizeH="0" baseline="0" noProof="0" dirty="0" err="1" smtClean="0">
                          <a:ln>
                            <a:noFill/>
                          </a:ln>
                          <a:solidFill>
                            <a:prstClr val="black"/>
                          </a:solidFill>
                          <a:effectLst/>
                          <a:uLnTx/>
                          <a:uFillTx/>
                          <a:latin typeface="Arial" charset="0"/>
                          <a:ea typeface="+mn-ea"/>
                          <a:cs typeface="+mn-cs"/>
                        </a:rPr>
                        <a:t>Daclatasvir</a:t>
                      </a:r>
                      <a:r>
                        <a:rPr kumimoji="0" lang="en-US" sz="1800" b="0" i="0" u="none" strike="noStrike" kern="1200" cap="none" spc="0" normalizeH="0" baseline="0" noProof="0" dirty="0" smtClean="0">
                          <a:ln>
                            <a:noFill/>
                          </a:ln>
                          <a:solidFill>
                            <a:prstClr val="black"/>
                          </a:solidFill>
                          <a:effectLst/>
                          <a:uLnTx/>
                          <a:uFillTx/>
                          <a:latin typeface="Arial" charset="0"/>
                          <a:ea typeface="+mn-ea"/>
                          <a:cs typeface="+mn-cs"/>
                        </a:rPr>
                        <a:t> (60 mg </a:t>
                      </a:r>
                      <a:r>
                        <a:rPr kumimoji="0" lang="en-US" sz="1800" b="0" i="0" u="none" strike="noStrike" kern="1200" cap="none" spc="0" normalizeH="0" baseline="0" noProof="0" dirty="0" err="1" smtClean="0">
                          <a:ln>
                            <a:noFill/>
                          </a:ln>
                          <a:solidFill>
                            <a:prstClr val="black"/>
                          </a:solidFill>
                          <a:effectLst/>
                          <a:uLnTx/>
                          <a:uFillTx/>
                          <a:latin typeface="Arial" charset="0"/>
                          <a:ea typeface="+mn-ea"/>
                          <a:cs typeface="+mn-cs"/>
                        </a:rPr>
                        <a:t>qd</a:t>
                      </a:r>
                      <a:r>
                        <a:rPr kumimoji="0" lang="en-US" sz="1800" b="0" i="0" u="none" strike="noStrike" kern="1200" cap="none" spc="0" normalizeH="0" baseline="0" noProof="0" dirty="0" smtClean="0">
                          <a:ln>
                            <a:noFill/>
                          </a:ln>
                          <a:solidFill>
                            <a:prstClr val="black"/>
                          </a:solidFill>
                          <a:effectLst/>
                          <a:uLnTx/>
                          <a:uFillTx/>
                          <a:latin typeface="Arial" charset="0"/>
                          <a:ea typeface="+mn-ea"/>
                          <a:cs typeface="+mn-cs"/>
                        </a:rPr>
                        <a:t>) + sofosbuvir (400 mg qd) </a:t>
                      </a:r>
                      <a:r>
                        <a:rPr kumimoji="0" lang="en-US" sz="1800" b="0" i="0" u="sng" strike="noStrike" kern="1200" cap="none" spc="0" normalizeH="0" baseline="0" noProof="0" dirty="0" smtClean="0">
                          <a:ln>
                            <a:noFill/>
                          </a:ln>
                          <a:solidFill>
                            <a:prstClr val="black"/>
                          </a:solidFill>
                          <a:effectLst/>
                          <a:uLnTx/>
                          <a:uFillTx/>
                          <a:latin typeface="Arial" charset="0"/>
                          <a:ea typeface="+mn-ea"/>
                          <a:cs typeface="+mn-cs"/>
                        </a:rPr>
                        <a:t>+</a:t>
                      </a:r>
                      <a:r>
                        <a:rPr kumimoji="0" lang="en-US" sz="1800" b="0" i="0" u="none" strike="noStrike" kern="1200" cap="none" spc="0" normalizeH="0" baseline="0" noProof="0" dirty="0" smtClean="0">
                          <a:ln>
                            <a:noFill/>
                          </a:ln>
                          <a:solidFill>
                            <a:prstClr val="black"/>
                          </a:solidFill>
                          <a:effectLst/>
                          <a:uLnTx/>
                          <a:uFillTx/>
                          <a:latin typeface="Arial" charset="0"/>
                          <a:ea typeface="+mn-ea"/>
                          <a:cs typeface="+mn-cs"/>
                        </a:rPr>
                        <a:t> RBV for 24 weeks^</a:t>
                      </a:r>
                    </a:p>
                    <a:p>
                      <a:pPr marL="0" marR="0" lvl="0" indent="0" algn="l" defTabSz="914400" rtl="0" eaLnBrk="0" fontAlgn="base" latinLnBrk="0" hangingPunct="0">
                        <a:lnSpc>
                          <a:spcPct val="100000"/>
                        </a:lnSpc>
                        <a:spcBef>
                          <a:spcPts val="0"/>
                        </a:spcBef>
                        <a:spcAft>
                          <a:spcPts val="0"/>
                        </a:spcAft>
                        <a:buClr>
                          <a:srgbClr val="FFCC00"/>
                        </a:buClr>
                        <a:buSzTx/>
                        <a:buFont typeface="Arial" charset="0"/>
                        <a:buNone/>
                        <a:tabLst/>
                        <a:defRPr/>
                      </a:pPr>
                      <a:endParaRPr kumimoji="0" lang="en-US" sz="1800" b="0" i="0" u="none" strike="noStrike" cap="none" normalizeH="0" baseline="0" dirty="0" smtClean="0">
                        <a:ln>
                          <a:noFill/>
                        </a:ln>
                        <a:solidFill>
                          <a:schemeClr val="tx1"/>
                        </a:solidFill>
                        <a:effectLst/>
                        <a:latin typeface="Arial" charset="0"/>
                      </a:endParaRPr>
                    </a:p>
                  </a:txBody>
                  <a:tcPr marT="45632" marB="45632" horzOverflow="overflow">
                    <a:lnL>
                      <a:noFill/>
                    </a:lnL>
                    <a:lnR cap="flat">
                      <a:noFill/>
                    </a:lnR>
                    <a:lnT cap="flat">
                      <a:noFill/>
                    </a:lnT>
                    <a:lnB w="3175" cap="flat" cmpd="sng" algn="ctr">
                      <a:noFill/>
                      <a:prstDash val="solid"/>
                      <a:round/>
                      <a:headEnd type="none" w="med" len="med"/>
                      <a:tailEnd type="none" w="med" len="med"/>
                    </a:lnB>
                    <a:lnTlToBr>
                      <a:noFill/>
                    </a:lnTlToBr>
                    <a:lnBlToTr>
                      <a:noFill/>
                    </a:lnBlToTr>
                    <a:noFill/>
                  </a:tcPr>
                </a:tc>
              </a:tr>
            </a:tbl>
          </a:graphicData>
        </a:graphic>
      </p:graphicFrame>
      <p:sp>
        <p:nvSpPr>
          <p:cNvPr id="6" name="TextBox 5"/>
          <p:cNvSpPr txBox="1"/>
          <p:nvPr/>
        </p:nvSpPr>
        <p:spPr>
          <a:xfrm>
            <a:off x="762000" y="1896533"/>
            <a:ext cx="8246533" cy="369332"/>
          </a:xfrm>
          <a:prstGeom prst="rect">
            <a:avLst/>
          </a:prstGeom>
          <a:noFill/>
        </p:spPr>
        <p:txBody>
          <a:bodyPr wrap="square" rtlCol="0">
            <a:spAutoFit/>
          </a:bodyPr>
          <a:lstStyle/>
          <a:p>
            <a:r>
              <a:rPr lang="en-US" b="1" u="sng" dirty="0" smtClean="0">
                <a:latin typeface="Arial" charset="0"/>
              </a:rPr>
              <a:t>AASLD/IDSA recommendations for Gen 3, cirrhosis, TE Patients</a:t>
            </a:r>
            <a:endParaRPr lang="en-US" b="1" u="sng" dirty="0">
              <a:latin typeface="Arial" charset="0"/>
            </a:endParaRPr>
          </a:p>
        </p:txBody>
      </p:sp>
      <p:sp>
        <p:nvSpPr>
          <p:cNvPr id="7" name="Text Box 29"/>
          <p:cNvSpPr txBox="1">
            <a:spLocks noChangeArrowheads="1"/>
          </p:cNvSpPr>
          <p:nvPr/>
        </p:nvSpPr>
        <p:spPr bwMode="auto">
          <a:xfrm>
            <a:off x="102660" y="6564380"/>
            <a:ext cx="8426450" cy="2000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bIns="0" anchor="b">
            <a:spAutoFit/>
          </a:bodyPr>
          <a:lstStyle>
            <a:lvl1pPr eaLnBrk="0" hangingPunct="0">
              <a:defRPr sz="3200">
                <a:solidFill>
                  <a:schemeClr val="bg1"/>
                </a:solidFill>
                <a:latin typeface="Arial" charset="0"/>
              </a:defRPr>
            </a:lvl1pPr>
            <a:lvl2pPr marL="742950" indent="-285750" eaLnBrk="0" hangingPunct="0">
              <a:defRPr sz="3200">
                <a:solidFill>
                  <a:schemeClr val="bg1"/>
                </a:solidFill>
                <a:latin typeface="Arial" charset="0"/>
              </a:defRPr>
            </a:lvl2pPr>
            <a:lvl3pPr marL="1143000" indent="-228600" eaLnBrk="0" hangingPunct="0">
              <a:defRPr sz="3200">
                <a:solidFill>
                  <a:schemeClr val="bg1"/>
                </a:solidFill>
                <a:latin typeface="Arial" charset="0"/>
              </a:defRPr>
            </a:lvl3pPr>
            <a:lvl4pPr marL="1600200" indent="-228600" eaLnBrk="0" hangingPunct="0">
              <a:defRPr sz="3200">
                <a:solidFill>
                  <a:schemeClr val="bg1"/>
                </a:solidFill>
                <a:latin typeface="Arial" charset="0"/>
              </a:defRPr>
            </a:lvl4pPr>
            <a:lvl5pPr marL="2057400" indent="-228600" eaLnBrk="0" hangingPunct="0">
              <a:defRPr sz="3200">
                <a:solidFill>
                  <a:schemeClr val="bg1"/>
                </a:solidFill>
                <a:latin typeface="Arial" charset="0"/>
              </a:defRPr>
            </a:lvl5pPr>
            <a:lvl6pPr marL="2514600" indent="-228600" eaLnBrk="0" fontAlgn="base" hangingPunct="0">
              <a:lnSpc>
                <a:spcPct val="90000"/>
              </a:lnSpc>
              <a:spcBef>
                <a:spcPct val="0"/>
              </a:spcBef>
              <a:spcAft>
                <a:spcPct val="0"/>
              </a:spcAft>
              <a:defRPr sz="3200">
                <a:solidFill>
                  <a:schemeClr val="bg1"/>
                </a:solidFill>
                <a:latin typeface="Arial" charset="0"/>
              </a:defRPr>
            </a:lvl6pPr>
            <a:lvl7pPr marL="2971800" indent="-228600" eaLnBrk="0" fontAlgn="base" hangingPunct="0">
              <a:lnSpc>
                <a:spcPct val="90000"/>
              </a:lnSpc>
              <a:spcBef>
                <a:spcPct val="0"/>
              </a:spcBef>
              <a:spcAft>
                <a:spcPct val="0"/>
              </a:spcAft>
              <a:defRPr sz="3200">
                <a:solidFill>
                  <a:schemeClr val="bg1"/>
                </a:solidFill>
                <a:latin typeface="Arial" charset="0"/>
              </a:defRPr>
            </a:lvl7pPr>
            <a:lvl8pPr marL="3429000" indent="-228600" eaLnBrk="0" fontAlgn="base" hangingPunct="0">
              <a:lnSpc>
                <a:spcPct val="90000"/>
              </a:lnSpc>
              <a:spcBef>
                <a:spcPct val="0"/>
              </a:spcBef>
              <a:spcAft>
                <a:spcPct val="0"/>
              </a:spcAft>
              <a:defRPr sz="3200">
                <a:solidFill>
                  <a:schemeClr val="bg1"/>
                </a:solidFill>
                <a:latin typeface="Arial" charset="0"/>
              </a:defRPr>
            </a:lvl8pPr>
            <a:lvl9pPr marL="3886200" indent="-228600" eaLnBrk="0" fontAlgn="base" hangingPunct="0">
              <a:lnSpc>
                <a:spcPct val="90000"/>
              </a:lnSpc>
              <a:spcBef>
                <a:spcPct val="0"/>
              </a:spcBef>
              <a:spcAft>
                <a:spcPct val="0"/>
              </a:spcAft>
              <a:defRPr sz="3200">
                <a:solidFill>
                  <a:schemeClr val="bg1"/>
                </a:solidFill>
                <a:latin typeface="Arial" charset="0"/>
              </a:defRPr>
            </a:lvl9pPr>
          </a:lstStyle>
          <a:p>
            <a:pPr lvl="0" eaLnBrk="1" hangingPunct="1">
              <a:defRPr/>
            </a:pPr>
            <a:r>
              <a:rPr lang="en-US" sz="1000" kern="0" dirty="0">
                <a:solidFill>
                  <a:schemeClr val="tx1">
                    <a:lumMod val="65000"/>
                    <a:lumOff val="35000"/>
                  </a:schemeClr>
                </a:solidFill>
                <a:latin typeface="Arial" pitchFamily="34" charset="0"/>
                <a:cs typeface="Arial" pitchFamily="34" charset="0"/>
              </a:rPr>
              <a:t>AASLD and IDSA. http://</a:t>
            </a:r>
            <a:r>
              <a:rPr lang="en-US" sz="1000" kern="0" dirty="0" err="1">
                <a:solidFill>
                  <a:schemeClr val="tx1">
                    <a:lumMod val="65000"/>
                    <a:lumOff val="35000"/>
                  </a:schemeClr>
                </a:solidFill>
                <a:latin typeface="Arial" pitchFamily="34" charset="0"/>
                <a:cs typeface="Arial" pitchFamily="34" charset="0"/>
              </a:rPr>
              <a:t>www.hcvguidelines.org</a:t>
            </a:r>
            <a:r>
              <a:rPr lang="en-US" sz="1000" kern="0" dirty="0">
                <a:solidFill>
                  <a:schemeClr val="tx1">
                    <a:lumMod val="65000"/>
                    <a:lumOff val="35000"/>
                  </a:schemeClr>
                </a:solidFill>
                <a:latin typeface="Arial" pitchFamily="34" charset="0"/>
                <a:cs typeface="Arial" pitchFamily="34" charset="0"/>
              </a:rPr>
              <a:t>/full-report-view. Version December 11, 2015.</a:t>
            </a:r>
          </a:p>
        </p:txBody>
      </p:sp>
      <p:sp>
        <p:nvSpPr>
          <p:cNvPr id="3" name="TextBox 2"/>
          <p:cNvSpPr txBox="1"/>
          <p:nvPr/>
        </p:nvSpPr>
        <p:spPr>
          <a:xfrm>
            <a:off x="1058222" y="4233630"/>
            <a:ext cx="3429144" cy="646331"/>
          </a:xfrm>
          <a:prstGeom prst="rect">
            <a:avLst/>
          </a:prstGeom>
          <a:noFill/>
        </p:spPr>
        <p:txBody>
          <a:bodyPr wrap="none" rtlCol="0">
            <a:spAutoFit/>
          </a:bodyPr>
          <a:lstStyle/>
          <a:p>
            <a:r>
              <a:rPr lang="en-US" dirty="0" smtClean="0"/>
              <a:t>* Likely SVR for thus patient = 85%</a:t>
            </a:r>
          </a:p>
          <a:p>
            <a:r>
              <a:rPr lang="en-US" dirty="0" smtClean="0"/>
              <a:t>^ Likely SVR for this patient= 85%</a:t>
            </a:r>
          </a:p>
        </p:txBody>
      </p:sp>
    </p:spTree>
    <p:extLst>
      <p:ext uri="{BB962C8B-B14F-4D97-AF65-F5344CB8AC3E}">
        <p14:creationId xmlns:p14="http://schemas.microsoft.com/office/powerpoint/2010/main" val="280807217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6107"/>
            <a:ext cx="8229600" cy="1143000"/>
          </a:xfrm>
        </p:spPr>
        <p:txBody>
          <a:bodyPr/>
          <a:lstStyle/>
          <a:p>
            <a:r>
              <a:rPr lang="en-US" sz="2800" b="1" dirty="0" smtClean="0">
                <a:solidFill>
                  <a:srgbClr val="1F497D"/>
                </a:solidFill>
              </a:rPr>
              <a:t>AASLD </a:t>
            </a:r>
            <a:r>
              <a:rPr lang="en-US" sz="2800" b="1" dirty="0">
                <a:solidFill>
                  <a:srgbClr val="1F497D"/>
                </a:solidFill>
              </a:rPr>
              <a:t>and </a:t>
            </a:r>
            <a:r>
              <a:rPr lang="en-US" sz="2800" b="1" dirty="0" smtClean="0">
                <a:solidFill>
                  <a:srgbClr val="1F497D"/>
                </a:solidFill>
              </a:rPr>
              <a:t>IDSA: Recommended </a:t>
            </a:r>
            <a:r>
              <a:rPr lang="en-US" sz="2800" b="1" dirty="0">
                <a:solidFill>
                  <a:srgbClr val="1F497D"/>
                </a:solidFill>
              </a:rPr>
              <a:t>HCV Regimens for</a:t>
            </a:r>
            <a:br>
              <a:rPr lang="en-US" sz="2800" b="1" dirty="0">
                <a:solidFill>
                  <a:srgbClr val="1F497D"/>
                </a:solidFill>
              </a:rPr>
            </a:br>
            <a:r>
              <a:rPr lang="en-US" sz="2800" b="1" dirty="0">
                <a:solidFill>
                  <a:srgbClr val="1F497D"/>
                </a:solidFill>
              </a:rPr>
              <a:t>Treatment-Naïve Patients (</a:t>
            </a:r>
            <a:r>
              <a:rPr lang="en-US" sz="2800" b="1" dirty="0" smtClean="0">
                <a:solidFill>
                  <a:srgbClr val="1F497D"/>
                </a:solidFill>
              </a:rPr>
              <a:t>Genotype 2, 3, 4, 5, 6)</a:t>
            </a:r>
            <a:endParaRPr lang="en-US" sz="2800" b="1" dirty="0">
              <a:solidFill>
                <a:srgbClr val="1F497D"/>
              </a:solidFill>
            </a:endParaRPr>
          </a:p>
        </p:txBody>
      </p:sp>
      <p:sp>
        <p:nvSpPr>
          <p:cNvPr id="5" name="Text Box 28"/>
          <p:cNvSpPr txBox="1">
            <a:spLocks noChangeArrowheads="1"/>
          </p:cNvSpPr>
          <p:nvPr/>
        </p:nvSpPr>
        <p:spPr bwMode="auto">
          <a:xfrm>
            <a:off x="187954" y="5618623"/>
            <a:ext cx="8766175" cy="854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3200">
                <a:solidFill>
                  <a:schemeClr val="bg1"/>
                </a:solidFill>
                <a:latin typeface="Arial" charset="0"/>
              </a:defRPr>
            </a:lvl1pPr>
            <a:lvl2pPr marL="742950" indent="-285750" eaLnBrk="0" hangingPunct="0">
              <a:defRPr sz="3200">
                <a:solidFill>
                  <a:schemeClr val="bg1"/>
                </a:solidFill>
                <a:latin typeface="Arial" charset="0"/>
              </a:defRPr>
            </a:lvl2pPr>
            <a:lvl3pPr marL="1143000" indent="-228600" eaLnBrk="0" hangingPunct="0">
              <a:defRPr sz="3200">
                <a:solidFill>
                  <a:schemeClr val="bg1"/>
                </a:solidFill>
                <a:latin typeface="Arial" charset="0"/>
              </a:defRPr>
            </a:lvl3pPr>
            <a:lvl4pPr marL="1600200" indent="-228600" eaLnBrk="0" hangingPunct="0">
              <a:defRPr sz="3200">
                <a:solidFill>
                  <a:schemeClr val="bg1"/>
                </a:solidFill>
                <a:latin typeface="Arial" charset="0"/>
              </a:defRPr>
            </a:lvl4pPr>
            <a:lvl5pPr marL="2057400" indent="-228600" eaLnBrk="0" hangingPunct="0">
              <a:defRPr sz="3200">
                <a:solidFill>
                  <a:schemeClr val="bg1"/>
                </a:solidFill>
                <a:latin typeface="Arial" charset="0"/>
              </a:defRPr>
            </a:lvl5pPr>
            <a:lvl6pPr marL="2514600" indent="-228600" eaLnBrk="0" fontAlgn="base" hangingPunct="0">
              <a:lnSpc>
                <a:spcPct val="90000"/>
              </a:lnSpc>
              <a:spcBef>
                <a:spcPct val="0"/>
              </a:spcBef>
              <a:spcAft>
                <a:spcPct val="0"/>
              </a:spcAft>
              <a:defRPr sz="3200">
                <a:solidFill>
                  <a:schemeClr val="bg1"/>
                </a:solidFill>
                <a:latin typeface="Arial" charset="0"/>
              </a:defRPr>
            </a:lvl6pPr>
            <a:lvl7pPr marL="2971800" indent="-228600" eaLnBrk="0" fontAlgn="base" hangingPunct="0">
              <a:lnSpc>
                <a:spcPct val="90000"/>
              </a:lnSpc>
              <a:spcBef>
                <a:spcPct val="0"/>
              </a:spcBef>
              <a:spcAft>
                <a:spcPct val="0"/>
              </a:spcAft>
              <a:defRPr sz="3200">
                <a:solidFill>
                  <a:schemeClr val="bg1"/>
                </a:solidFill>
                <a:latin typeface="Arial" charset="0"/>
              </a:defRPr>
            </a:lvl7pPr>
            <a:lvl8pPr marL="3429000" indent="-228600" eaLnBrk="0" fontAlgn="base" hangingPunct="0">
              <a:lnSpc>
                <a:spcPct val="90000"/>
              </a:lnSpc>
              <a:spcBef>
                <a:spcPct val="0"/>
              </a:spcBef>
              <a:spcAft>
                <a:spcPct val="0"/>
              </a:spcAft>
              <a:defRPr sz="3200">
                <a:solidFill>
                  <a:schemeClr val="bg1"/>
                </a:solidFill>
                <a:latin typeface="Arial" charset="0"/>
              </a:defRPr>
            </a:lvl8pPr>
            <a:lvl9pPr marL="3886200" indent="-228600" eaLnBrk="0" fontAlgn="base" hangingPunct="0">
              <a:lnSpc>
                <a:spcPct val="90000"/>
              </a:lnSpc>
              <a:spcBef>
                <a:spcPct val="0"/>
              </a:spcBef>
              <a:spcAft>
                <a:spcPct val="0"/>
              </a:spcAft>
              <a:defRPr sz="3200">
                <a:solidFill>
                  <a:schemeClr val="bg1"/>
                </a:solidFill>
                <a:latin typeface="Arial" charset="0"/>
              </a:defRPr>
            </a:lvl9pPr>
          </a:lstStyle>
          <a:p>
            <a:pPr marL="0" lvl="0" indent="0" eaLnBrk="1" hangingPunct="1">
              <a:lnSpc>
                <a:spcPct val="90000"/>
              </a:lnSpc>
            </a:pPr>
            <a:r>
              <a:rPr lang="en-US" sz="1100" dirty="0" smtClean="0">
                <a:solidFill>
                  <a:prstClr val="black">
                    <a:lumMod val="65000"/>
                    <a:lumOff val="35000"/>
                  </a:prstClr>
                </a:solidFill>
                <a:latin typeface="Arial" pitchFamily="34" charset="0"/>
                <a:cs typeface="Arial" pitchFamily="34" charset="0"/>
              </a:rPr>
              <a:t>Sofosbuvir 400 mg qd. Weight-based </a:t>
            </a:r>
            <a:r>
              <a:rPr lang="en-US" sz="1100" dirty="0">
                <a:solidFill>
                  <a:prstClr val="black">
                    <a:lumMod val="65000"/>
                    <a:lumOff val="35000"/>
                  </a:prstClr>
                </a:solidFill>
                <a:latin typeface="Arial" pitchFamily="34" charset="0"/>
                <a:cs typeface="Arial" pitchFamily="34" charset="0"/>
              </a:rPr>
              <a:t>RBV (1000 mg [&lt;75 kg] to 1200 mg [</a:t>
            </a:r>
            <a:r>
              <a:rPr lang="en-US" sz="1100" u="sng" dirty="0">
                <a:solidFill>
                  <a:prstClr val="black">
                    <a:lumMod val="65000"/>
                    <a:lumOff val="35000"/>
                  </a:prstClr>
                </a:solidFill>
                <a:latin typeface="Arial" pitchFamily="34" charset="0"/>
                <a:cs typeface="Arial" pitchFamily="34" charset="0"/>
              </a:rPr>
              <a:t>&gt;</a:t>
            </a:r>
            <a:r>
              <a:rPr lang="en-US" sz="1100" dirty="0">
                <a:solidFill>
                  <a:prstClr val="black">
                    <a:lumMod val="65000"/>
                    <a:lumOff val="35000"/>
                  </a:prstClr>
                </a:solidFill>
                <a:latin typeface="Arial" pitchFamily="34" charset="0"/>
                <a:cs typeface="Arial" pitchFamily="34" charset="0"/>
              </a:rPr>
              <a:t>75 kg</a:t>
            </a:r>
            <a:r>
              <a:rPr lang="en-US" sz="1100" dirty="0" smtClean="0">
                <a:solidFill>
                  <a:prstClr val="black">
                    <a:lumMod val="65000"/>
                    <a:lumOff val="35000"/>
                  </a:prstClr>
                </a:solidFill>
                <a:latin typeface="Arial" pitchFamily="34" charset="0"/>
                <a:cs typeface="Arial" pitchFamily="34" charset="0"/>
              </a:rPr>
              <a:t>]).</a:t>
            </a:r>
          </a:p>
          <a:p>
            <a:pPr marL="0" lvl="0" indent="0" eaLnBrk="1" hangingPunct="1">
              <a:lnSpc>
                <a:spcPct val="90000"/>
              </a:lnSpc>
            </a:pPr>
            <a:r>
              <a:rPr lang="en-US" sz="1100" dirty="0" smtClean="0">
                <a:solidFill>
                  <a:prstClr val="black">
                    <a:lumMod val="65000"/>
                    <a:lumOff val="35000"/>
                  </a:prstClr>
                </a:solidFill>
                <a:latin typeface="Arial" pitchFamily="34" charset="0"/>
                <a:cs typeface="Arial" pitchFamily="34" charset="0"/>
              </a:rPr>
              <a:t>PR: pegIFN + RBV.</a:t>
            </a:r>
          </a:p>
          <a:p>
            <a:pPr marL="0" lvl="0" indent="0" eaLnBrk="1" hangingPunct="1">
              <a:lnSpc>
                <a:spcPct val="90000"/>
              </a:lnSpc>
            </a:pPr>
            <a:r>
              <a:rPr lang="en-US" sz="1100" kern="0" dirty="0" smtClean="0">
                <a:solidFill>
                  <a:prstClr val="black">
                    <a:lumMod val="65000"/>
                    <a:lumOff val="35000"/>
                  </a:prstClr>
                </a:solidFill>
                <a:latin typeface="Arial" pitchFamily="34" charset="0"/>
                <a:cs typeface="Arial" pitchFamily="34" charset="0"/>
              </a:rPr>
              <a:t>*Compensated cirrhosis.</a:t>
            </a:r>
          </a:p>
          <a:p>
            <a:pPr marL="0" lvl="0" indent="0" eaLnBrk="1" hangingPunct="1">
              <a:lnSpc>
                <a:spcPct val="90000"/>
              </a:lnSpc>
            </a:pPr>
            <a:r>
              <a:rPr lang="en-US" sz="1100" baseline="30000" dirty="0" smtClean="0">
                <a:solidFill>
                  <a:prstClr val="black">
                    <a:lumMod val="65000"/>
                    <a:lumOff val="35000"/>
                  </a:prstClr>
                </a:solidFill>
                <a:latin typeface="Arial" pitchFamily="34" charset="0"/>
                <a:cs typeface="Arial" pitchFamily="34" charset="0"/>
              </a:rPr>
              <a:t>†</a:t>
            </a:r>
            <a:r>
              <a:rPr lang="en-US" sz="1100" dirty="0" smtClean="0">
                <a:solidFill>
                  <a:prstClr val="black">
                    <a:lumMod val="65000"/>
                    <a:lumOff val="35000"/>
                  </a:prstClr>
                </a:solidFill>
                <a:latin typeface="Arial" pitchFamily="34" charset="0"/>
                <a:cs typeface="Arial" pitchFamily="34" charset="0"/>
              </a:rPr>
              <a:t>Dose </a:t>
            </a:r>
            <a:r>
              <a:rPr lang="en-US" sz="1100" dirty="0">
                <a:solidFill>
                  <a:prstClr val="black">
                    <a:lumMod val="65000"/>
                    <a:lumOff val="35000"/>
                  </a:prstClr>
                </a:solidFill>
                <a:latin typeface="Arial" pitchFamily="34" charset="0"/>
                <a:cs typeface="Arial" pitchFamily="34" charset="0"/>
              </a:rPr>
              <a:t>may need to increase or decrease when used concomitantly with cytochrome </a:t>
            </a:r>
            <a:r>
              <a:rPr lang="en-US" sz="1100" dirty="0" err="1">
                <a:solidFill>
                  <a:prstClr val="black">
                    <a:lumMod val="65000"/>
                    <a:lumOff val="35000"/>
                  </a:prstClr>
                </a:solidFill>
                <a:latin typeface="Arial" pitchFamily="34" charset="0"/>
                <a:cs typeface="Arial" pitchFamily="34" charset="0"/>
              </a:rPr>
              <a:t>P450</a:t>
            </a:r>
            <a:r>
              <a:rPr lang="en-US" sz="1100" dirty="0">
                <a:solidFill>
                  <a:prstClr val="black">
                    <a:lumMod val="65000"/>
                    <a:lumOff val="35000"/>
                  </a:prstClr>
                </a:solidFill>
                <a:latin typeface="Arial" pitchFamily="34" charset="0"/>
                <a:cs typeface="Arial" pitchFamily="34" charset="0"/>
              </a:rPr>
              <a:t> </a:t>
            </a:r>
            <a:r>
              <a:rPr lang="en-US" sz="1100" dirty="0" err="1">
                <a:solidFill>
                  <a:prstClr val="black">
                    <a:lumMod val="65000"/>
                    <a:lumOff val="35000"/>
                  </a:prstClr>
                </a:solidFill>
                <a:latin typeface="Arial" pitchFamily="34" charset="0"/>
                <a:cs typeface="Arial" pitchFamily="34" charset="0"/>
              </a:rPr>
              <a:t>3A</a:t>
            </a:r>
            <a:r>
              <a:rPr lang="en-US" sz="1100" dirty="0">
                <a:solidFill>
                  <a:prstClr val="black">
                    <a:lumMod val="65000"/>
                    <a:lumOff val="35000"/>
                  </a:prstClr>
                </a:solidFill>
                <a:latin typeface="Arial" pitchFamily="34" charset="0"/>
                <a:cs typeface="Arial" pitchFamily="34" charset="0"/>
              </a:rPr>
              <a:t>/4 inducers and inhibitors, </a:t>
            </a:r>
          </a:p>
          <a:p>
            <a:pPr marL="0" lvl="0" indent="0" eaLnBrk="1" hangingPunct="1">
              <a:lnSpc>
                <a:spcPct val="90000"/>
              </a:lnSpc>
            </a:pPr>
            <a:r>
              <a:rPr lang="en-US" sz="1100" dirty="0">
                <a:solidFill>
                  <a:prstClr val="black">
                    <a:lumMod val="65000"/>
                    <a:lumOff val="35000"/>
                  </a:prstClr>
                </a:solidFill>
                <a:latin typeface="Arial" pitchFamily="34" charset="0"/>
                <a:cs typeface="Arial" pitchFamily="34" charset="0"/>
              </a:rPr>
              <a:t>   respectively</a:t>
            </a:r>
            <a:r>
              <a:rPr lang="en-US" sz="1100" dirty="0" smtClean="0">
                <a:solidFill>
                  <a:prstClr val="black">
                    <a:lumMod val="65000"/>
                    <a:lumOff val="35000"/>
                  </a:prstClr>
                </a:solidFill>
                <a:latin typeface="Arial" pitchFamily="34" charset="0"/>
                <a:cs typeface="Arial" pitchFamily="34" charset="0"/>
              </a:rPr>
              <a:t>.</a:t>
            </a:r>
            <a:endParaRPr kumimoji="0" lang="en-US" sz="1100" i="0" u="none" strike="noStrike" kern="0" cap="none" spc="0" normalizeH="0" baseline="0" noProof="0" dirty="0" smtClean="0">
              <a:ln>
                <a:noFill/>
              </a:ln>
              <a:solidFill>
                <a:schemeClr val="tx1">
                  <a:lumMod val="65000"/>
                  <a:lumOff val="35000"/>
                </a:schemeClr>
              </a:solidFill>
              <a:effectLst/>
              <a:uLnTx/>
              <a:uFillTx/>
              <a:latin typeface="Arial" charset="0"/>
            </a:endParaRPr>
          </a:p>
        </p:txBody>
      </p:sp>
      <p:sp>
        <p:nvSpPr>
          <p:cNvPr id="9" name="Rectangle 2"/>
          <p:cNvSpPr>
            <a:spLocks noChangeArrowheads="1"/>
          </p:cNvSpPr>
          <p:nvPr/>
        </p:nvSpPr>
        <p:spPr bwMode="auto">
          <a:xfrm>
            <a:off x="1385888" y="1694513"/>
            <a:ext cx="7577766" cy="548640"/>
          </a:xfrm>
          <a:prstGeom prst="rect">
            <a:avLst/>
          </a:prstGeom>
          <a:solidFill>
            <a:schemeClr val="accent1">
              <a:alpha val="50000"/>
            </a:schemeClr>
          </a:solidFill>
          <a:ln w="9525" algn="ctr">
            <a:solidFill>
              <a:srgbClr val="808080"/>
            </a:solidFill>
            <a:miter lim="800000"/>
            <a:headEnd/>
            <a:tailEnd/>
          </a:ln>
          <a:effectLst/>
          <a:extLst/>
        </p:spPr>
        <p:txBody>
          <a:bodyPr wrap="none" lIns="93177" tIns="46589" rIns="93177" bIns="46589" anchor="ctr"/>
          <a:lstStyle/>
          <a:p>
            <a:endParaRPr lang="en-US" sz="1400">
              <a:solidFill>
                <a:srgbClr val="000000"/>
              </a:solidFill>
              <a:latin typeface="Arial" charset="0"/>
            </a:endParaRPr>
          </a:p>
        </p:txBody>
      </p:sp>
      <p:graphicFrame>
        <p:nvGraphicFramePr>
          <p:cNvPr id="10" name="Group 4"/>
          <p:cNvGraphicFramePr>
            <a:graphicFrameLocks/>
          </p:cNvGraphicFramePr>
          <p:nvPr>
            <p:extLst>
              <p:ext uri="{D42A27DB-BD31-4B8C-83A1-F6EECF244321}">
                <p14:modId xmlns:p14="http://schemas.microsoft.com/office/powerpoint/2010/main" val="2679514779"/>
              </p:ext>
            </p:extLst>
          </p:nvPr>
        </p:nvGraphicFramePr>
        <p:xfrm>
          <a:off x="187154" y="1685394"/>
          <a:ext cx="8766346" cy="517983"/>
        </p:xfrm>
        <a:graphic>
          <a:graphicData uri="http://schemas.openxmlformats.org/drawingml/2006/table">
            <a:tbl>
              <a:tblPr/>
              <a:tblGrid>
                <a:gridCol w="1196373"/>
                <a:gridCol w="7569973"/>
              </a:tblGrid>
              <a:tr h="34509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ts val="0"/>
                        </a:spcBef>
                        <a:spcAft>
                          <a:spcPts val="0"/>
                        </a:spcAft>
                        <a:buClr>
                          <a:srgbClr val="FFCC00"/>
                        </a:buClr>
                        <a:buSzTx/>
                        <a:buFont typeface="Arial" charset="0"/>
                        <a:buNone/>
                        <a:tabLst/>
                      </a:pPr>
                      <a:r>
                        <a:rPr kumimoji="0" lang="en-US" sz="1400" b="1" i="0" u="none" strike="noStrike" cap="none" normalizeH="0" baseline="0" dirty="0" smtClean="0">
                          <a:ln>
                            <a:noFill/>
                          </a:ln>
                          <a:solidFill>
                            <a:schemeClr val="bg1"/>
                          </a:solidFill>
                          <a:effectLst/>
                          <a:latin typeface="Arial" charset="0"/>
                        </a:rPr>
                        <a:t>   </a:t>
                      </a:r>
                    </a:p>
                  </a:txBody>
                  <a:tcPr marT="45632" marB="45632" horzOverflow="overflow">
                    <a:lnL>
                      <a:noFill/>
                    </a:lnL>
                    <a:lnR cap="flat">
                      <a:noFill/>
                    </a:lnR>
                    <a:lnT cap="flat">
                      <a:noFill/>
                    </a:lnT>
                    <a:lnB w="3175" cap="flat" cmpd="sng" algn="ctr">
                      <a:no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ts val="0"/>
                        </a:spcBef>
                        <a:spcAft>
                          <a:spcPts val="0"/>
                        </a:spcAft>
                        <a:buClr>
                          <a:srgbClr val="FFCC00"/>
                        </a:buClr>
                        <a:buSzTx/>
                        <a:buFont typeface="Arial" charset="0"/>
                        <a:buNone/>
                        <a:tabLst/>
                      </a:pPr>
                      <a:r>
                        <a:rPr kumimoji="0" lang="en-US" sz="1400" b="0" i="0" u="none" strike="noStrike" cap="none" normalizeH="0" baseline="0" dirty="0" smtClean="0">
                          <a:ln>
                            <a:noFill/>
                          </a:ln>
                          <a:solidFill>
                            <a:schemeClr val="tx1"/>
                          </a:solidFill>
                          <a:effectLst/>
                          <a:latin typeface="Arial" charset="0"/>
                        </a:rPr>
                        <a:t>Sofosbuvir (400 mg qd) + RBV for 12 weeks (16 weeks is recommended for cirrhotics*)</a:t>
                      </a:r>
                    </a:p>
                    <a:p>
                      <a:pPr marL="0" marR="0" lvl="0" indent="0" algn="l" defTabSz="914400" rtl="0" eaLnBrk="0" fontAlgn="base" latinLnBrk="0" hangingPunct="0">
                        <a:lnSpc>
                          <a:spcPct val="100000"/>
                        </a:lnSpc>
                        <a:spcBef>
                          <a:spcPts val="0"/>
                        </a:spcBef>
                        <a:spcAft>
                          <a:spcPts val="0"/>
                        </a:spcAft>
                        <a:buClr>
                          <a:srgbClr val="FFCC00"/>
                        </a:buClr>
                        <a:buSzTx/>
                        <a:buFont typeface="Arial" charset="0"/>
                        <a:buNone/>
                        <a:tabLst/>
                      </a:pPr>
                      <a:r>
                        <a:rPr kumimoji="0" lang="en-US" sz="1400" b="0" i="0" u="none" strike="noStrike" cap="none" normalizeH="0" baseline="0" dirty="0" smtClean="0">
                          <a:ln>
                            <a:noFill/>
                          </a:ln>
                          <a:solidFill>
                            <a:schemeClr val="tx1"/>
                          </a:solidFill>
                          <a:effectLst/>
                          <a:latin typeface="Arial" charset="0"/>
                        </a:rPr>
                        <a:t>Daclatasvir (60 mg qd)</a:t>
                      </a:r>
                      <a:r>
                        <a:rPr kumimoji="0" lang="en-US" sz="1400" b="0" i="0" u="none" strike="noStrike" kern="1200" cap="none" spc="0" normalizeH="0" baseline="30000" noProof="0" dirty="0" smtClean="0">
                          <a:ln>
                            <a:noFill/>
                          </a:ln>
                          <a:solidFill>
                            <a:prstClr val="black"/>
                          </a:solidFill>
                          <a:effectLst/>
                          <a:uLnTx/>
                          <a:uFillTx/>
                          <a:latin typeface="Arial"/>
                          <a:ea typeface="+mn-ea"/>
                          <a:cs typeface="Arial"/>
                        </a:rPr>
                        <a:t>†</a:t>
                      </a:r>
                      <a:r>
                        <a:rPr kumimoji="0" lang="en-US" sz="1400" b="0" i="0" u="none" strike="noStrike" kern="1200" cap="none" spc="0" normalizeH="0" baseline="0" noProof="0" dirty="0" smtClean="0">
                          <a:ln>
                            <a:noFill/>
                          </a:ln>
                          <a:solidFill>
                            <a:prstClr val="black"/>
                          </a:solidFill>
                          <a:effectLst/>
                          <a:uLnTx/>
                          <a:uFillTx/>
                          <a:latin typeface="Arial" charset="0"/>
                          <a:ea typeface="+mn-ea"/>
                          <a:cs typeface="+mn-cs"/>
                        </a:rPr>
                        <a:t> </a:t>
                      </a:r>
                      <a:r>
                        <a:rPr kumimoji="0" lang="en-US" sz="1400" b="0" i="0" u="none" strike="noStrike" cap="none" normalizeH="0" baseline="0" dirty="0" smtClean="0">
                          <a:ln>
                            <a:noFill/>
                          </a:ln>
                          <a:solidFill>
                            <a:schemeClr val="tx1"/>
                          </a:solidFill>
                          <a:effectLst/>
                          <a:latin typeface="Arial" charset="0"/>
                        </a:rPr>
                        <a:t>+ sofosbuvir (400 mg qd) for 12 weeks (unable to tolerate RBV)</a:t>
                      </a:r>
                    </a:p>
                  </a:txBody>
                  <a:tcPr marT="45632" marB="45632" horzOverflow="overflow">
                    <a:lnL>
                      <a:noFill/>
                    </a:lnL>
                    <a:lnR cap="flat">
                      <a:noFill/>
                    </a:lnR>
                    <a:lnT cap="flat">
                      <a:noFill/>
                    </a:lnT>
                    <a:lnB w="3175" cap="flat" cmpd="sng" algn="ctr">
                      <a:noFill/>
                      <a:prstDash val="solid"/>
                      <a:round/>
                      <a:headEnd type="none" w="med" len="med"/>
                      <a:tailEnd type="none" w="med" len="med"/>
                    </a:lnB>
                    <a:lnTlToBr>
                      <a:noFill/>
                    </a:lnTlToBr>
                    <a:lnBlToTr>
                      <a:noFill/>
                    </a:lnBlToTr>
                    <a:noFill/>
                  </a:tcPr>
                </a:tc>
              </a:tr>
            </a:tbl>
          </a:graphicData>
        </a:graphic>
      </p:graphicFrame>
      <p:sp>
        <p:nvSpPr>
          <p:cNvPr id="11" name="TextBox 10"/>
          <p:cNvSpPr txBox="1"/>
          <p:nvPr/>
        </p:nvSpPr>
        <p:spPr>
          <a:xfrm>
            <a:off x="190500" y="1617881"/>
            <a:ext cx="1195388" cy="307777"/>
          </a:xfrm>
          <a:prstGeom prst="rect">
            <a:avLst/>
          </a:prstGeom>
          <a:noFill/>
        </p:spPr>
        <p:txBody>
          <a:bodyPr wrap="square" rtlCol="0">
            <a:spAutoFit/>
          </a:bodyPr>
          <a:lstStyle/>
          <a:p>
            <a:r>
              <a:rPr lang="en-US" sz="1400" b="1" u="sng" dirty="0" smtClean="0">
                <a:latin typeface="Arial" charset="0"/>
              </a:rPr>
              <a:t>Genotype 2</a:t>
            </a:r>
            <a:endParaRPr lang="en-US" sz="1400" b="1" u="sng" dirty="0">
              <a:latin typeface="Arial" charset="0"/>
            </a:endParaRPr>
          </a:p>
        </p:txBody>
      </p:sp>
      <p:sp>
        <p:nvSpPr>
          <p:cNvPr id="12" name="Rectangle 2"/>
          <p:cNvSpPr>
            <a:spLocks noChangeArrowheads="1"/>
          </p:cNvSpPr>
          <p:nvPr/>
        </p:nvSpPr>
        <p:spPr bwMode="auto">
          <a:xfrm>
            <a:off x="1385888" y="2427556"/>
            <a:ext cx="7574898" cy="776826"/>
          </a:xfrm>
          <a:prstGeom prst="rect">
            <a:avLst/>
          </a:prstGeom>
          <a:solidFill>
            <a:schemeClr val="accent1">
              <a:alpha val="50000"/>
            </a:schemeClr>
          </a:solidFill>
          <a:ln w="9525" algn="ctr">
            <a:solidFill>
              <a:srgbClr val="808080"/>
            </a:solidFill>
            <a:miter lim="800000"/>
            <a:headEnd/>
            <a:tailEnd/>
          </a:ln>
          <a:effectLst/>
          <a:extLst/>
        </p:spPr>
        <p:txBody>
          <a:bodyPr wrap="none" lIns="93177" tIns="46589" rIns="93177" bIns="46589" anchor="ctr"/>
          <a:lstStyle/>
          <a:p>
            <a:endParaRPr lang="en-US" sz="1400">
              <a:solidFill>
                <a:srgbClr val="000000"/>
              </a:solidFill>
              <a:latin typeface="Arial" charset="0"/>
            </a:endParaRPr>
          </a:p>
        </p:txBody>
      </p:sp>
      <p:graphicFrame>
        <p:nvGraphicFramePr>
          <p:cNvPr id="13" name="Group 4"/>
          <p:cNvGraphicFramePr>
            <a:graphicFrameLocks/>
          </p:cNvGraphicFramePr>
          <p:nvPr>
            <p:extLst>
              <p:ext uri="{D42A27DB-BD31-4B8C-83A1-F6EECF244321}">
                <p14:modId xmlns:p14="http://schemas.microsoft.com/office/powerpoint/2010/main" val="379155600"/>
              </p:ext>
            </p:extLst>
          </p:nvPr>
        </p:nvGraphicFramePr>
        <p:xfrm>
          <a:off x="190691" y="2426387"/>
          <a:ext cx="8772963" cy="731343"/>
        </p:xfrm>
        <a:graphic>
          <a:graphicData uri="http://schemas.openxmlformats.org/drawingml/2006/table">
            <a:tbl>
              <a:tblPr/>
              <a:tblGrid>
                <a:gridCol w="1202152"/>
                <a:gridCol w="7570811"/>
              </a:tblGrid>
              <a:tr h="34509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ts val="0"/>
                        </a:spcBef>
                        <a:spcAft>
                          <a:spcPts val="0"/>
                        </a:spcAft>
                        <a:buClr>
                          <a:srgbClr val="FFCC00"/>
                        </a:buClr>
                        <a:buSzTx/>
                        <a:buFont typeface="Arial" charset="0"/>
                        <a:buNone/>
                        <a:tabLst/>
                      </a:pPr>
                      <a:r>
                        <a:rPr kumimoji="0" lang="en-US" sz="1400" b="1" i="0" u="none" strike="noStrike" cap="none" normalizeH="0" baseline="0" dirty="0" smtClean="0">
                          <a:ln>
                            <a:noFill/>
                          </a:ln>
                          <a:solidFill>
                            <a:schemeClr val="bg1"/>
                          </a:solidFill>
                          <a:effectLst/>
                          <a:latin typeface="Arial" charset="0"/>
                        </a:rPr>
                        <a:t>   </a:t>
                      </a:r>
                    </a:p>
                  </a:txBody>
                  <a:tcPr marT="45632" marB="45632" horzOverflow="overflow">
                    <a:lnL>
                      <a:noFill/>
                    </a:lnL>
                    <a:lnR cap="flat">
                      <a:noFill/>
                    </a:lnR>
                    <a:lnT cap="flat">
                      <a:noFill/>
                    </a:lnT>
                    <a:lnB w="3175" cap="flat" cmpd="sng" algn="ctr">
                      <a:no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ts val="0"/>
                        </a:spcBef>
                        <a:spcAft>
                          <a:spcPts val="0"/>
                        </a:spcAft>
                        <a:buClr>
                          <a:srgbClr val="FFCC00"/>
                        </a:buClr>
                        <a:buSzTx/>
                        <a:buFont typeface="Arial" charset="0"/>
                        <a:buNone/>
                        <a:tabLst/>
                      </a:pPr>
                      <a:r>
                        <a:rPr kumimoji="0" lang="en-US" sz="1400" b="0" i="0" u="none" strike="noStrike" cap="none" normalizeH="0" baseline="0" dirty="0" smtClean="0">
                          <a:ln>
                            <a:noFill/>
                          </a:ln>
                          <a:solidFill>
                            <a:schemeClr val="tx1"/>
                          </a:solidFill>
                          <a:effectLst/>
                          <a:latin typeface="Arial" charset="0"/>
                        </a:rPr>
                        <a:t>Sofosbuvir (400 mg qd) + </a:t>
                      </a:r>
                      <a:r>
                        <a:rPr kumimoji="0" lang="en-US" sz="1400" b="1" i="0" u="sng" strike="noStrike" cap="none" normalizeH="0" baseline="0" dirty="0" smtClean="0">
                          <a:ln>
                            <a:noFill/>
                          </a:ln>
                          <a:solidFill>
                            <a:schemeClr val="tx1"/>
                          </a:solidFill>
                          <a:effectLst/>
                          <a:latin typeface="Arial" charset="0"/>
                        </a:rPr>
                        <a:t>PR</a:t>
                      </a:r>
                      <a:r>
                        <a:rPr kumimoji="0" lang="en-US" sz="1400" b="0" i="0" u="none" strike="noStrike" cap="none" normalizeH="0" baseline="0" dirty="0" smtClean="0">
                          <a:ln>
                            <a:noFill/>
                          </a:ln>
                          <a:solidFill>
                            <a:schemeClr val="tx1"/>
                          </a:solidFill>
                          <a:effectLst/>
                          <a:latin typeface="Arial" charset="0"/>
                        </a:rPr>
                        <a:t> for 12 weeks</a:t>
                      </a:r>
                    </a:p>
                    <a:p>
                      <a:pPr marL="0" marR="0" lvl="0" indent="0" algn="l" defTabSz="914400" rtl="0" eaLnBrk="0" fontAlgn="base" latinLnBrk="0" hangingPunct="0">
                        <a:lnSpc>
                          <a:spcPct val="100000"/>
                        </a:lnSpc>
                        <a:spcBef>
                          <a:spcPts val="0"/>
                        </a:spcBef>
                        <a:spcAft>
                          <a:spcPts val="0"/>
                        </a:spcAft>
                        <a:buClr>
                          <a:srgbClr val="FFCC00"/>
                        </a:buClr>
                        <a:buSzTx/>
                        <a:buFont typeface="Arial" charset="0"/>
                        <a:buNone/>
                        <a:tabLst/>
                      </a:pPr>
                      <a:r>
                        <a:rPr kumimoji="0" lang="en-US" sz="1400" b="0" i="0" u="none" strike="noStrike" kern="1200" cap="none" spc="0" normalizeH="0" baseline="0" noProof="0" dirty="0" smtClean="0">
                          <a:ln>
                            <a:noFill/>
                          </a:ln>
                          <a:solidFill>
                            <a:prstClr val="black"/>
                          </a:solidFill>
                          <a:effectLst/>
                          <a:uLnTx/>
                          <a:uFillTx/>
                          <a:latin typeface="Arial" charset="0"/>
                          <a:ea typeface="+mn-ea"/>
                          <a:cs typeface="+mn-cs"/>
                        </a:rPr>
                        <a:t>Daclatasvir (60 mg qd)</a:t>
                      </a:r>
                      <a:r>
                        <a:rPr kumimoji="0" lang="en-US" sz="1400" b="0" i="0" u="none" strike="noStrike" kern="1200" cap="none" spc="0" normalizeH="0" baseline="30000" noProof="0" dirty="0" smtClean="0">
                          <a:ln>
                            <a:noFill/>
                          </a:ln>
                          <a:solidFill>
                            <a:prstClr val="black"/>
                          </a:solidFill>
                          <a:effectLst/>
                          <a:uLnTx/>
                          <a:uFillTx/>
                          <a:latin typeface="Arial"/>
                          <a:ea typeface="+mn-ea"/>
                          <a:cs typeface="Arial"/>
                        </a:rPr>
                        <a:t>†</a:t>
                      </a:r>
                      <a:r>
                        <a:rPr kumimoji="0" lang="en-US" sz="1400" b="0" i="0" u="none" strike="noStrike" kern="1200" cap="none" spc="0" normalizeH="0" baseline="0" noProof="0" dirty="0" smtClean="0">
                          <a:ln>
                            <a:noFill/>
                          </a:ln>
                          <a:solidFill>
                            <a:prstClr val="black"/>
                          </a:solidFill>
                          <a:effectLst/>
                          <a:uLnTx/>
                          <a:uFillTx/>
                          <a:latin typeface="Arial" charset="0"/>
                          <a:ea typeface="+mn-ea"/>
                          <a:cs typeface="+mn-cs"/>
                        </a:rPr>
                        <a:t> + sofosbuvir (400 mg qd) for 12 weeks (no cirrhosis) </a:t>
                      </a:r>
                    </a:p>
                    <a:p>
                      <a:pPr marL="0" marR="0" lvl="0" indent="0" algn="l" defTabSz="914400" rtl="0" eaLnBrk="0" fontAlgn="base" latinLnBrk="0" hangingPunct="0">
                        <a:lnSpc>
                          <a:spcPct val="100000"/>
                        </a:lnSpc>
                        <a:spcBef>
                          <a:spcPts val="0"/>
                        </a:spcBef>
                        <a:spcAft>
                          <a:spcPts val="0"/>
                        </a:spcAft>
                        <a:buClr>
                          <a:srgbClr val="FFCC00"/>
                        </a:buClr>
                        <a:buSzTx/>
                        <a:buFont typeface="Arial" charset="0"/>
                        <a:buNone/>
                        <a:tabLst/>
                        <a:defRPr/>
                      </a:pPr>
                      <a:r>
                        <a:rPr kumimoji="0" lang="en-US" sz="1400" b="0" i="0" u="none" strike="noStrike" kern="1200" cap="none" spc="0" normalizeH="0" baseline="0" noProof="0" dirty="0" smtClean="0">
                          <a:ln>
                            <a:noFill/>
                          </a:ln>
                          <a:solidFill>
                            <a:prstClr val="black"/>
                          </a:solidFill>
                          <a:effectLst/>
                          <a:uLnTx/>
                          <a:uFillTx/>
                          <a:latin typeface="Arial" charset="0"/>
                          <a:ea typeface="+mn-ea"/>
                          <a:cs typeface="+mn-cs"/>
                        </a:rPr>
                        <a:t>Daclatasvir (60 mg qd)</a:t>
                      </a:r>
                      <a:r>
                        <a:rPr kumimoji="0" lang="en-US" sz="1400" b="0" i="0" u="none" strike="noStrike" kern="1200" cap="none" spc="0" normalizeH="0" baseline="30000" noProof="0" dirty="0" smtClean="0">
                          <a:ln>
                            <a:noFill/>
                          </a:ln>
                          <a:solidFill>
                            <a:prstClr val="black"/>
                          </a:solidFill>
                          <a:effectLst/>
                          <a:uLnTx/>
                          <a:uFillTx/>
                          <a:latin typeface="Arial"/>
                          <a:ea typeface="+mn-ea"/>
                          <a:cs typeface="Arial"/>
                        </a:rPr>
                        <a:t>†</a:t>
                      </a:r>
                      <a:r>
                        <a:rPr kumimoji="0" lang="en-US" sz="1400" b="0" i="0" u="none" strike="noStrike" kern="1200" cap="none" spc="0" normalizeH="0" baseline="0" noProof="0" dirty="0" smtClean="0">
                          <a:ln>
                            <a:noFill/>
                          </a:ln>
                          <a:solidFill>
                            <a:prstClr val="black"/>
                          </a:solidFill>
                          <a:effectLst/>
                          <a:uLnTx/>
                          <a:uFillTx/>
                          <a:latin typeface="Arial" charset="0"/>
                          <a:ea typeface="+mn-ea"/>
                          <a:cs typeface="+mn-cs"/>
                        </a:rPr>
                        <a:t> + sofosbuvir (400 mg qd) </a:t>
                      </a:r>
                      <a:r>
                        <a:rPr kumimoji="0" lang="en-US" sz="1400" b="0" i="0" u="sng" strike="noStrike" kern="1200" cap="none" spc="0" normalizeH="0" baseline="0" noProof="0" dirty="0" smtClean="0">
                          <a:ln>
                            <a:noFill/>
                          </a:ln>
                          <a:solidFill>
                            <a:prstClr val="black"/>
                          </a:solidFill>
                          <a:effectLst/>
                          <a:uLnTx/>
                          <a:uFillTx/>
                          <a:latin typeface="Arial" charset="0"/>
                          <a:ea typeface="+mn-ea"/>
                          <a:cs typeface="+mn-cs"/>
                        </a:rPr>
                        <a:t>+</a:t>
                      </a:r>
                      <a:r>
                        <a:rPr kumimoji="0" lang="en-US" sz="1400" b="0" i="0" u="none" strike="noStrike" kern="1200" cap="none" spc="0" normalizeH="0" baseline="0" noProof="0" dirty="0" smtClean="0">
                          <a:ln>
                            <a:noFill/>
                          </a:ln>
                          <a:solidFill>
                            <a:prstClr val="black"/>
                          </a:solidFill>
                          <a:effectLst/>
                          <a:uLnTx/>
                          <a:uFillTx/>
                          <a:latin typeface="Arial" charset="0"/>
                          <a:ea typeface="+mn-ea"/>
                          <a:cs typeface="+mn-cs"/>
                        </a:rPr>
                        <a:t> RBV for 24 weeks (cirrhotics*)</a:t>
                      </a:r>
                      <a:endParaRPr kumimoji="0" lang="en-US" sz="1400" b="0" i="0" u="none" strike="noStrike" cap="none" normalizeH="0" baseline="0" dirty="0" smtClean="0">
                        <a:ln>
                          <a:noFill/>
                        </a:ln>
                        <a:solidFill>
                          <a:schemeClr val="tx1"/>
                        </a:solidFill>
                        <a:effectLst/>
                        <a:latin typeface="Arial" charset="0"/>
                      </a:endParaRPr>
                    </a:p>
                  </a:txBody>
                  <a:tcPr marT="45632" marB="45632" horzOverflow="overflow">
                    <a:lnL>
                      <a:noFill/>
                    </a:lnL>
                    <a:lnR cap="flat">
                      <a:noFill/>
                    </a:lnR>
                    <a:lnT cap="flat">
                      <a:noFill/>
                    </a:lnT>
                    <a:lnB w="3175" cap="flat" cmpd="sng" algn="ctr">
                      <a:noFill/>
                      <a:prstDash val="solid"/>
                      <a:round/>
                      <a:headEnd type="none" w="med" len="med"/>
                      <a:tailEnd type="none" w="med" len="med"/>
                    </a:lnB>
                    <a:lnTlToBr>
                      <a:noFill/>
                    </a:lnTlToBr>
                    <a:lnBlToTr>
                      <a:noFill/>
                    </a:lnBlToTr>
                    <a:noFill/>
                  </a:tcPr>
                </a:tc>
              </a:tr>
            </a:tbl>
          </a:graphicData>
        </a:graphic>
      </p:graphicFrame>
      <p:sp>
        <p:nvSpPr>
          <p:cNvPr id="14" name="TextBox 13"/>
          <p:cNvSpPr txBox="1"/>
          <p:nvPr/>
        </p:nvSpPr>
        <p:spPr>
          <a:xfrm>
            <a:off x="190500" y="2366825"/>
            <a:ext cx="1195388" cy="307777"/>
          </a:xfrm>
          <a:prstGeom prst="rect">
            <a:avLst/>
          </a:prstGeom>
          <a:noFill/>
        </p:spPr>
        <p:txBody>
          <a:bodyPr wrap="square" rtlCol="0">
            <a:spAutoFit/>
          </a:bodyPr>
          <a:lstStyle/>
          <a:p>
            <a:r>
              <a:rPr lang="en-US" sz="1400" b="1" u="sng" dirty="0" smtClean="0">
                <a:latin typeface="Arial" charset="0"/>
              </a:rPr>
              <a:t>Genotype 3</a:t>
            </a:r>
            <a:endParaRPr lang="en-US" sz="1400" b="1" u="sng" dirty="0">
              <a:latin typeface="Arial" charset="0"/>
            </a:endParaRPr>
          </a:p>
        </p:txBody>
      </p:sp>
      <p:sp>
        <p:nvSpPr>
          <p:cNvPr id="15" name="Rectangle 2"/>
          <p:cNvSpPr>
            <a:spLocks noChangeArrowheads="1"/>
          </p:cNvSpPr>
          <p:nvPr/>
        </p:nvSpPr>
        <p:spPr bwMode="auto">
          <a:xfrm>
            <a:off x="1385888" y="3351767"/>
            <a:ext cx="7574898" cy="806781"/>
          </a:xfrm>
          <a:prstGeom prst="rect">
            <a:avLst/>
          </a:prstGeom>
          <a:solidFill>
            <a:schemeClr val="accent1">
              <a:alpha val="50000"/>
            </a:schemeClr>
          </a:solidFill>
          <a:ln w="9525" algn="ctr">
            <a:solidFill>
              <a:srgbClr val="808080"/>
            </a:solidFill>
            <a:miter lim="800000"/>
            <a:headEnd/>
            <a:tailEnd/>
          </a:ln>
          <a:effectLst/>
          <a:extLst/>
        </p:spPr>
        <p:txBody>
          <a:bodyPr wrap="none" lIns="93177" tIns="46589" rIns="93177" bIns="46589" anchor="ctr"/>
          <a:lstStyle/>
          <a:p>
            <a:endParaRPr lang="en-US" sz="1400">
              <a:solidFill>
                <a:srgbClr val="000000"/>
              </a:solidFill>
              <a:latin typeface="Arial" charset="0"/>
            </a:endParaRPr>
          </a:p>
        </p:txBody>
      </p:sp>
      <p:graphicFrame>
        <p:nvGraphicFramePr>
          <p:cNvPr id="16" name="Group 4"/>
          <p:cNvGraphicFramePr>
            <a:graphicFrameLocks/>
          </p:cNvGraphicFramePr>
          <p:nvPr>
            <p:extLst>
              <p:ext uri="{D42A27DB-BD31-4B8C-83A1-F6EECF244321}">
                <p14:modId xmlns:p14="http://schemas.microsoft.com/office/powerpoint/2010/main" val="1871705853"/>
              </p:ext>
            </p:extLst>
          </p:nvPr>
        </p:nvGraphicFramePr>
        <p:xfrm>
          <a:off x="176520" y="3374450"/>
          <a:ext cx="8776980" cy="731343"/>
        </p:xfrm>
        <a:graphic>
          <a:graphicData uri="http://schemas.openxmlformats.org/drawingml/2006/table">
            <a:tbl>
              <a:tblPr/>
              <a:tblGrid>
                <a:gridCol w="1214958"/>
                <a:gridCol w="7562022"/>
              </a:tblGrid>
              <a:tr h="60989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ts val="0"/>
                        </a:spcBef>
                        <a:spcAft>
                          <a:spcPts val="0"/>
                        </a:spcAft>
                        <a:buClr>
                          <a:srgbClr val="FFCC00"/>
                        </a:buClr>
                        <a:buSzTx/>
                        <a:buFont typeface="Arial" charset="0"/>
                        <a:buNone/>
                        <a:tabLst/>
                      </a:pPr>
                      <a:r>
                        <a:rPr kumimoji="0" lang="en-US" sz="1400" b="0" i="0" u="none" strike="noStrike" cap="none" normalizeH="0" baseline="0" dirty="0" smtClean="0">
                          <a:ln>
                            <a:noFill/>
                          </a:ln>
                          <a:solidFill>
                            <a:schemeClr val="tx1"/>
                          </a:solidFill>
                          <a:effectLst/>
                          <a:latin typeface="Arial" charset="0"/>
                        </a:rPr>
                        <a:t>   </a:t>
                      </a:r>
                    </a:p>
                  </a:txBody>
                  <a:tcPr marT="45632" marB="45632" horzOverflow="overflow">
                    <a:lnL>
                      <a:noFill/>
                    </a:lnL>
                    <a:lnR cap="flat">
                      <a:noFill/>
                    </a:lnR>
                    <a:lnT cap="flat">
                      <a:noFill/>
                    </a:lnT>
                    <a:lnB w="3175" cap="flat" cmpd="sng" algn="ctr">
                      <a:no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ts val="0"/>
                        </a:spcBef>
                        <a:spcAft>
                          <a:spcPts val="0"/>
                        </a:spcAft>
                        <a:buClr>
                          <a:srgbClr val="FFCC00"/>
                        </a:buClr>
                        <a:buSzTx/>
                        <a:buFont typeface="Arial" charset="0"/>
                        <a:buNone/>
                        <a:tabLst/>
                      </a:pPr>
                      <a:r>
                        <a:rPr kumimoji="0" lang="en-US" sz="1400" b="0" i="0" u="none" strike="noStrike" cap="none" normalizeH="0" baseline="0" dirty="0" smtClean="0">
                          <a:ln>
                            <a:noFill/>
                          </a:ln>
                          <a:solidFill>
                            <a:schemeClr val="tx1"/>
                          </a:solidFill>
                          <a:effectLst/>
                          <a:latin typeface="Arial" charset="0"/>
                        </a:rPr>
                        <a:t>Ledipasvir/sofosbuvir (90/400 mg qd) for 12 weeks</a:t>
                      </a:r>
                    </a:p>
                    <a:p>
                      <a:pPr marL="0" marR="0" lvl="0" indent="0" algn="l" defTabSz="914400" rtl="0" eaLnBrk="0" fontAlgn="base" latinLnBrk="0" hangingPunct="0">
                        <a:lnSpc>
                          <a:spcPct val="100000"/>
                        </a:lnSpc>
                        <a:spcBef>
                          <a:spcPts val="0"/>
                        </a:spcBef>
                        <a:spcAft>
                          <a:spcPts val="0"/>
                        </a:spcAft>
                        <a:buClr>
                          <a:srgbClr val="FFCC00"/>
                        </a:buClr>
                        <a:buSzTx/>
                        <a:buFont typeface="Arial" charset="0"/>
                        <a:buNone/>
                        <a:tabLst/>
                      </a:pPr>
                      <a:r>
                        <a:rPr kumimoji="0" lang="en-US" sz="1400" b="0" i="0" u="none" strike="noStrike" cap="none" normalizeH="0" baseline="0" dirty="0" smtClean="0">
                          <a:ln>
                            <a:noFill/>
                          </a:ln>
                          <a:solidFill>
                            <a:schemeClr val="tx1"/>
                          </a:solidFill>
                          <a:effectLst/>
                          <a:latin typeface="Arial" charset="0"/>
                        </a:rPr>
                        <a:t>Sofosbuvir (400 mg qd) + RBV for 24 weeks</a:t>
                      </a:r>
                    </a:p>
                    <a:p>
                      <a:pPr marL="0" marR="0" lvl="0" indent="0" algn="l" defTabSz="914400" rtl="0" eaLnBrk="0" fontAlgn="base" latinLnBrk="0" hangingPunct="0">
                        <a:lnSpc>
                          <a:spcPct val="100000"/>
                        </a:lnSpc>
                        <a:spcBef>
                          <a:spcPts val="0"/>
                        </a:spcBef>
                        <a:spcAft>
                          <a:spcPts val="0"/>
                        </a:spcAft>
                        <a:buClr>
                          <a:srgbClr val="FFCC00"/>
                        </a:buClr>
                        <a:buSzTx/>
                        <a:buFont typeface="Arial" charset="0"/>
                        <a:buNone/>
                        <a:tabLst/>
                      </a:pPr>
                      <a:r>
                        <a:rPr kumimoji="0" lang="pt-BR" sz="1400" b="0" i="0" u="none" strike="noStrike" cap="none" normalizeH="0" baseline="0" dirty="0" smtClean="0">
                          <a:ln>
                            <a:noFill/>
                          </a:ln>
                          <a:solidFill>
                            <a:schemeClr val="tx1"/>
                          </a:solidFill>
                          <a:effectLst/>
                          <a:latin typeface="Arial" charset="0"/>
                        </a:rPr>
                        <a:t>Ombitasvir/paritaprevir/r (25/150/100 mg qd) + dasabuvir (250 mg bid) + RBV for 12 weeks</a:t>
                      </a:r>
                    </a:p>
                  </a:txBody>
                  <a:tcPr marT="45632" marB="45632" horzOverflow="overflow">
                    <a:lnL>
                      <a:noFill/>
                    </a:lnL>
                    <a:lnR cap="flat">
                      <a:noFill/>
                    </a:lnR>
                    <a:lnT cap="flat">
                      <a:noFill/>
                    </a:lnT>
                    <a:lnB w="3175" cap="flat" cmpd="sng" algn="ctr">
                      <a:noFill/>
                      <a:prstDash val="solid"/>
                      <a:round/>
                      <a:headEnd type="none" w="med" len="med"/>
                      <a:tailEnd type="none" w="med" len="med"/>
                    </a:lnB>
                    <a:lnTlToBr>
                      <a:noFill/>
                    </a:lnTlToBr>
                    <a:lnBlToTr>
                      <a:noFill/>
                    </a:lnBlToTr>
                    <a:noFill/>
                  </a:tcPr>
                </a:tc>
              </a:tr>
            </a:tbl>
          </a:graphicData>
        </a:graphic>
      </p:graphicFrame>
      <p:sp>
        <p:nvSpPr>
          <p:cNvPr id="17" name="TextBox 16"/>
          <p:cNvSpPr txBox="1"/>
          <p:nvPr/>
        </p:nvSpPr>
        <p:spPr>
          <a:xfrm>
            <a:off x="190500" y="3297000"/>
            <a:ext cx="1195388" cy="307777"/>
          </a:xfrm>
          <a:prstGeom prst="rect">
            <a:avLst/>
          </a:prstGeom>
          <a:noFill/>
        </p:spPr>
        <p:txBody>
          <a:bodyPr wrap="square" rtlCol="0">
            <a:spAutoFit/>
          </a:bodyPr>
          <a:lstStyle/>
          <a:p>
            <a:r>
              <a:rPr lang="en-US" sz="1400" b="1" u="sng" dirty="0" smtClean="0">
                <a:latin typeface="Arial" charset="0"/>
              </a:rPr>
              <a:t>Genotype 4</a:t>
            </a:r>
            <a:endParaRPr lang="en-US" sz="1400" b="1" u="sng" dirty="0">
              <a:latin typeface="Arial" charset="0"/>
            </a:endParaRPr>
          </a:p>
        </p:txBody>
      </p:sp>
      <p:sp>
        <p:nvSpPr>
          <p:cNvPr id="18" name="Rectangle 2"/>
          <p:cNvSpPr>
            <a:spLocks noChangeArrowheads="1"/>
          </p:cNvSpPr>
          <p:nvPr/>
        </p:nvSpPr>
        <p:spPr bwMode="auto">
          <a:xfrm>
            <a:off x="1385888" y="4312372"/>
            <a:ext cx="7574898" cy="365760"/>
          </a:xfrm>
          <a:prstGeom prst="rect">
            <a:avLst/>
          </a:prstGeom>
          <a:solidFill>
            <a:schemeClr val="accent1">
              <a:alpha val="50000"/>
            </a:schemeClr>
          </a:solidFill>
          <a:ln w="9525" algn="ctr">
            <a:solidFill>
              <a:srgbClr val="808080"/>
            </a:solidFill>
            <a:miter lim="800000"/>
            <a:headEnd/>
            <a:tailEnd/>
          </a:ln>
          <a:effectLst/>
          <a:extLst/>
        </p:spPr>
        <p:txBody>
          <a:bodyPr wrap="none" lIns="93177" tIns="46589" rIns="93177" bIns="46589" anchor="ctr"/>
          <a:lstStyle/>
          <a:p>
            <a:endParaRPr lang="en-US" sz="1400">
              <a:solidFill>
                <a:srgbClr val="000000"/>
              </a:solidFill>
              <a:latin typeface="Arial" charset="0"/>
            </a:endParaRPr>
          </a:p>
        </p:txBody>
      </p:sp>
      <p:graphicFrame>
        <p:nvGraphicFramePr>
          <p:cNvPr id="19" name="Group 4"/>
          <p:cNvGraphicFramePr>
            <a:graphicFrameLocks/>
          </p:cNvGraphicFramePr>
          <p:nvPr>
            <p:extLst>
              <p:ext uri="{D42A27DB-BD31-4B8C-83A1-F6EECF244321}">
                <p14:modId xmlns:p14="http://schemas.microsoft.com/office/powerpoint/2010/main" val="2832360985"/>
              </p:ext>
            </p:extLst>
          </p:nvPr>
        </p:nvGraphicFramePr>
        <p:xfrm>
          <a:off x="190691" y="4319154"/>
          <a:ext cx="8762809" cy="345091"/>
        </p:xfrm>
        <a:graphic>
          <a:graphicData uri="http://schemas.openxmlformats.org/drawingml/2006/table">
            <a:tbl>
              <a:tblPr/>
              <a:tblGrid>
                <a:gridCol w="1200760"/>
                <a:gridCol w="7562049"/>
              </a:tblGrid>
              <a:tr h="34509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ts val="0"/>
                        </a:spcBef>
                        <a:spcAft>
                          <a:spcPts val="0"/>
                        </a:spcAft>
                        <a:buClr>
                          <a:srgbClr val="FFCC00"/>
                        </a:buClr>
                        <a:buSzTx/>
                        <a:buFont typeface="Arial" charset="0"/>
                        <a:buNone/>
                        <a:tabLst/>
                      </a:pPr>
                      <a:r>
                        <a:rPr kumimoji="0" lang="en-US" sz="1400" b="0" i="0" u="none" strike="noStrike" cap="none" normalizeH="0" baseline="0" dirty="0" smtClean="0">
                          <a:ln>
                            <a:noFill/>
                          </a:ln>
                          <a:solidFill>
                            <a:schemeClr val="tx1"/>
                          </a:solidFill>
                          <a:effectLst/>
                          <a:latin typeface="Arial" charset="0"/>
                        </a:rPr>
                        <a:t>   </a:t>
                      </a:r>
                    </a:p>
                  </a:txBody>
                  <a:tcPr marT="45632" marB="45632" horzOverflow="overflow">
                    <a:lnL>
                      <a:noFill/>
                    </a:lnL>
                    <a:lnR cap="flat">
                      <a:noFill/>
                    </a:lnR>
                    <a:lnT cap="flat">
                      <a:noFill/>
                    </a:lnT>
                    <a:lnB w="3175" cap="flat" cmpd="sng" algn="ctr">
                      <a:no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ts val="0"/>
                        </a:spcBef>
                        <a:spcAft>
                          <a:spcPts val="0"/>
                        </a:spcAft>
                        <a:buClr>
                          <a:srgbClr val="FFCC00"/>
                        </a:buClr>
                        <a:buSzTx/>
                        <a:buFont typeface="Arial" charset="0"/>
                        <a:buNone/>
                        <a:tabLst/>
                      </a:pPr>
                      <a:r>
                        <a:rPr kumimoji="0" lang="en-US" sz="1400" b="0" i="0" u="none" strike="noStrike" cap="none" normalizeH="0" baseline="0" dirty="0" smtClean="0">
                          <a:ln>
                            <a:noFill/>
                          </a:ln>
                          <a:solidFill>
                            <a:schemeClr val="tx1"/>
                          </a:solidFill>
                          <a:effectLst/>
                          <a:latin typeface="Arial" charset="0"/>
                        </a:rPr>
                        <a:t>Ledipasvir/sofosbuvir (90/400 mg qd) for 12 weeks</a:t>
                      </a:r>
                    </a:p>
                  </a:txBody>
                  <a:tcPr marT="45632" marB="45632" horzOverflow="overflow">
                    <a:lnL>
                      <a:noFill/>
                    </a:lnL>
                    <a:lnR cap="flat">
                      <a:noFill/>
                    </a:lnR>
                    <a:lnT cap="flat">
                      <a:noFill/>
                    </a:lnT>
                    <a:lnB w="3175" cap="flat" cmpd="sng" algn="ctr">
                      <a:noFill/>
                      <a:prstDash val="solid"/>
                      <a:round/>
                      <a:headEnd type="none" w="med" len="med"/>
                      <a:tailEnd type="none" w="med" len="med"/>
                    </a:lnB>
                    <a:lnTlToBr>
                      <a:noFill/>
                    </a:lnTlToBr>
                    <a:lnBlToTr>
                      <a:noFill/>
                    </a:lnBlToTr>
                    <a:noFill/>
                  </a:tcPr>
                </a:tc>
              </a:tr>
            </a:tbl>
          </a:graphicData>
        </a:graphic>
      </p:graphicFrame>
      <p:sp>
        <p:nvSpPr>
          <p:cNvPr id="20" name="TextBox 19"/>
          <p:cNvSpPr txBox="1"/>
          <p:nvPr/>
        </p:nvSpPr>
        <p:spPr>
          <a:xfrm>
            <a:off x="187324" y="4235739"/>
            <a:ext cx="1198563" cy="307777"/>
          </a:xfrm>
          <a:prstGeom prst="rect">
            <a:avLst/>
          </a:prstGeom>
          <a:noFill/>
        </p:spPr>
        <p:txBody>
          <a:bodyPr wrap="square" rtlCol="0">
            <a:spAutoFit/>
          </a:bodyPr>
          <a:lstStyle/>
          <a:p>
            <a:r>
              <a:rPr lang="en-US" sz="1400" b="1" u="sng" dirty="0" smtClean="0">
                <a:latin typeface="Arial" charset="0"/>
              </a:rPr>
              <a:t>Genotype 5</a:t>
            </a:r>
            <a:endParaRPr lang="en-US" sz="1400" b="1" u="sng" dirty="0">
              <a:latin typeface="Arial" charset="0"/>
            </a:endParaRPr>
          </a:p>
        </p:txBody>
      </p:sp>
      <p:sp>
        <p:nvSpPr>
          <p:cNvPr id="21" name="Rectangle 2"/>
          <p:cNvSpPr>
            <a:spLocks noChangeArrowheads="1"/>
          </p:cNvSpPr>
          <p:nvPr/>
        </p:nvSpPr>
        <p:spPr bwMode="auto">
          <a:xfrm>
            <a:off x="1385888" y="4824663"/>
            <a:ext cx="7572030" cy="365760"/>
          </a:xfrm>
          <a:prstGeom prst="rect">
            <a:avLst/>
          </a:prstGeom>
          <a:solidFill>
            <a:schemeClr val="accent1">
              <a:alpha val="50000"/>
            </a:schemeClr>
          </a:solidFill>
          <a:ln w="9525" algn="ctr">
            <a:solidFill>
              <a:srgbClr val="808080"/>
            </a:solidFill>
            <a:miter lim="800000"/>
            <a:headEnd/>
            <a:tailEnd/>
          </a:ln>
          <a:effectLst/>
          <a:extLst/>
        </p:spPr>
        <p:txBody>
          <a:bodyPr wrap="none" lIns="93177" tIns="46589" rIns="93177" bIns="46589" anchor="ctr"/>
          <a:lstStyle/>
          <a:p>
            <a:endParaRPr lang="en-US" sz="1400">
              <a:solidFill>
                <a:srgbClr val="000000"/>
              </a:solidFill>
              <a:latin typeface="Arial" charset="0"/>
            </a:endParaRPr>
          </a:p>
        </p:txBody>
      </p:sp>
      <p:graphicFrame>
        <p:nvGraphicFramePr>
          <p:cNvPr id="22" name="Group 4"/>
          <p:cNvGraphicFramePr>
            <a:graphicFrameLocks/>
          </p:cNvGraphicFramePr>
          <p:nvPr>
            <p:extLst>
              <p:ext uri="{D42A27DB-BD31-4B8C-83A1-F6EECF244321}">
                <p14:modId xmlns:p14="http://schemas.microsoft.com/office/powerpoint/2010/main" val="179981856"/>
              </p:ext>
            </p:extLst>
          </p:nvPr>
        </p:nvGraphicFramePr>
        <p:xfrm>
          <a:off x="187822" y="4831444"/>
          <a:ext cx="8765677" cy="345091"/>
        </p:xfrm>
        <a:graphic>
          <a:graphicData uri="http://schemas.openxmlformats.org/drawingml/2006/table">
            <a:tbl>
              <a:tblPr/>
              <a:tblGrid>
                <a:gridCol w="1204022"/>
                <a:gridCol w="7561655"/>
              </a:tblGrid>
              <a:tr h="34509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ts val="0"/>
                        </a:spcBef>
                        <a:spcAft>
                          <a:spcPts val="0"/>
                        </a:spcAft>
                        <a:buClr>
                          <a:srgbClr val="FFCC00"/>
                        </a:buClr>
                        <a:buSzTx/>
                        <a:buFont typeface="Arial" charset="0"/>
                        <a:buNone/>
                        <a:tabLst/>
                      </a:pPr>
                      <a:r>
                        <a:rPr kumimoji="0" lang="en-US" sz="1400" b="0" i="0" u="none" strike="noStrike" cap="none" normalizeH="0" baseline="0" dirty="0" smtClean="0">
                          <a:ln>
                            <a:noFill/>
                          </a:ln>
                          <a:solidFill>
                            <a:schemeClr val="tx1"/>
                          </a:solidFill>
                          <a:effectLst/>
                          <a:latin typeface="Arial" charset="0"/>
                        </a:rPr>
                        <a:t>   </a:t>
                      </a:r>
                    </a:p>
                  </a:txBody>
                  <a:tcPr marT="45632" marB="45632" horzOverflow="overflow">
                    <a:lnL>
                      <a:noFill/>
                    </a:lnL>
                    <a:lnR cap="flat">
                      <a:noFill/>
                    </a:lnR>
                    <a:lnT cap="flat">
                      <a:noFill/>
                    </a:lnT>
                    <a:lnB w="3175" cap="flat" cmpd="sng" algn="ctr">
                      <a:no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ts val="0"/>
                        </a:spcBef>
                        <a:spcAft>
                          <a:spcPts val="0"/>
                        </a:spcAft>
                        <a:buClr>
                          <a:srgbClr val="FFCC00"/>
                        </a:buClr>
                        <a:buSzTx/>
                        <a:buFont typeface="Arial" charset="0"/>
                        <a:buNone/>
                        <a:tabLst/>
                      </a:pPr>
                      <a:r>
                        <a:rPr kumimoji="0" lang="en-US" sz="1400" b="0" i="0" u="none" strike="noStrike" cap="none" normalizeH="0" baseline="0" dirty="0" smtClean="0">
                          <a:ln>
                            <a:noFill/>
                          </a:ln>
                          <a:solidFill>
                            <a:schemeClr val="tx1"/>
                          </a:solidFill>
                          <a:effectLst/>
                          <a:latin typeface="Arial" charset="0"/>
                        </a:rPr>
                        <a:t>Ledipasvir/sofosbuvir (90/400 mg qd) for 12 weeks</a:t>
                      </a:r>
                    </a:p>
                  </a:txBody>
                  <a:tcPr marT="45632" marB="45632" horzOverflow="overflow">
                    <a:lnL>
                      <a:noFill/>
                    </a:lnL>
                    <a:lnR cap="flat">
                      <a:noFill/>
                    </a:lnR>
                    <a:lnT cap="flat">
                      <a:noFill/>
                    </a:lnT>
                    <a:lnB w="3175" cap="flat" cmpd="sng" algn="ctr">
                      <a:noFill/>
                      <a:prstDash val="solid"/>
                      <a:round/>
                      <a:headEnd type="none" w="med" len="med"/>
                      <a:tailEnd type="none" w="med" len="med"/>
                    </a:lnB>
                    <a:lnTlToBr>
                      <a:noFill/>
                    </a:lnTlToBr>
                    <a:lnBlToTr>
                      <a:noFill/>
                    </a:lnBlToTr>
                    <a:noFill/>
                  </a:tcPr>
                </a:tc>
              </a:tr>
            </a:tbl>
          </a:graphicData>
        </a:graphic>
      </p:graphicFrame>
      <p:sp>
        <p:nvSpPr>
          <p:cNvPr id="23" name="TextBox 22"/>
          <p:cNvSpPr txBox="1"/>
          <p:nvPr/>
        </p:nvSpPr>
        <p:spPr>
          <a:xfrm>
            <a:off x="190500" y="4748029"/>
            <a:ext cx="1195387" cy="307777"/>
          </a:xfrm>
          <a:prstGeom prst="rect">
            <a:avLst/>
          </a:prstGeom>
          <a:noFill/>
        </p:spPr>
        <p:txBody>
          <a:bodyPr wrap="square" rtlCol="0">
            <a:spAutoFit/>
          </a:bodyPr>
          <a:lstStyle/>
          <a:p>
            <a:r>
              <a:rPr lang="en-US" sz="1400" b="1" u="sng" dirty="0" smtClean="0">
                <a:latin typeface="Arial" charset="0"/>
              </a:rPr>
              <a:t>Genotype 6</a:t>
            </a:r>
            <a:endParaRPr lang="en-US" sz="1400" b="1" u="sng" dirty="0">
              <a:latin typeface="Arial" charset="0"/>
            </a:endParaRPr>
          </a:p>
        </p:txBody>
      </p:sp>
      <p:sp>
        <p:nvSpPr>
          <p:cNvPr id="25" name="Text Box 29"/>
          <p:cNvSpPr txBox="1">
            <a:spLocks noChangeArrowheads="1"/>
          </p:cNvSpPr>
          <p:nvPr/>
        </p:nvSpPr>
        <p:spPr bwMode="auto">
          <a:xfrm>
            <a:off x="119593" y="6598246"/>
            <a:ext cx="8426450" cy="2000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bIns="0" anchor="b">
            <a:spAutoFit/>
          </a:bodyPr>
          <a:lstStyle>
            <a:lvl1pPr eaLnBrk="0" hangingPunct="0">
              <a:defRPr sz="3200">
                <a:solidFill>
                  <a:schemeClr val="bg1"/>
                </a:solidFill>
                <a:latin typeface="Arial" charset="0"/>
              </a:defRPr>
            </a:lvl1pPr>
            <a:lvl2pPr marL="742950" indent="-285750" eaLnBrk="0" hangingPunct="0">
              <a:defRPr sz="3200">
                <a:solidFill>
                  <a:schemeClr val="bg1"/>
                </a:solidFill>
                <a:latin typeface="Arial" charset="0"/>
              </a:defRPr>
            </a:lvl2pPr>
            <a:lvl3pPr marL="1143000" indent="-228600" eaLnBrk="0" hangingPunct="0">
              <a:defRPr sz="3200">
                <a:solidFill>
                  <a:schemeClr val="bg1"/>
                </a:solidFill>
                <a:latin typeface="Arial" charset="0"/>
              </a:defRPr>
            </a:lvl3pPr>
            <a:lvl4pPr marL="1600200" indent="-228600" eaLnBrk="0" hangingPunct="0">
              <a:defRPr sz="3200">
                <a:solidFill>
                  <a:schemeClr val="bg1"/>
                </a:solidFill>
                <a:latin typeface="Arial" charset="0"/>
              </a:defRPr>
            </a:lvl4pPr>
            <a:lvl5pPr marL="2057400" indent="-228600" eaLnBrk="0" hangingPunct="0">
              <a:defRPr sz="3200">
                <a:solidFill>
                  <a:schemeClr val="bg1"/>
                </a:solidFill>
                <a:latin typeface="Arial" charset="0"/>
              </a:defRPr>
            </a:lvl5pPr>
            <a:lvl6pPr marL="2514600" indent="-228600" eaLnBrk="0" fontAlgn="base" hangingPunct="0">
              <a:lnSpc>
                <a:spcPct val="90000"/>
              </a:lnSpc>
              <a:spcBef>
                <a:spcPct val="0"/>
              </a:spcBef>
              <a:spcAft>
                <a:spcPct val="0"/>
              </a:spcAft>
              <a:defRPr sz="3200">
                <a:solidFill>
                  <a:schemeClr val="bg1"/>
                </a:solidFill>
                <a:latin typeface="Arial" charset="0"/>
              </a:defRPr>
            </a:lvl6pPr>
            <a:lvl7pPr marL="2971800" indent="-228600" eaLnBrk="0" fontAlgn="base" hangingPunct="0">
              <a:lnSpc>
                <a:spcPct val="90000"/>
              </a:lnSpc>
              <a:spcBef>
                <a:spcPct val="0"/>
              </a:spcBef>
              <a:spcAft>
                <a:spcPct val="0"/>
              </a:spcAft>
              <a:defRPr sz="3200">
                <a:solidFill>
                  <a:schemeClr val="bg1"/>
                </a:solidFill>
                <a:latin typeface="Arial" charset="0"/>
              </a:defRPr>
            </a:lvl7pPr>
            <a:lvl8pPr marL="3429000" indent="-228600" eaLnBrk="0" fontAlgn="base" hangingPunct="0">
              <a:lnSpc>
                <a:spcPct val="90000"/>
              </a:lnSpc>
              <a:spcBef>
                <a:spcPct val="0"/>
              </a:spcBef>
              <a:spcAft>
                <a:spcPct val="0"/>
              </a:spcAft>
              <a:defRPr sz="3200">
                <a:solidFill>
                  <a:schemeClr val="bg1"/>
                </a:solidFill>
                <a:latin typeface="Arial" charset="0"/>
              </a:defRPr>
            </a:lvl8pPr>
            <a:lvl9pPr marL="3886200" indent="-228600" eaLnBrk="0" fontAlgn="base" hangingPunct="0">
              <a:lnSpc>
                <a:spcPct val="90000"/>
              </a:lnSpc>
              <a:spcBef>
                <a:spcPct val="0"/>
              </a:spcBef>
              <a:spcAft>
                <a:spcPct val="0"/>
              </a:spcAft>
              <a:defRPr sz="3200">
                <a:solidFill>
                  <a:schemeClr val="bg1"/>
                </a:solidFill>
                <a:latin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chemeClr val="tx1">
                    <a:lumMod val="65000"/>
                    <a:lumOff val="35000"/>
                  </a:schemeClr>
                </a:solidFill>
                <a:effectLst/>
                <a:uLnTx/>
                <a:uFillTx/>
                <a:latin typeface="Arial" charset="0"/>
              </a:rPr>
              <a:t>AASLD and IDSA. http</a:t>
            </a:r>
            <a:r>
              <a:rPr kumimoji="0" lang="en-US" sz="1000" b="0" i="0" u="none" strike="noStrike" kern="0" cap="none" spc="0" normalizeH="0" baseline="0" noProof="0" dirty="0">
                <a:ln>
                  <a:noFill/>
                </a:ln>
                <a:solidFill>
                  <a:schemeClr val="tx1">
                    <a:lumMod val="65000"/>
                    <a:lumOff val="35000"/>
                  </a:schemeClr>
                </a:solidFill>
                <a:effectLst/>
                <a:uLnTx/>
                <a:uFillTx/>
                <a:latin typeface="Arial" charset="0"/>
              </a:rPr>
              <a:t>://www.hcvguidelines.org/full-report-view</a:t>
            </a:r>
            <a:r>
              <a:rPr kumimoji="0" lang="en-US" sz="1000" b="0" i="0" u="none" strike="noStrike" kern="0" cap="none" spc="0" normalizeH="0" baseline="0" noProof="0" dirty="0" smtClean="0">
                <a:ln>
                  <a:noFill/>
                </a:ln>
                <a:solidFill>
                  <a:schemeClr val="tx1">
                    <a:lumMod val="65000"/>
                    <a:lumOff val="35000"/>
                  </a:schemeClr>
                </a:solidFill>
                <a:effectLst/>
                <a:uLnTx/>
                <a:uFillTx/>
                <a:latin typeface="Arial" charset="0"/>
              </a:rPr>
              <a:t>. Version August 7</a:t>
            </a:r>
            <a:r>
              <a:rPr kumimoji="0" lang="en-US" sz="1000" b="0" i="0" u="none" strike="noStrike" kern="0" cap="none" spc="0" normalizeH="0" noProof="0" dirty="0" smtClean="0">
                <a:ln>
                  <a:noFill/>
                </a:ln>
                <a:solidFill>
                  <a:schemeClr val="tx1">
                    <a:lumMod val="65000"/>
                    <a:lumOff val="35000"/>
                  </a:schemeClr>
                </a:solidFill>
                <a:effectLst/>
                <a:uLnTx/>
                <a:uFillTx/>
                <a:latin typeface="Arial" charset="0"/>
              </a:rPr>
              <a:t>, 2015</a:t>
            </a:r>
            <a:r>
              <a:rPr kumimoji="0" lang="en-US" sz="1000" b="0" i="0" u="none" strike="noStrike" kern="0" cap="none" spc="0" normalizeH="0" baseline="0" noProof="0" dirty="0" smtClean="0">
                <a:ln>
                  <a:noFill/>
                </a:ln>
                <a:solidFill>
                  <a:schemeClr val="tx1">
                    <a:lumMod val="65000"/>
                    <a:lumOff val="35000"/>
                  </a:schemeClr>
                </a:solidFill>
                <a:effectLst/>
                <a:uLnTx/>
                <a:uFillTx/>
                <a:latin typeface="Arial" charset="0"/>
              </a:rPr>
              <a:t>.</a:t>
            </a:r>
            <a:endParaRPr kumimoji="0" lang="en-US" sz="1000" b="0" i="0" u="none" strike="noStrike" kern="0" cap="none" spc="0" normalizeH="0" baseline="0" noProof="0" dirty="0">
              <a:ln>
                <a:noFill/>
              </a:ln>
              <a:solidFill>
                <a:schemeClr val="tx1">
                  <a:lumMod val="65000"/>
                  <a:lumOff val="35000"/>
                </a:schemeClr>
              </a:solidFill>
              <a:effectLst/>
              <a:uLnTx/>
              <a:uFillTx/>
              <a:latin typeface="Arial" charset="0"/>
            </a:endParaRPr>
          </a:p>
        </p:txBody>
      </p:sp>
    </p:spTree>
    <p:extLst>
      <p:ext uri="{BB962C8B-B14F-4D97-AF65-F5344CB8AC3E}">
        <p14:creationId xmlns:p14="http://schemas.microsoft.com/office/powerpoint/2010/main" val="72336091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860"/>
            <a:ext cx="8686800" cy="1143000"/>
          </a:xfrm>
        </p:spPr>
        <p:txBody>
          <a:bodyPr/>
          <a:lstStyle/>
          <a:p>
            <a:r>
              <a:rPr lang="en-US" sz="3200" b="1" dirty="0" smtClean="0">
                <a:solidFill>
                  <a:schemeClr val="tx2"/>
                </a:solidFill>
              </a:rPr>
              <a:t>Special Populations: Not so Special!</a:t>
            </a:r>
            <a:endParaRPr lang="en-US" sz="3200" b="1" dirty="0">
              <a:solidFill>
                <a:schemeClr val="tx2"/>
              </a:solidFill>
            </a:endParaRPr>
          </a:p>
        </p:txBody>
      </p:sp>
      <p:sp>
        <p:nvSpPr>
          <p:cNvPr id="3" name="Content Placeholder 2"/>
          <p:cNvSpPr>
            <a:spLocks noGrp="1"/>
          </p:cNvSpPr>
          <p:nvPr>
            <p:ph idx="1"/>
          </p:nvPr>
        </p:nvSpPr>
        <p:spPr>
          <a:xfrm>
            <a:off x="417946" y="769801"/>
            <a:ext cx="8361680" cy="4525963"/>
          </a:xfrm>
        </p:spPr>
        <p:txBody>
          <a:bodyPr/>
          <a:lstStyle/>
          <a:p>
            <a:r>
              <a:rPr lang="en-US" sz="1800" b="1" dirty="0" smtClean="0">
                <a:solidFill>
                  <a:srgbClr val="000000"/>
                </a:solidFill>
              </a:rPr>
              <a:t>Decompensated cirrhosis</a:t>
            </a:r>
          </a:p>
          <a:p>
            <a:pPr lvl="1"/>
            <a:r>
              <a:rPr lang="en-US" sz="1800" dirty="0" smtClean="0">
                <a:solidFill>
                  <a:srgbClr val="000000"/>
                </a:solidFill>
              </a:rPr>
              <a:t>SOF + LDV: SVR =72-96%</a:t>
            </a:r>
            <a:r>
              <a:rPr lang="en-US" sz="1800" baseline="30000" dirty="0" smtClean="0">
                <a:solidFill>
                  <a:srgbClr val="000000"/>
                </a:solidFill>
              </a:rPr>
              <a:t>1</a:t>
            </a:r>
          </a:p>
          <a:p>
            <a:pPr lvl="1"/>
            <a:r>
              <a:rPr lang="en-US" sz="1800" dirty="0" smtClean="0">
                <a:solidFill>
                  <a:srgbClr val="000000"/>
                </a:solidFill>
              </a:rPr>
              <a:t>SOF </a:t>
            </a:r>
            <a:r>
              <a:rPr lang="en-US" sz="1800" dirty="0" err="1" smtClean="0">
                <a:solidFill>
                  <a:srgbClr val="000000"/>
                </a:solidFill>
              </a:rPr>
              <a:t>Velpatasvir</a:t>
            </a:r>
            <a:r>
              <a:rPr lang="en-US" sz="1800" dirty="0" smtClean="0">
                <a:solidFill>
                  <a:srgbClr val="000000"/>
                </a:solidFill>
              </a:rPr>
              <a:t> + RBV 12 </a:t>
            </a:r>
            <a:r>
              <a:rPr lang="en-US" sz="1800" dirty="0" err="1" smtClean="0">
                <a:solidFill>
                  <a:srgbClr val="000000"/>
                </a:solidFill>
              </a:rPr>
              <a:t>wks</a:t>
            </a:r>
            <a:r>
              <a:rPr lang="en-US" sz="1800" dirty="0" smtClean="0">
                <a:solidFill>
                  <a:srgbClr val="000000"/>
                </a:solidFill>
              </a:rPr>
              <a:t>: SVR= 94%</a:t>
            </a:r>
            <a:r>
              <a:rPr lang="en-US" sz="1800" baseline="30000" dirty="0" smtClean="0">
                <a:solidFill>
                  <a:srgbClr val="000000"/>
                </a:solidFill>
              </a:rPr>
              <a:t>2</a:t>
            </a:r>
            <a:r>
              <a:rPr lang="en-US" sz="1800" dirty="0" smtClean="0">
                <a:solidFill>
                  <a:srgbClr val="000000"/>
                </a:solidFill>
              </a:rPr>
              <a:t>.  </a:t>
            </a:r>
          </a:p>
          <a:p>
            <a:r>
              <a:rPr lang="en-US" sz="1800" b="1" dirty="0" smtClean="0">
                <a:solidFill>
                  <a:srgbClr val="000000"/>
                </a:solidFill>
              </a:rPr>
              <a:t>Post liver transplant</a:t>
            </a:r>
          </a:p>
          <a:p>
            <a:pPr lvl="1"/>
            <a:r>
              <a:rPr lang="en-US" sz="1800" dirty="0" smtClean="0">
                <a:solidFill>
                  <a:srgbClr val="000000"/>
                </a:solidFill>
              </a:rPr>
              <a:t>SOF + SMV </a:t>
            </a:r>
            <a:r>
              <a:rPr lang="en-US" sz="1800" u="sng" dirty="0" smtClean="0">
                <a:solidFill>
                  <a:srgbClr val="000000"/>
                </a:solidFill>
              </a:rPr>
              <a:t>+</a:t>
            </a:r>
            <a:r>
              <a:rPr lang="en-US" sz="1800" dirty="0" smtClean="0">
                <a:solidFill>
                  <a:srgbClr val="000000"/>
                </a:solidFill>
              </a:rPr>
              <a:t> RBV: SVR = 86% </a:t>
            </a:r>
            <a:r>
              <a:rPr lang="en-US" sz="1800" baseline="30000" dirty="0">
                <a:solidFill>
                  <a:srgbClr val="000000"/>
                </a:solidFill>
              </a:rPr>
              <a:t>3</a:t>
            </a:r>
            <a:endParaRPr lang="en-US" sz="1800" baseline="30000" dirty="0" smtClean="0">
              <a:solidFill>
                <a:srgbClr val="000000"/>
              </a:solidFill>
            </a:endParaRPr>
          </a:p>
          <a:p>
            <a:pPr lvl="1"/>
            <a:r>
              <a:rPr lang="en-US" sz="1800" dirty="0" smtClean="0">
                <a:solidFill>
                  <a:srgbClr val="000000"/>
                </a:solidFill>
              </a:rPr>
              <a:t>3D + RBV x 24 weeks: SVR = 96%</a:t>
            </a:r>
            <a:r>
              <a:rPr lang="en-US" sz="1800" baseline="30000" dirty="0">
                <a:solidFill>
                  <a:srgbClr val="000000"/>
                </a:solidFill>
              </a:rPr>
              <a:t>4</a:t>
            </a:r>
            <a:endParaRPr lang="en-US" sz="1800" baseline="30000" dirty="0" smtClean="0">
              <a:solidFill>
                <a:srgbClr val="000000"/>
              </a:solidFill>
            </a:endParaRPr>
          </a:p>
          <a:p>
            <a:pPr lvl="1"/>
            <a:r>
              <a:rPr lang="en-US" sz="1800" dirty="0" smtClean="0">
                <a:solidFill>
                  <a:srgbClr val="000000"/>
                </a:solidFill>
              </a:rPr>
              <a:t>SOF + DCV x 24 weeks = SVR= 97%</a:t>
            </a:r>
            <a:r>
              <a:rPr lang="en-US" sz="1800" baseline="30000" dirty="0" smtClean="0">
                <a:solidFill>
                  <a:srgbClr val="000000"/>
                </a:solidFill>
              </a:rPr>
              <a:t>5</a:t>
            </a:r>
          </a:p>
          <a:p>
            <a:r>
              <a:rPr lang="en-US" sz="1800" b="1" dirty="0" smtClean="0">
                <a:solidFill>
                  <a:srgbClr val="000000"/>
                </a:solidFill>
              </a:rPr>
              <a:t>HIV-HCV co-infection</a:t>
            </a:r>
          </a:p>
          <a:p>
            <a:pPr lvl="1"/>
            <a:r>
              <a:rPr lang="en-US" sz="1800" dirty="0" smtClean="0">
                <a:solidFill>
                  <a:srgbClr val="000000"/>
                </a:solidFill>
              </a:rPr>
              <a:t>SOV + LDV: SVR = 100%</a:t>
            </a:r>
            <a:r>
              <a:rPr lang="en-US" sz="1800" baseline="30000" dirty="0">
                <a:solidFill>
                  <a:srgbClr val="000000"/>
                </a:solidFill>
              </a:rPr>
              <a:t>6</a:t>
            </a:r>
            <a:endParaRPr lang="en-US" sz="1800" baseline="30000" dirty="0" smtClean="0">
              <a:solidFill>
                <a:srgbClr val="000000"/>
              </a:solidFill>
            </a:endParaRPr>
          </a:p>
          <a:p>
            <a:pPr lvl="1"/>
            <a:r>
              <a:rPr lang="en-US" sz="1800" dirty="0" smtClean="0">
                <a:solidFill>
                  <a:srgbClr val="000000"/>
                </a:solidFill>
              </a:rPr>
              <a:t>3D + RBV x 12 weeks: SVR = 93.5%</a:t>
            </a:r>
            <a:r>
              <a:rPr lang="en-US" sz="1800" baseline="30000" dirty="0">
                <a:solidFill>
                  <a:srgbClr val="000000"/>
                </a:solidFill>
              </a:rPr>
              <a:t>7</a:t>
            </a:r>
            <a:endParaRPr lang="en-US" sz="1800" baseline="30000" dirty="0" smtClean="0">
              <a:solidFill>
                <a:srgbClr val="000000"/>
              </a:solidFill>
            </a:endParaRPr>
          </a:p>
          <a:p>
            <a:pPr lvl="1"/>
            <a:r>
              <a:rPr lang="en-US" sz="1800" dirty="0" smtClean="0">
                <a:solidFill>
                  <a:srgbClr val="000000"/>
                </a:solidFill>
              </a:rPr>
              <a:t>SOF + DCV x 12-24 weeks SVR= 94%</a:t>
            </a:r>
            <a:r>
              <a:rPr lang="en-US" sz="1800" baseline="30000" dirty="0">
                <a:solidFill>
                  <a:srgbClr val="000000"/>
                </a:solidFill>
              </a:rPr>
              <a:t>8</a:t>
            </a:r>
            <a:endParaRPr lang="en-US" sz="1800" baseline="30000" dirty="0" smtClean="0">
              <a:solidFill>
                <a:srgbClr val="000000"/>
              </a:solidFill>
            </a:endParaRPr>
          </a:p>
          <a:p>
            <a:r>
              <a:rPr lang="en-US" sz="1800" b="1" dirty="0" smtClean="0">
                <a:solidFill>
                  <a:srgbClr val="000000"/>
                </a:solidFill>
              </a:rPr>
              <a:t>Chronic Kidney Disease</a:t>
            </a:r>
          </a:p>
          <a:p>
            <a:pPr lvl="1"/>
            <a:r>
              <a:rPr lang="en-US" sz="1800" dirty="0" err="1" smtClean="0">
                <a:solidFill>
                  <a:srgbClr val="000000"/>
                </a:solidFill>
                <a:latin typeface="Arial" charset="0"/>
              </a:rPr>
              <a:t>Grazoprevir</a:t>
            </a:r>
            <a:r>
              <a:rPr lang="en-US" sz="1800" dirty="0" smtClean="0">
                <a:solidFill>
                  <a:srgbClr val="000000"/>
                </a:solidFill>
                <a:latin typeface="Arial" charset="0"/>
              </a:rPr>
              <a:t> + </a:t>
            </a:r>
            <a:r>
              <a:rPr lang="en-US" sz="1800" dirty="0" err="1" smtClean="0">
                <a:solidFill>
                  <a:srgbClr val="000000"/>
                </a:solidFill>
                <a:latin typeface="Arial" charset="0"/>
              </a:rPr>
              <a:t>Elbasvir</a:t>
            </a:r>
            <a:r>
              <a:rPr lang="en-US" sz="1800" dirty="0" smtClean="0">
                <a:solidFill>
                  <a:srgbClr val="000000"/>
                </a:solidFill>
                <a:latin typeface="Arial" charset="0"/>
              </a:rPr>
              <a:t> 94-99%</a:t>
            </a:r>
            <a:r>
              <a:rPr lang="en-US" sz="1800" baseline="30000" dirty="0" smtClean="0">
                <a:solidFill>
                  <a:srgbClr val="000000"/>
                </a:solidFill>
                <a:latin typeface="Arial" charset="0"/>
              </a:rPr>
              <a:t>9</a:t>
            </a:r>
            <a:r>
              <a:rPr lang="en-US" sz="1800" dirty="0" smtClean="0">
                <a:solidFill>
                  <a:srgbClr val="000000"/>
                </a:solidFill>
                <a:latin typeface="Arial" charset="0"/>
              </a:rPr>
              <a:t> </a:t>
            </a:r>
            <a:endParaRPr lang="en-US" sz="1800" baseline="30000" dirty="0">
              <a:solidFill>
                <a:srgbClr val="000000"/>
              </a:solidFill>
            </a:endParaRPr>
          </a:p>
        </p:txBody>
      </p:sp>
      <p:sp>
        <p:nvSpPr>
          <p:cNvPr id="4" name="Text Placeholder 3"/>
          <p:cNvSpPr>
            <a:spLocks noGrp="1"/>
          </p:cNvSpPr>
          <p:nvPr>
            <p:ph type="body" sz="quarter" idx="10"/>
          </p:nvPr>
        </p:nvSpPr>
        <p:spPr>
          <a:xfrm>
            <a:off x="145852" y="6231470"/>
            <a:ext cx="8998147" cy="172006"/>
          </a:xfrm>
        </p:spPr>
        <p:txBody>
          <a:bodyPr/>
          <a:lstStyle/>
          <a:p>
            <a:pPr marL="228600" lvl="1" indent="-228600">
              <a:buFont typeface="Arial" pitchFamily="34" charset="0"/>
              <a:buAutoNum type="arabicPeriod"/>
            </a:pPr>
            <a:r>
              <a:rPr lang="en-US" sz="1000" dirty="0" err="1" smtClean="0">
                <a:solidFill>
                  <a:srgbClr val="000000"/>
                </a:solidFill>
              </a:rPr>
              <a:t>Manns</a:t>
            </a:r>
            <a:r>
              <a:rPr lang="en-US" sz="1000" dirty="0" smtClean="0">
                <a:solidFill>
                  <a:srgbClr val="000000"/>
                </a:solidFill>
              </a:rPr>
              <a:t> </a:t>
            </a:r>
            <a:r>
              <a:rPr lang="en-US" sz="1000" dirty="0">
                <a:solidFill>
                  <a:srgbClr val="000000"/>
                </a:solidFill>
              </a:rPr>
              <a:t>M, et al. EASL 2015. Abstract G02</a:t>
            </a:r>
            <a:r>
              <a:rPr lang="en-US" sz="1000" dirty="0" smtClean="0">
                <a:solidFill>
                  <a:srgbClr val="000000"/>
                </a:solidFill>
              </a:rPr>
              <a:t>. </a:t>
            </a:r>
            <a:r>
              <a:rPr lang="en-US" sz="1000" dirty="0">
                <a:solidFill>
                  <a:srgbClr val="000000"/>
                </a:solidFill>
              </a:rPr>
              <a:t>2. </a:t>
            </a:r>
            <a:r>
              <a:rPr lang="en-US" sz="1000" dirty="0"/>
              <a:t>Curry MP, et al. N </a:t>
            </a:r>
            <a:r>
              <a:rPr lang="en-US" sz="1000" dirty="0" err="1"/>
              <a:t>Engl</a:t>
            </a:r>
            <a:r>
              <a:rPr lang="en-US" sz="1000" dirty="0"/>
              <a:t> J Med. 2015</a:t>
            </a:r>
            <a:r>
              <a:rPr lang="en-US" sz="1000" dirty="0" smtClean="0">
                <a:solidFill>
                  <a:srgbClr val="000000"/>
                </a:solidFill>
              </a:rPr>
              <a:t> </a:t>
            </a:r>
            <a:r>
              <a:rPr lang="en-GB" altLang="en-US" sz="1000" dirty="0" smtClean="0">
                <a:solidFill>
                  <a:srgbClr val="000000"/>
                </a:solidFill>
              </a:rPr>
              <a:t>3..Brown B, AASLD 2014; 4. </a:t>
            </a:r>
            <a:r>
              <a:rPr lang="en-GB" altLang="en-US" sz="1000" dirty="0" err="1" smtClean="0">
                <a:solidFill>
                  <a:srgbClr val="000000"/>
                </a:solidFill>
              </a:rPr>
              <a:t>Kwo</a:t>
            </a:r>
            <a:r>
              <a:rPr lang="en-GB" altLang="en-US" sz="1000" dirty="0" smtClean="0">
                <a:solidFill>
                  <a:srgbClr val="000000"/>
                </a:solidFill>
              </a:rPr>
              <a:t> P et al EASL 2014 abstract o114; 5</a:t>
            </a:r>
            <a:r>
              <a:rPr lang="en-US" sz="1000" dirty="0" err="1">
                <a:solidFill>
                  <a:srgbClr val="000000"/>
                </a:solidFill>
              </a:rPr>
              <a:t>Coilly</a:t>
            </a:r>
            <a:r>
              <a:rPr lang="en-US" sz="1000" dirty="0">
                <a:solidFill>
                  <a:srgbClr val="000000"/>
                </a:solidFill>
              </a:rPr>
              <a:t> A, et al. EASL 2015. Abstract </a:t>
            </a:r>
            <a:r>
              <a:rPr lang="en-US" sz="1000" dirty="0" smtClean="0">
                <a:solidFill>
                  <a:srgbClr val="000000"/>
                </a:solidFill>
              </a:rPr>
              <a:t>G15</a:t>
            </a:r>
            <a:r>
              <a:rPr lang="pl-PL" sz="1000" dirty="0" smtClean="0">
                <a:solidFill>
                  <a:srgbClr val="000000"/>
                </a:solidFill>
              </a:rPr>
              <a:t>; </a:t>
            </a:r>
            <a:r>
              <a:rPr lang="en-US" sz="1000" dirty="0">
                <a:solidFill>
                  <a:srgbClr val="000000"/>
                </a:solidFill>
              </a:rPr>
              <a:t>6</a:t>
            </a:r>
            <a:r>
              <a:rPr lang="pl-PL" sz="1000" dirty="0" smtClean="0">
                <a:solidFill>
                  <a:srgbClr val="000000"/>
                </a:solidFill>
              </a:rPr>
              <a:t>. </a:t>
            </a:r>
            <a:r>
              <a:rPr lang="fi-FI" sz="1000" dirty="0" err="1" smtClean="0">
                <a:solidFill>
                  <a:srgbClr val="000000"/>
                </a:solidFill>
              </a:rPr>
              <a:t>Osinusi</a:t>
            </a:r>
            <a:r>
              <a:rPr lang="fi-FI" sz="1000" dirty="0">
                <a:solidFill>
                  <a:srgbClr val="000000"/>
                </a:solidFill>
              </a:rPr>
              <a:t>, et al. EASL 2014</a:t>
            </a:r>
            <a:r>
              <a:rPr lang="fi-FI" sz="1000" dirty="0" smtClean="0">
                <a:solidFill>
                  <a:srgbClr val="000000"/>
                </a:solidFill>
              </a:rPr>
              <a:t>.; 7 Sulkowski M et </a:t>
            </a:r>
            <a:r>
              <a:rPr lang="fi-FI" sz="1000" dirty="0" err="1" smtClean="0">
                <a:solidFill>
                  <a:srgbClr val="000000"/>
                </a:solidFill>
              </a:rPr>
              <a:t>al</a:t>
            </a:r>
            <a:r>
              <a:rPr lang="fi-FI" sz="1000" dirty="0" smtClean="0">
                <a:solidFill>
                  <a:srgbClr val="000000"/>
                </a:solidFill>
              </a:rPr>
              <a:t> Melbourne, 2014 ;</a:t>
            </a:r>
            <a:r>
              <a:rPr lang="en-US" sz="1000" dirty="0">
                <a:solidFill>
                  <a:srgbClr val="000000"/>
                </a:solidFill>
              </a:rPr>
              <a:t> </a:t>
            </a:r>
            <a:r>
              <a:rPr lang="en-US" sz="1000" dirty="0" smtClean="0">
                <a:solidFill>
                  <a:srgbClr val="000000"/>
                </a:solidFill>
              </a:rPr>
              <a:t>98 </a:t>
            </a:r>
            <a:r>
              <a:rPr lang="en-US" sz="1000" dirty="0" err="1" smtClean="0">
                <a:solidFill>
                  <a:srgbClr val="000000"/>
                </a:solidFill>
              </a:rPr>
              <a:t>Poordad</a:t>
            </a:r>
            <a:r>
              <a:rPr lang="en-US" sz="1000" dirty="0" smtClean="0">
                <a:solidFill>
                  <a:srgbClr val="000000"/>
                </a:solidFill>
              </a:rPr>
              <a:t> </a:t>
            </a:r>
            <a:r>
              <a:rPr lang="en-US" sz="1000" dirty="0">
                <a:solidFill>
                  <a:srgbClr val="000000"/>
                </a:solidFill>
              </a:rPr>
              <a:t>F, et al. EASL 2015. Abstract LO8; 9 Roth D, et al. EASL 2015. Abstract LP02</a:t>
            </a:r>
            <a:endParaRPr lang="en-US" sz="1000" baseline="30000" dirty="0">
              <a:solidFill>
                <a:srgbClr val="000000"/>
              </a:solidFill>
            </a:endParaRPr>
          </a:p>
          <a:p>
            <a:pPr marL="228600" lvl="1" indent="-228600">
              <a:buAutoNum type="arabicPeriod"/>
            </a:pPr>
            <a:endParaRPr lang="fi-FI" sz="1000" dirty="0">
              <a:solidFill>
                <a:srgbClr val="000000"/>
              </a:solidFill>
            </a:endParaRPr>
          </a:p>
          <a:p>
            <a:endParaRPr lang="en-US" sz="1000" dirty="0">
              <a:solidFill>
                <a:srgbClr val="000000"/>
              </a:solidFill>
            </a:endParaRPr>
          </a:p>
          <a:p>
            <a:r>
              <a:rPr lang="en-GB" altLang="en-US" sz="1000" dirty="0" smtClean="0">
                <a:solidFill>
                  <a:srgbClr val="000000"/>
                </a:solidFill>
              </a:rPr>
              <a:t> </a:t>
            </a:r>
            <a:endParaRPr lang="en-GB" altLang="en-US" sz="1000" dirty="0">
              <a:solidFill>
                <a:srgbClr val="000000"/>
              </a:solidFill>
            </a:endParaRPr>
          </a:p>
          <a:p>
            <a:endParaRPr lang="en-US" sz="1000" dirty="0">
              <a:solidFill>
                <a:srgbClr val="000000"/>
              </a:solidFill>
            </a:endParaRPr>
          </a:p>
        </p:txBody>
      </p:sp>
    </p:spTree>
    <p:extLst>
      <p:ext uri="{BB962C8B-B14F-4D97-AF65-F5344CB8AC3E}">
        <p14:creationId xmlns:p14="http://schemas.microsoft.com/office/powerpoint/2010/main" val="942002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683568" y="1710225"/>
            <a:ext cx="7772400" cy="4518087"/>
          </a:xfrm>
        </p:spPr>
        <p:txBody>
          <a:bodyPr/>
          <a:lstStyle/>
          <a:p>
            <a:pPr marL="0" indent="0">
              <a:buNone/>
            </a:pPr>
            <a:endParaRPr lang="en-AU" dirty="0" smtClean="0"/>
          </a:p>
          <a:p>
            <a:pPr marL="457200" indent="-457200">
              <a:buFont typeface="Arial" pitchFamily="34" charset="0"/>
              <a:buChar char="•"/>
            </a:pPr>
            <a:r>
              <a:rPr lang="en-AU" dirty="0" smtClean="0"/>
              <a:t>Extremely high efficacy (&gt;95%)  </a:t>
            </a:r>
          </a:p>
          <a:p>
            <a:pPr marL="457200" indent="-457200">
              <a:buFont typeface="Arial" pitchFamily="34" charset="0"/>
              <a:buChar char="•"/>
            </a:pPr>
            <a:r>
              <a:rPr lang="en-AU" dirty="0" smtClean="0"/>
              <a:t>Minimal toxicity</a:t>
            </a:r>
          </a:p>
          <a:p>
            <a:pPr marL="457200" indent="-457200">
              <a:buFont typeface="Arial" pitchFamily="34" charset="0"/>
              <a:buChar char="•"/>
            </a:pPr>
            <a:r>
              <a:rPr lang="en-AU" dirty="0" smtClean="0"/>
              <a:t>Minimal drug-drug interactions</a:t>
            </a:r>
          </a:p>
          <a:p>
            <a:pPr marL="457200" indent="-457200">
              <a:buFont typeface="Arial" pitchFamily="34" charset="0"/>
              <a:buChar char="•"/>
            </a:pPr>
            <a:r>
              <a:rPr lang="en-AU" dirty="0" smtClean="0"/>
              <a:t>Once daily dosing and no ribavirin</a:t>
            </a:r>
          </a:p>
          <a:p>
            <a:pPr marL="457200" indent="-457200">
              <a:buFont typeface="Arial" pitchFamily="34" charset="0"/>
              <a:buChar char="•"/>
            </a:pPr>
            <a:r>
              <a:rPr lang="en-AU" dirty="0" err="1" smtClean="0"/>
              <a:t>Pangenotypic</a:t>
            </a:r>
            <a:endParaRPr lang="en-AU" dirty="0" smtClean="0"/>
          </a:p>
          <a:p>
            <a:pPr marL="457200" indent="-457200">
              <a:buFont typeface="Arial" pitchFamily="34" charset="0"/>
              <a:buChar char="•"/>
            </a:pPr>
            <a:r>
              <a:rPr lang="en-AU" dirty="0" smtClean="0"/>
              <a:t>Short duration  </a:t>
            </a:r>
          </a:p>
          <a:p>
            <a:pPr marL="457200" indent="-457200">
              <a:buFont typeface="Arial" pitchFamily="34" charset="0"/>
              <a:buChar char="•"/>
            </a:pPr>
            <a:r>
              <a:rPr lang="en-AU" dirty="0" smtClean="0"/>
              <a:t>Low cost</a:t>
            </a:r>
          </a:p>
          <a:p>
            <a:pPr marL="0" indent="0">
              <a:buNone/>
            </a:pPr>
            <a:endParaRPr lang="en-AU" dirty="0" smtClean="0"/>
          </a:p>
        </p:txBody>
      </p:sp>
      <p:sp>
        <p:nvSpPr>
          <p:cNvPr id="5" name="Title 2"/>
          <p:cNvSpPr>
            <a:spLocks noGrp="1"/>
          </p:cNvSpPr>
          <p:nvPr>
            <p:ph type="title"/>
          </p:nvPr>
        </p:nvSpPr>
        <p:spPr>
          <a:xfrm>
            <a:off x="736219" y="235496"/>
            <a:ext cx="7772400" cy="457200"/>
          </a:xfrm>
        </p:spPr>
        <p:txBody>
          <a:bodyPr/>
          <a:lstStyle/>
          <a:p>
            <a:r>
              <a:rPr lang="en-AU" sz="2800" b="1" dirty="0" smtClean="0">
                <a:solidFill>
                  <a:schemeClr val="tx2"/>
                </a:solidFill>
              </a:rPr>
              <a:t/>
            </a:r>
            <a:br>
              <a:rPr lang="en-AU" sz="2800" b="1" dirty="0" smtClean="0">
                <a:solidFill>
                  <a:schemeClr val="tx2"/>
                </a:solidFill>
              </a:rPr>
            </a:br>
            <a:r>
              <a:rPr lang="en-AU" sz="2800" b="1" dirty="0" smtClean="0">
                <a:solidFill>
                  <a:schemeClr val="tx2"/>
                </a:solidFill>
              </a:rPr>
              <a:t>Building the Optimal Treatment Regimen</a:t>
            </a:r>
            <a:r>
              <a:rPr lang="en-AU" sz="2800" b="1" dirty="0" smtClean="0">
                <a:solidFill>
                  <a:srgbClr val="000000"/>
                </a:solidFill>
              </a:rPr>
              <a:t/>
            </a:r>
            <a:br>
              <a:rPr lang="en-AU" sz="2800" b="1" dirty="0" smtClean="0">
                <a:solidFill>
                  <a:srgbClr val="000000"/>
                </a:solidFill>
              </a:rPr>
            </a:br>
            <a:endParaRPr lang="en-AU" sz="2400" b="1" dirty="0">
              <a:solidFill>
                <a:srgbClr val="000000"/>
              </a:solidFill>
            </a:endParaRPr>
          </a:p>
        </p:txBody>
      </p:sp>
      <p:sp>
        <p:nvSpPr>
          <p:cNvPr id="3" name="TextBox 2"/>
          <p:cNvSpPr txBox="1"/>
          <p:nvPr/>
        </p:nvSpPr>
        <p:spPr>
          <a:xfrm>
            <a:off x="723900" y="6129854"/>
            <a:ext cx="4603824" cy="461665"/>
          </a:xfrm>
          <a:prstGeom prst="rect">
            <a:avLst/>
          </a:prstGeom>
          <a:noFill/>
        </p:spPr>
        <p:txBody>
          <a:bodyPr wrap="none" rtlCol="0">
            <a:spAutoFit/>
          </a:bodyPr>
          <a:lstStyle/>
          <a:p>
            <a:r>
              <a:rPr lang="en-US" sz="2400" dirty="0" smtClean="0"/>
              <a:t>Is this type of drug on the horizon ?</a:t>
            </a:r>
            <a:endParaRPr lang="en-US" sz="2400" dirty="0"/>
          </a:p>
        </p:txBody>
      </p:sp>
    </p:spTree>
    <p:extLst>
      <p:ext uri="{BB962C8B-B14F-4D97-AF65-F5344CB8AC3E}">
        <p14:creationId xmlns:p14="http://schemas.microsoft.com/office/powerpoint/2010/main" val="253129955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377825" y="238125"/>
            <a:ext cx="8442325" cy="1103313"/>
          </a:xfrm>
        </p:spPr>
        <p:txBody>
          <a:bodyPr/>
          <a:lstStyle/>
          <a:p>
            <a:r>
              <a:rPr lang="en-US" sz="2800" b="1" dirty="0">
                <a:solidFill>
                  <a:schemeClr val="tx2"/>
                </a:solidFill>
                <a:latin typeface="Arial" charset="0"/>
              </a:rPr>
              <a:t>ASTRAL-</a:t>
            </a:r>
            <a:r>
              <a:rPr lang="en-US" sz="2800" b="1" dirty="0" smtClean="0">
                <a:solidFill>
                  <a:schemeClr val="tx2"/>
                </a:solidFill>
                <a:latin typeface="Arial" charset="0"/>
              </a:rPr>
              <a:t>1 and 3: </a:t>
            </a:r>
            <a:r>
              <a:rPr lang="en-US" sz="2800" b="1" dirty="0">
                <a:solidFill>
                  <a:schemeClr val="tx2"/>
                </a:solidFill>
                <a:latin typeface="Arial" charset="0"/>
              </a:rPr>
              <a:t>SVR12 With Sofosbuvir/ </a:t>
            </a:r>
            <a:r>
              <a:rPr lang="en-US" sz="2800" b="1" dirty="0" err="1">
                <a:solidFill>
                  <a:schemeClr val="tx2"/>
                </a:solidFill>
                <a:latin typeface="Arial" charset="0"/>
              </a:rPr>
              <a:t>Velpatasvir</a:t>
            </a:r>
            <a:r>
              <a:rPr lang="en-US" sz="2800" b="1" dirty="0">
                <a:solidFill>
                  <a:schemeClr val="tx2"/>
                </a:solidFill>
                <a:latin typeface="Arial" charset="0"/>
              </a:rPr>
              <a:t> </a:t>
            </a:r>
            <a:r>
              <a:rPr lang="en-US" sz="2800" b="1" dirty="0" smtClean="0">
                <a:solidFill>
                  <a:schemeClr val="tx2"/>
                </a:solidFill>
                <a:latin typeface="Arial" charset="0"/>
              </a:rPr>
              <a:t>for 12 Weeks in </a:t>
            </a:r>
            <a:r>
              <a:rPr lang="en-US" sz="2800" b="1" dirty="0">
                <a:solidFill>
                  <a:schemeClr val="tx2"/>
                </a:solidFill>
                <a:latin typeface="Arial" charset="0"/>
              </a:rPr>
              <a:t>GT1, 2, </a:t>
            </a:r>
            <a:r>
              <a:rPr lang="en-US" sz="2800" b="1" dirty="0" smtClean="0">
                <a:solidFill>
                  <a:schemeClr val="tx2"/>
                </a:solidFill>
                <a:latin typeface="Arial" charset="0"/>
              </a:rPr>
              <a:t>3, 4</a:t>
            </a:r>
            <a:r>
              <a:rPr lang="en-US" sz="2800" b="1" dirty="0">
                <a:solidFill>
                  <a:schemeClr val="tx2"/>
                </a:solidFill>
                <a:latin typeface="Arial" charset="0"/>
              </a:rPr>
              <a:t>, 5, 6 HCV</a:t>
            </a:r>
          </a:p>
        </p:txBody>
      </p:sp>
      <p:sp>
        <p:nvSpPr>
          <p:cNvPr id="71682" name="Content Placeholder 2"/>
          <p:cNvSpPr>
            <a:spLocks noGrp="1"/>
          </p:cNvSpPr>
          <p:nvPr>
            <p:ph idx="1"/>
          </p:nvPr>
        </p:nvSpPr>
        <p:spPr>
          <a:xfrm>
            <a:off x="374650" y="1652588"/>
            <a:ext cx="8455025" cy="4651375"/>
          </a:xfrm>
        </p:spPr>
        <p:txBody>
          <a:bodyPr/>
          <a:lstStyle/>
          <a:p>
            <a:pPr>
              <a:spcAft>
                <a:spcPct val="0"/>
              </a:spcAft>
            </a:pPr>
            <a:r>
              <a:rPr lang="en-US" sz="1800" dirty="0" smtClean="0">
                <a:latin typeface="Arial" charset="0"/>
              </a:rPr>
              <a:t>Highly effective across all genotypes and stages of liver disease</a:t>
            </a:r>
          </a:p>
          <a:p>
            <a:pPr>
              <a:spcAft>
                <a:spcPct val="0"/>
              </a:spcAft>
            </a:pPr>
            <a:r>
              <a:rPr lang="en-US" sz="1800" dirty="0" smtClean="0">
                <a:latin typeface="Arial" charset="0"/>
              </a:rPr>
              <a:t>AE profile similar to placebo</a:t>
            </a:r>
            <a:endParaRPr lang="en-US" sz="1800" dirty="0">
              <a:latin typeface="Arial" charset="0"/>
            </a:endParaRPr>
          </a:p>
        </p:txBody>
      </p:sp>
      <p:sp>
        <p:nvSpPr>
          <p:cNvPr id="71683" name="Text Box 11"/>
          <p:cNvSpPr txBox="1">
            <a:spLocks noChangeArrowheads="1"/>
          </p:cNvSpPr>
          <p:nvPr/>
        </p:nvSpPr>
        <p:spPr bwMode="auto">
          <a:xfrm>
            <a:off x="82550" y="6451796"/>
            <a:ext cx="85407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r>
              <a:rPr lang="en-US" sz="1400" b="0" dirty="0" smtClean="0">
                <a:solidFill>
                  <a:srgbClr val="000000"/>
                </a:solidFill>
              </a:rPr>
              <a:t> </a:t>
            </a:r>
            <a:r>
              <a:rPr lang="en-US" sz="1400" b="0" dirty="0">
                <a:solidFill>
                  <a:srgbClr val="000000"/>
                </a:solidFill>
              </a:rPr>
              <a:t>Feld JJ, et al. N </a:t>
            </a:r>
            <a:r>
              <a:rPr lang="en-US" sz="1400" b="0" dirty="0" err="1">
                <a:solidFill>
                  <a:srgbClr val="000000"/>
                </a:solidFill>
              </a:rPr>
              <a:t>Engl</a:t>
            </a:r>
            <a:r>
              <a:rPr lang="en-US" sz="1400" b="0" dirty="0">
                <a:solidFill>
                  <a:srgbClr val="000000"/>
                </a:solidFill>
              </a:rPr>
              <a:t> J Med. 2015</a:t>
            </a:r>
            <a:r>
              <a:rPr lang="en-US" sz="1400" b="0" dirty="0" smtClean="0">
                <a:solidFill>
                  <a:srgbClr val="000000"/>
                </a:solidFill>
              </a:rPr>
              <a:t>;</a:t>
            </a:r>
            <a:r>
              <a:rPr lang="en-US" sz="1400" b="0" dirty="0"/>
              <a:t> Foster GR, et al. N </a:t>
            </a:r>
            <a:r>
              <a:rPr lang="en-US" sz="1400" b="0" dirty="0" err="1"/>
              <a:t>Engl</a:t>
            </a:r>
            <a:r>
              <a:rPr lang="en-US" sz="1400" b="0" dirty="0"/>
              <a:t> J Med. 2015</a:t>
            </a:r>
            <a:endParaRPr lang="en-US" sz="1400" b="0" dirty="0">
              <a:solidFill>
                <a:srgbClr val="000000"/>
              </a:solidFill>
            </a:endParaRPr>
          </a:p>
        </p:txBody>
      </p:sp>
      <p:sp>
        <p:nvSpPr>
          <p:cNvPr id="71684" name="TextBox 87"/>
          <p:cNvSpPr txBox="1">
            <a:spLocks noChangeArrowheads="1"/>
          </p:cNvSpPr>
          <p:nvPr/>
        </p:nvSpPr>
        <p:spPr bwMode="auto">
          <a:xfrm>
            <a:off x="3660249" y="6062663"/>
            <a:ext cx="29257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a:r>
              <a:rPr lang="en-US" sz="1600" dirty="0"/>
              <a:t>HCV Genotype</a:t>
            </a:r>
          </a:p>
        </p:txBody>
      </p:sp>
      <p:grpSp>
        <p:nvGrpSpPr>
          <p:cNvPr id="71685" name="Group 1"/>
          <p:cNvGrpSpPr>
            <a:grpSpLocks/>
          </p:cNvGrpSpPr>
          <p:nvPr/>
        </p:nvGrpSpPr>
        <p:grpSpPr bwMode="auto">
          <a:xfrm>
            <a:off x="596374" y="2978150"/>
            <a:ext cx="7667093" cy="3135313"/>
            <a:chOff x="918101" y="2732088"/>
            <a:chExt cx="7667093" cy="3376137"/>
          </a:xfrm>
        </p:grpSpPr>
        <p:sp>
          <p:nvSpPr>
            <p:cNvPr id="71689" name="Rectangle 12"/>
            <p:cNvSpPr>
              <a:spLocks noChangeArrowheads="1"/>
            </p:cNvSpPr>
            <p:nvPr/>
          </p:nvSpPr>
          <p:spPr bwMode="auto">
            <a:xfrm>
              <a:off x="4484688" y="3070225"/>
              <a:ext cx="696912" cy="2670175"/>
            </a:xfrm>
            <a:prstGeom prst="rect">
              <a:avLst/>
            </a:prstGeom>
            <a:solidFill>
              <a:srgbClr val="A9D2E5"/>
            </a:solidFill>
            <a:ln w="9525">
              <a:solidFill>
                <a:srgbClr val="000000"/>
              </a:solidFill>
              <a:miter lim="800000"/>
              <a:headEnd/>
              <a:tailEnd/>
            </a:ln>
          </p:spPr>
          <p:txBody>
            <a:bodyPr wrap="none" anchor="ctr">
              <a:spAutoFit/>
            </a:bodyPr>
            <a:lstStyle/>
            <a:p>
              <a:pPr algn="ctr" eaLnBrk="1" hangingPunct="1"/>
              <a:endParaRPr lang="en-US" sz="1400" b="0">
                <a:solidFill>
                  <a:schemeClr val="bg2"/>
                </a:solidFill>
              </a:endParaRPr>
            </a:p>
          </p:txBody>
        </p:sp>
        <p:sp>
          <p:nvSpPr>
            <p:cNvPr id="71690" name="Rectangle 46"/>
            <p:cNvSpPr>
              <a:spLocks noChangeArrowheads="1"/>
            </p:cNvSpPr>
            <p:nvPr/>
          </p:nvSpPr>
          <p:spPr bwMode="auto">
            <a:xfrm>
              <a:off x="5341938" y="3070225"/>
              <a:ext cx="696912" cy="26701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pPr algn="ctr" eaLnBrk="1" hangingPunct="1"/>
              <a:endParaRPr lang="en-US" sz="1400" b="0">
                <a:solidFill>
                  <a:schemeClr val="bg2"/>
                </a:solidFill>
              </a:endParaRPr>
            </a:p>
          </p:txBody>
        </p:sp>
        <p:sp>
          <p:nvSpPr>
            <p:cNvPr id="71691" name="Rectangle 47"/>
            <p:cNvSpPr>
              <a:spLocks noChangeArrowheads="1"/>
            </p:cNvSpPr>
            <p:nvPr/>
          </p:nvSpPr>
          <p:spPr bwMode="auto">
            <a:xfrm>
              <a:off x="7048500" y="3070225"/>
              <a:ext cx="696913" cy="26701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pPr algn="ctr" eaLnBrk="1" hangingPunct="1"/>
              <a:endParaRPr lang="en-US" sz="1400" b="0">
                <a:solidFill>
                  <a:schemeClr val="bg2"/>
                </a:solidFill>
              </a:endParaRPr>
            </a:p>
          </p:txBody>
        </p:sp>
        <p:sp>
          <p:nvSpPr>
            <p:cNvPr id="71692" name="Rectangle 48"/>
            <p:cNvSpPr>
              <a:spLocks noChangeArrowheads="1"/>
            </p:cNvSpPr>
            <p:nvPr/>
          </p:nvSpPr>
          <p:spPr bwMode="auto">
            <a:xfrm>
              <a:off x="3627438" y="3089275"/>
              <a:ext cx="696912" cy="2651125"/>
            </a:xfrm>
            <a:prstGeom prst="rect">
              <a:avLst/>
            </a:prstGeom>
            <a:solidFill>
              <a:srgbClr val="A9D2E5"/>
            </a:solidFill>
            <a:ln w="9525">
              <a:solidFill>
                <a:srgbClr val="000000"/>
              </a:solidFill>
              <a:miter lim="800000"/>
              <a:headEnd/>
              <a:tailEnd/>
            </a:ln>
          </p:spPr>
          <p:txBody>
            <a:bodyPr wrap="none" anchor="ctr"/>
            <a:lstStyle/>
            <a:p>
              <a:pPr algn="ctr" eaLnBrk="1" hangingPunct="1"/>
              <a:endParaRPr lang="en-US" sz="1400" b="0">
                <a:solidFill>
                  <a:schemeClr val="bg2"/>
                </a:solidFill>
              </a:endParaRPr>
            </a:p>
          </p:txBody>
        </p:sp>
        <p:sp>
          <p:nvSpPr>
            <p:cNvPr id="71693" name="Rectangle 49"/>
            <p:cNvSpPr>
              <a:spLocks noChangeArrowheads="1"/>
            </p:cNvSpPr>
            <p:nvPr/>
          </p:nvSpPr>
          <p:spPr bwMode="auto">
            <a:xfrm>
              <a:off x="1914525" y="3089275"/>
              <a:ext cx="696913" cy="2652713"/>
            </a:xfrm>
            <a:prstGeom prst="rect">
              <a:avLst/>
            </a:prstGeom>
            <a:solidFill>
              <a:schemeClr val="accent2"/>
            </a:solidFill>
            <a:ln w="9525">
              <a:solidFill>
                <a:srgbClr val="000000"/>
              </a:solidFill>
              <a:miter lim="800000"/>
              <a:headEnd/>
              <a:tailEnd/>
            </a:ln>
          </p:spPr>
          <p:txBody>
            <a:bodyPr wrap="none" anchor="ctr"/>
            <a:lstStyle/>
            <a:p>
              <a:pPr algn="ctr" eaLnBrk="1" hangingPunct="1"/>
              <a:endParaRPr lang="en-US" sz="1400" b="0">
                <a:solidFill>
                  <a:schemeClr val="bg2"/>
                </a:solidFill>
              </a:endParaRPr>
            </a:p>
          </p:txBody>
        </p:sp>
        <p:sp>
          <p:nvSpPr>
            <p:cNvPr id="71694" name="Rectangle 50"/>
            <p:cNvSpPr>
              <a:spLocks noChangeArrowheads="1"/>
            </p:cNvSpPr>
            <p:nvPr/>
          </p:nvSpPr>
          <p:spPr bwMode="auto">
            <a:xfrm>
              <a:off x="2771775" y="3122613"/>
              <a:ext cx="696913" cy="2616200"/>
            </a:xfrm>
            <a:prstGeom prst="rect">
              <a:avLst/>
            </a:prstGeom>
            <a:solidFill>
              <a:srgbClr val="A9D2E5"/>
            </a:solidFill>
            <a:ln w="9525">
              <a:solidFill>
                <a:srgbClr val="000000"/>
              </a:solidFill>
              <a:miter lim="800000"/>
              <a:headEnd/>
              <a:tailEnd/>
            </a:ln>
          </p:spPr>
          <p:txBody>
            <a:bodyPr wrap="none" anchor="ctr">
              <a:spAutoFit/>
            </a:bodyPr>
            <a:lstStyle/>
            <a:p>
              <a:pPr algn="ctr" eaLnBrk="1" hangingPunct="1"/>
              <a:endParaRPr lang="en-US" sz="1400" b="0">
                <a:solidFill>
                  <a:schemeClr val="bg2"/>
                </a:solidFill>
              </a:endParaRPr>
            </a:p>
          </p:txBody>
        </p:sp>
        <p:sp>
          <p:nvSpPr>
            <p:cNvPr id="71695" name="Rectangle 51"/>
            <p:cNvSpPr>
              <a:spLocks noChangeArrowheads="1"/>
            </p:cNvSpPr>
            <p:nvPr/>
          </p:nvSpPr>
          <p:spPr bwMode="auto">
            <a:xfrm>
              <a:off x="5341938" y="3070225"/>
              <a:ext cx="696912" cy="2670175"/>
            </a:xfrm>
            <a:prstGeom prst="rect">
              <a:avLst/>
            </a:prstGeom>
            <a:solidFill>
              <a:srgbClr val="A9D2E5"/>
            </a:solidFill>
            <a:ln w="9525">
              <a:solidFill>
                <a:srgbClr val="000000"/>
              </a:solidFill>
              <a:miter lim="800000"/>
              <a:headEnd/>
              <a:tailEnd/>
            </a:ln>
          </p:spPr>
          <p:txBody>
            <a:bodyPr wrap="none" anchor="ctr"/>
            <a:lstStyle/>
            <a:p>
              <a:pPr algn="ctr" eaLnBrk="1" hangingPunct="1"/>
              <a:endParaRPr lang="en-US" sz="1400" b="0">
                <a:solidFill>
                  <a:schemeClr val="bg2"/>
                </a:solidFill>
              </a:endParaRPr>
            </a:p>
          </p:txBody>
        </p:sp>
        <p:sp>
          <p:nvSpPr>
            <p:cNvPr id="71696" name="Rectangle 52"/>
            <p:cNvSpPr>
              <a:spLocks noChangeArrowheads="1"/>
            </p:cNvSpPr>
            <p:nvPr/>
          </p:nvSpPr>
          <p:spPr bwMode="auto">
            <a:xfrm>
              <a:off x="6199188" y="3151188"/>
              <a:ext cx="696912" cy="2587625"/>
            </a:xfrm>
            <a:prstGeom prst="rect">
              <a:avLst/>
            </a:prstGeom>
            <a:solidFill>
              <a:srgbClr val="A9D2E5"/>
            </a:solidFill>
            <a:ln w="9525">
              <a:solidFill>
                <a:srgbClr val="000000"/>
              </a:solidFill>
              <a:miter lim="800000"/>
              <a:headEnd/>
              <a:tailEnd/>
            </a:ln>
          </p:spPr>
          <p:txBody>
            <a:bodyPr wrap="none" anchor="ctr"/>
            <a:lstStyle/>
            <a:p>
              <a:pPr algn="ctr" eaLnBrk="1" hangingPunct="1"/>
              <a:endParaRPr lang="en-US" sz="1400" b="0">
                <a:solidFill>
                  <a:schemeClr val="bg2"/>
                </a:solidFill>
              </a:endParaRPr>
            </a:p>
          </p:txBody>
        </p:sp>
        <p:sp>
          <p:nvSpPr>
            <p:cNvPr id="71697" name="Rectangle 53"/>
            <p:cNvSpPr>
              <a:spLocks noChangeArrowheads="1"/>
            </p:cNvSpPr>
            <p:nvPr/>
          </p:nvSpPr>
          <p:spPr bwMode="auto">
            <a:xfrm>
              <a:off x="7048500" y="3070225"/>
              <a:ext cx="696913" cy="2670175"/>
            </a:xfrm>
            <a:prstGeom prst="rect">
              <a:avLst/>
            </a:prstGeom>
            <a:solidFill>
              <a:srgbClr val="A9D2E5"/>
            </a:solidFill>
            <a:ln w="9525">
              <a:solidFill>
                <a:srgbClr val="000000"/>
              </a:solidFill>
              <a:miter lim="800000"/>
              <a:headEnd/>
              <a:tailEnd/>
            </a:ln>
          </p:spPr>
          <p:txBody>
            <a:bodyPr wrap="none" anchor="ctr"/>
            <a:lstStyle/>
            <a:p>
              <a:pPr algn="ctr" eaLnBrk="1" hangingPunct="1"/>
              <a:endParaRPr lang="en-US" sz="1400" b="0">
                <a:solidFill>
                  <a:schemeClr val="bg2"/>
                </a:solidFill>
              </a:endParaRPr>
            </a:p>
          </p:txBody>
        </p:sp>
        <p:grpSp>
          <p:nvGrpSpPr>
            <p:cNvPr id="71698" name="Group 13"/>
            <p:cNvGrpSpPr>
              <a:grpSpLocks/>
            </p:cNvGrpSpPr>
            <p:nvPr/>
          </p:nvGrpSpPr>
          <p:grpSpPr bwMode="auto">
            <a:xfrm>
              <a:off x="1644650" y="3054350"/>
              <a:ext cx="6286500" cy="2765425"/>
              <a:chOff x="1645018" y="3016250"/>
              <a:chExt cx="6286132" cy="2765139"/>
            </a:xfrm>
          </p:grpSpPr>
          <p:sp>
            <p:nvSpPr>
              <p:cNvPr id="71758" name="Freeform 5"/>
              <p:cNvSpPr>
                <a:spLocks/>
              </p:cNvSpPr>
              <p:nvPr/>
            </p:nvSpPr>
            <p:spPr bwMode="auto">
              <a:xfrm>
                <a:off x="1727200" y="3016250"/>
                <a:ext cx="6203950" cy="2686050"/>
              </a:xfrm>
              <a:custGeom>
                <a:avLst/>
                <a:gdLst>
                  <a:gd name="T0" fmla="*/ 0 w 6203950"/>
                  <a:gd name="T1" fmla="*/ 0 h 2686050"/>
                  <a:gd name="T2" fmla="*/ 0 w 6203950"/>
                  <a:gd name="T3" fmla="*/ 2686050 h 2686050"/>
                  <a:gd name="T4" fmla="*/ 6203950 w 6203950"/>
                  <a:gd name="T5" fmla="*/ 2686050 h 2686050"/>
                  <a:gd name="T6" fmla="*/ 0 60000 65536"/>
                  <a:gd name="T7" fmla="*/ 0 60000 65536"/>
                  <a:gd name="T8" fmla="*/ 0 60000 65536"/>
                </a:gdLst>
                <a:ahLst/>
                <a:cxnLst>
                  <a:cxn ang="T6">
                    <a:pos x="T0" y="T1"/>
                  </a:cxn>
                  <a:cxn ang="T7">
                    <a:pos x="T2" y="T3"/>
                  </a:cxn>
                  <a:cxn ang="T8">
                    <a:pos x="T4" y="T5"/>
                  </a:cxn>
                </a:cxnLst>
                <a:rect l="0" t="0" r="r" b="b"/>
                <a:pathLst>
                  <a:path w="6203950" h="2686050">
                    <a:moveTo>
                      <a:pt x="0" y="0"/>
                    </a:moveTo>
                    <a:lnTo>
                      <a:pt x="0" y="2686050"/>
                    </a:lnTo>
                    <a:lnTo>
                      <a:pt x="6203950" y="2686050"/>
                    </a:lnTo>
                  </a:path>
                </a:pathLst>
              </a:cu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n-US"/>
              </a:p>
            </p:txBody>
          </p:sp>
          <p:grpSp>
            <p:nvGrpSpPr>
              <p:cNvPr id="71759" name="Group 8"/>
              <p:cNvGrpSpPr>
                <a:grpSpLocks/>
              </p:cNvGrpSpPr>
              <p:nvPr/>
            </p:nvGrpSpPr>
            <p:grpSpPr bwMode="auto">
              <a:xfrm>
                <a:off x="1645018" y="3032840"/>
                <a:ext cx="67901" cy="2669381"/>
                <a:chOff x="1642637" y="3032840"/>
                <a:chExt cx="67901" cy="2669381"/>
              </a:xfrm>
            </p:grpSpPr>
            <p:cxnSp>
              <p:nvCxnSpPr>
                <p:cNvPr id="71769" name="Straight Connector 7"/>
                <p:cNvCxnSpPr>
                  <a:cxnSpLocks noChangeShapeType="1"/>
                </p:cNvCxnSpPr>
                <p:nvPr/>
              </p:nvCxnSpPr>
              <p:spPr bwMode="auto">
                <a:xfrm>
                  <a:off x="1642637" y="3032840"/>
                  <a:ext cx="679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71770" name="Straight Connector 29"/>
                <p:cNvCxnSpPr>
                  <a:cxnSpLocks noChangeShapeType="1"/>
                </p:cNvCxnSpPr>
                <p:nvPr/>
              </p:nvCxnSpPr>
              <p:spPr bwMode="auto">
                <a:xfrm>
                  <a:off x="1642637" y="3561477"/>
                  <a:ext cx="679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71771" name="Straight Connector 30"/>
                <p:cNvCxnSpPr>
                  <a:cxnSpLocks noChangeShapeType="1"/>
                </p:cNvCxnSpPr>
                <p:nvPr/>
              </p:nvCxnSpPr>
              <p:spPr bwMode="auto">
                <a:xfrm>
                  <a:off x="1642637" y="4090115"/>
                  <a:ext cx="679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71772" name="Straight Connector 31"/>
                <p:cNvCxnSpPr>
                  <a:cxnSpLocks noChangeShapeType="1"/>
                </p:cNvCxnSpPr>
                <p:nvPr/>
              </p:nvCxnSpPr>
              <p:spPr bwMode="auto">
                <a:xfrm>
                  <a:off x="1642637" y="4623514"/>
                  <a:ext cx="679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71773" name="Straight Connector 32"/>
                <p:cNvCxnSpPr>
                  <a:cxnSpLocks noChangeShapeType="1"/>
                </p:cNvCxnSpPr>
                <p:nvPr/>
              </p:nvCxnSpPr>
              <p:spPr bwMode="auto">
                <a:xfrm>
                  <a:off x="1642637" y="5164060"/>
                  <a:ext cx="679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71774" name="Straight Connector 33"/>
                <p:cNvCxnSpPr>
                  <a:cxnSpLocks noChangeShapeType="1"/>
                </p:cNvCxnSpPr>
                <p:nvPr/>
              </p:nvCxnSpPr>
              <p:spPr bwMode="auto">
                <a:xfrm>
                  <a:off x="1642637" y="5702221"/>
                  <a:ext cx="6790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grpSp>
          <p:grpSp>
            <p:nvGrpSpPr>
              <p:cNvPr id="71760" name="Group 11"/>
              <p:cNvGrpSpPr>
                <a:grpSpLocks/>
              </p:cNvGrpSpPr>
              <p:nvPr/>
            </p:nvGrpSpPr>
            <p:grpSpPr bwMode="auto">
              <a:xfrm>
                <a:off x="1729581" y="5717381"/>
                <a:ext cx="6185693" cy="64008"/>
                <a:chOff x="1729581" y="5719762"/>
                <a:chExt cx="6185693" cy="64008"/>
              </a:xfrm>
            </p:grpSpPr>
            <p:cxnSp>
              <p:nvCxnSpPr>
                <p:cNvPr id="71761" name="Straight Connector 10"/>
                <p:cNvCxnSpPr>
                  <a:cxnSpLocks noChangeShapeType="1"/>
                </p:cNvCxnSpPr>
                <p:nvPr/>
              </p:nvCxnSpPr>
              <p:spPr bwMode="auto">
                <a:xfrm>
                  <a:off x="1729581" y="5719762"/>
                  <a:ext cx="0" cy="6400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71762" name="Straight Connector 37"/>
                <p:cNvCxnSpPr>
                  <a:cxnSpLocks noChangeShapeType="1"/>
                </p:cNvCxnSpPr>
                <p:nvPr/>
              </p:nvCxnSpPr>
              <p:spPr bwMode="auto">
                <a:xfrm>
                  <a:off x="2698749" y="5719762"/>
                  <a:ext cx="0" cy="6400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71763" name="Straight Connector 38"/>
                <p:cNvCxnSpPr>
                  <a:cxnSpLocks noChangeShapeType="1"/>
                </p:cNvCxnSpPr>
                <p:nvPr/>
              </p:nvCxnSpPr>
              <p:spPr bwMode="auto">
                <a:xfrm>
                  <a:off x="3548857" y="5719762"/>
                  <a:ext cx="0" cy="6400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71764" name="Straight Connector 39"/>
                <p:cNvCxnSpPr>
                  <a:cxnSpLocks noChangeShapeType="1"/>
                </p:cNvCxnSpPr>
                <p:nvPr/>
              </p:nvCxnSpPr>
              <p:spPr bwMode="auto">
                <a:xfrm>
                  <a:off x="4405312" y="5719762"/>
                  <a:ext cx="0" cy="6400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71765" name="Straight Connector 41"/>
                <p:cNvCxnSpPr>
                  <a:cxnSpLocks noChangeShapeType="1"/>
                </p:cNvCxnSpPr>
                <p:nvPr/>
              </p:nvCxnSpPr>
              <p:spPr bwMode="auto">
                <a:xfrm>
                  <a:off x="5268119" y="5719762"/>
                  <a:ext cx="0" cy="6400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71766" name="Straight Connector 42"/>
                <p:cNvCxnSpPr>
                  <a:cxnSpLocks noChangeShapeType="1"/>
                </p:cNvCxnSpPr>
                <p:nvPr/>
              </p:nvCxnSpPr>
              <p:spPr bwMode="auto">
                <a:xfrm>
                  <a:off x="6131717" y="5719762"/>
                  <a:ext cx="0" cy="6400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71767" name="Straight Connector 43"/>
                <p:cNvCxnSpPr>
                  <a:cxnSpLocks noChangeShapeType="1"/>
                </p:cNvCxnSpPr>
                <p:nvPr/>
              </p:nvCxnSpPr>
              <p:spPr bwMode="auto">
                <a:xfrm>
                  <a:off x="6981824" y="5719762"/>
                  <a:ext cx="0" cy="6400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71768" name="Straight Connector 44"/>
                <p:cNvCxnSpPr>
                  <a:cxnSpLocks noChangeShapeType="1"/>
                </p:cNvCxnSpPr>
                <p:nvPr/>
              </p:nvCxnSpPr>
              <p:spPr bwMode="auto">
                <a:xfrm>
                  <a:off x="7915274" y="5719762"/>
                  <a:ext cx="0" cy="6400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grpSp>
        </p:grpSp>
        <p:sp>
          <p:nvSpPr>
            <p:cNvPr id="71699" name="TextBox 14"/>
            <p:cNvSpPr txBox="1">
              <a:spLocks noChangeArrowheads="1"/>
            </p:cNvSpPr>
            <p:nvPr/>
          </p:nvSpPr>
          <p:spPr bwMode="auto">
            <a:xfrm>
              <a:off x="1914525" y="2755900"/>
              <a:ext cx="6969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a:r>
                <a:rPr lang="en-US" sz="1600"/>
                <a:t>99</a:t>
              </a:r>
            </a:p>
          </p:txBody>
        </p:sp>
        <p:sp>
          <p:nvSpPr>
            <p:cNvPr id="71700" name="TextBox 56"/>
            <p:cNvSpPr txBox="1">
              <a:spLocks noChangeArrowheads="1"/>
            </p:cNvSpPr>
            <p:nvPr/>
          </p:nvSpPr>
          <p:spPr bwMode="auto">
            <a:xfrm>
              <a:off x="2771775" y="2762383"/>
              <a:ext cx="6969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a:r>
                <a:rPr lang="en-US" sz="1600"/>
                <a:t>98</a:t>
              </a:r>
            </a:p>
          </p:txBody>
        </p:sp>
        <p:sp>
          <p:nvSpPr>
            <p:cNvPr id="71701" name="TextBox 57"/>
            <p:cNvSpPr txBox="1">
              <a:spLocks noChangeArrowheads="1"/>
            </p:cNvSpPr>
            <p:nvPr/>
          </p:nvSpPr>
          <p:spPr bwMode="auto">
            <a:xfrm>
              <a:off x="3627438" y="2755900"/>
              <a:ext cx="6969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a:r>
                <a:rPr lang="en-US" sz="1600"/>
                <a:t>99</a:t>
              </a:r>
            </a:p>
          </p:txBody>
        </p:sp>
        <p:sp>
          <p:nvSpPr>
            <p:cNvPr id="71702" name="TextBox 58"/>
            <p:cNvSpPr txBox="1">
              <a:spLocks noChangeArrowheads="1"/>
            </p:cNvSpPr>
            <p:nvPr/>
          </p:nvSpPr>
          <p:spPr bwMode="auto">
            <a:xfrm>
              <a:off x="4484688" y="2738438"/>
              <a:ext cx="6969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a:r>
                <a:rPr lang="en-US" sz="1600"/>
                <a:t>100</a:t>
              </a:r>
            </a:p>
          </p:txBody>
        </p:sp>
        <p:sp>
          <p:nvSpPr>
            <p:cNvPr id="71703" name="TextBox 59"/>
            <p:cNvSpPr txBox="1">
              <a:spLocks noChangeArrowheads="1"/>
            </p:cNvSpPr>
            <p:nvPr/>
          </p:nvSpPr>
          <p:spPr bwMode="auto">
            <a:xfrm>
              <a:off x="5341938" y="2738438"/>
              <a:ext cx="6969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a:r>
                <a:rPr lang="en-US" sz="1600"/>
                <a:t>100</a:t>
              </a:r>
            </a:p>
          </p:txBody>
        </p:sp>
        <p:sp>
          <p:nvSpPr>
            <p:cNvPr id="71704" name="TextBox 60"/>
            <p:cNvSpPr txBox="1">
              <a:spLocks noChangeArrowheads="1"/>
            </p:cNvSpPr>
            <p:nvPr/>
          </p:nvSpPr>
          <p:spPr bwMode="auto">
            <a:xfrm>
              <a:off x="6208713" y="2769881"/>
              <a:ext cx="6969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a:r>
                <a:rPr lang="en-US" sz="1600"/>
                <a:t>97</a:t>
              </a:r>
            </a:p>
          </p:txBody>
        </p:sp>
        <p:sp>
          <p:nvSpPr>
            <p:cNvPr id="71705" name="TextBox 61"/>
            <p:cNvSpPr txBox="1">
              <a:spLocks noChangeArrowheads="1"/>
            </p:cNvSpPr>
            <p:nvPr/>
          </p:nvSpPr>
          <p:spPr bwMode="auto">
            <a:xfrm>
              <a:off x="7048500" y="2732088"/>
              <a:ext cx="6969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a:r>
                <a:rPr lang="en-US" sz="1600"/>
                <a:t>100</a:t>
              </a:r>
            </a:p>
          </p:txBody>
        </p:sp>
        <p:sp>
          <p:nvSpPr>
            <p:cNvPr id="71706" name="TextBox 62"/>
            <p:cNvSpPr txBox="1">
              <a:spLocks noChangeArrowheads="1"/>
            </p:cNvSpPr>
            <p:nvPr/>
          </p:nvSpPr>
          <p:spPr bwMode="auto">
            <a:xfrm>
              <a:off x="7048500" y="5151438"/>
              <a:ext cx="6969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a:r>
                <a:rPr lang="en-US" sz="1600" b="0">
                  <a:solidFill>
                    <a:srgbClr val="000000"/>
                  </a:solidFill>
                </a:rPr>
                <a:t>41/</a:t>
              </a:r>
              <a:br>
                <a:rPr lang="en-US" sz="1600" b="0">
                  <a:solidFill>
                    <a:srgbClr val="000000"/>
                  </a:solidFill>
                </a:rPr>
              </a:br>
              <a:r>
                <a:rPr lang="en-US" sz="1600" b="0">
                  <a:solidFill>
                    <a:srgbClr val="000000"/>
                  </a:solidFill>
                </a:rPr>
                <a:t>41</a:t>
              </a:r>
            </a:p>
          </p:txBody>
        </p:sp>
        <p:sp>
          <p:nvSpPr>
            <p:cNvPr id="71707" name="TextBox 63"/>
            <p:cNvSpPr txBox="1">
              <a:spLocks noChangeArrowheads="1"/>
            </p:cNvSpPr>
            <p:nvPr/>
          </p:nvSpPr>
          <p:spPr bwMode="auto">
            <a:xfrm>
              <a:off x="6199188" y="5151438"/>
              <a:ext cx="6969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a:r>
                <a:rPr lang="en-US" sz="1600" b="0">
                  <a:solidFill>
                    <a:srgbClr val="000000"/>
                  </a:solidFill>
                </a:rPr>
                <a:t>34/</a:t>
              </a:r>
              <a:br>
                <a:rPr lang="en-US" sz="1600" b="0">
                  <a:solidFill>
                    <a:srgbClr val="000000"/>
                  </a:solidFill>
                </a:rPr>
              </a:br>
              <a:r>
                <a:rPr lang="en-US" sz="1600" b="0">
                  <a:solidFill>
                    <a:srgbClr val="000000"/>
                  </a:solidFill>
                </a:rPr>
                <a:t>35</a:t>
              </a:r>
            </a:p>
          </p:txBody>
        </p:sp>
        <p:sp>
          <p:nvSpPr>
            <p:cNvPr id="71708" name="TextBox 64"/>
            <p:cNvSpPr txBox="1">
              <a:spLocks noChangeArrowheads="1"/>
            </p:cNvSpPr>
            <p:nvPr/>
          </p:nvSpPr>
          <p:spPr bwMode="auto">
            <a:xfrm>
              <a:off x="5256213" y="5151438"/>
              <a:ext cx="8572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a:r>
                <a:rPr lang="en-US" sz="1600" b="0">
                  <a:solidFill>
                    <a:srgbClr val="000000"/>
                  </a:solidFill>
                </a:rPr>
                <a:t>116/</a:t>
              </a:r>
              <a:br>
                <a:rPr lang="en-US" sz="1600" b="0">
                  <a:solidFill>
                    <a:srgbClr val="000000"/>
                  </a:solidFill>
                </a:rPr>
              </a:br>
              <a:r>
                <a:rPr lang="en-US" sz="1600" b="0">
                  <a:solidFill>
                    <a:srgbClr val="000000"/>
                  </a:solidFill>
                </a:rPr>
                <a:t>116</a:t>
              </a:r>
            </a:p>
          </p:txBody>
        </p:sp>
        <p:sp>
          <p:nvSpPr>
            <p:cNvPr id="71709" name="TextBox 65"/>
            <p:cNvSpPr txBox="1">
              <a:spLocks noChangeArrowheads="1"/>
            </p:cNvSpPr>
            <p:nvPr/>
          </p:nvSpPr>
          <p:spPr bwMode="auto">
            <a:xfrm>
              <a:off x="4398963" y="5151438"/>
              <a:ext cx="8572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a:r>
                <a:rPr lang="en-US" sz="1600" b="0">
                  <a:solidFill>
                    <a:srgbClr val="000000"/>
                  </a:solidFill>
                </a:rPr>
                <a:t>104/</a:t>
              </a:r>
              <a:br>
                <a:rPr lang="en-US" sz="1600" b="0">
                  <a:solidFill>
                    <a:srgbClr val="000000"/>
                  </a:solidFill>
                </a:rPr>
              </a:br>
              <a:r>
                <a:rPr lang="en-US" sz="1600" b="0">
                  <a:solidFill>
                    <a:srgbClr val="000000"/>
                  </a:solidFill>
                </a:rPr>
                <a:t>104</a:t>
              </a:r>
            </a:p>
          </p:txBody>
        </p:sp>
        <p:sp>
          <p:nvSpPr>
            <p:cNvPr id="71710" name="TextBox 66"/>
            <p:cNvSpPr txBox="1">
              <a:spLocks noChangeArrowheads="1"/>
            </p:cNvSpPr>
            <p:nvPr/>
          </p:nvSpPr>
          <p:spPr bwMode="auto">
            <a:xfrm>
              <a:off x="3549650" y="5151438"/>
              <a:ext cx="8556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a:r>
                <a:rPr lang="en-US" sz="1600" b="0">
                  <a:solidFill>
                    <a:srgbClr val="000000"/>
                  </a:solidFill>
                </a:rPr>
                <a:t>117/</a:t>
              </a:r>
              <a:br>
                <a:rPr lang="en-US" sz="1600" b="0">
                  <a:solidFill>
                    <a:srgbClr val="000000"/>
                  </a:solidFill>
                </a:rPr>
              </a:br>
              <a:r>
                <a:rPr lang="en-US" sz="1600" b="0">
                  <a:solidFill>
                    <a:srgbClr val="000000"/>
                  </a:solidFill>
                </a:rPr>
                <a:t>118</a:t>
              </a:r>
            </a:p>
          </p:txBody>
        </p:sp>
        <p:sp>
          <p:nvSpPr>
            <p:cNvPr id="71711" name="TextBox 67"/>
            <p:cNvSpPr txBox="1">
              <a:spLocks noChangeArrowheads="1"/>
            </p:cNvSpPr>
            <p:nvPr/>
          </p:nvSpPr>
          <p:spPr bwMode="auto">
            <a:xfrm>
              <a:off x="2698750" y="5148263"/>
              <a:ext cx="857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a:r>
                <a:rPr lang="en-US" sz="1600" b="0">
                  <a:solidFill>
                    <a:srgbClr val="000000"/>
                  </a:solidFill>
                </a:rPr>
                <a:t>206/</a:t>
              </a:r>
            </a:p>
            <a:p>
              <a:pPr algn="ctr"/>
              <a:r>
                <a:rPr lang="en-US" sz="1600" b="0">
                  <a:solidFill>
                    <a:srgbClr val="000000"/>
                  </a:solidFill>
                </a:rPr>
                <a:t>210</a:t>
              </a:r>
            </a:p>
          </p:txBody>
        </p:sp>
        <p:sp>
          <p:nvSpPr>
            <p:cNvPr id="71712" name="TextBox 68"/>
            <p:cNvSpPr txBox="1">
              <a:spLocks noChangeArrowheads="1"/>
            </p:cNvSpPr>
            <p:nvPr/>
          </p:nvSpPr>
          <p:spPr bwMode="auto">
            <a:xfrm>
              <a:off x="1835150" y="5151438"/>
              <a:ext cx="8572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a:r>
                <a:rPr lang="en-US" sz="1600" b="0">
                  <a:solidFill>
                    <a:srgbClr val="000000"/>
                  </a:solidFill>
                </a:rPr>
                <a:t>618/</a:t>
              </a:r>
            </a:p>
            <a:p>
              <a:pPr algn="ctr"/>
              <a:r>
                <a:rPr lang="en-US" sz="1600" b="0">
                  <a:solidFill>
                    <a:srgbClr val="000000"/>
                  </a:solidFill>
                </a:rPr>
                <a:t>624</a:t>
              </a:r>
            </a:p>
          </p:txBody>
        </p:sp>
        <p:grpSp>
          <p:nvGrpSpPr>
            <p:cNvPr id="71713" name="Group 15"/>
            <p:cNvGrpSpPr>
              <a:grpSpLocks/>
            </p:cNvGrpSpPr>
            <p:nvPr/>
          </p:nvGrpSpPr>
          <p:grpSpPr bwMode="auto">
            <a:xfrm>
              <a:off x="1006475" y="2884488"/>
              <a:ext cx="698500" cy="3025775"/>
              <a:chOff x="947788" y="2846973"/>
              <a:chExt cx="697230" cy="3025952"/>
            </a:xfrm>
          </p:grpSpPr>
          <p:sp>
            <p:nvSpPr>
              <p:cNvPr id="71751" name="TextBox 69"/>
              <p:cNvSpPr txBox="1">
                <a:spLocks noChangeArrowheads="1"/>
              </p:cNvSpPr>
              <p:nvPr/>
            </p:nvSpPr>
            <p:spPr bwMode="auto">
              <a:xfrm>
                <a:off x="947788" y="2846973"/>
                <a:ext cx="6972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r>
                  <a:rPr lang="en-US" sz="1600" b="0"/>
                  <a:t>100</a:t>
                </a:r>
              </a:p>
            </p:txBody>
          </p:sp>
          <p:sp>
            <p:nvSpPr>
              <p:cNvPr id="71752" name="TextBox 70"/>
              <p:cNvSpPr txBox="1">
                <a:spLocks noChangeArrowheads="1"/>
              </p:cNvSpPr>
              <p:nvPr/>
            </p:nvSpPr>
            <p:spPr bwMode="auto">
              <a:xfrm>
                <a:off x="947788" y="3392200"/>
                <a:ext cx="6972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r>
                  <a:rPr lang="en-US" sz="1600" b="0"/>
                  <a:t>80</a:t>
                </a:r>
              </a:p>
            </p:txBody>
          </p:sp>
          <p:sp>
            <p:nvSpPr>
              <p:cNvPr id="71753" name="TextBox 71"/>
              <p:cNvSpPr txBox="1">
                <a:spLocks noChangeArrowheads="1"/>
              </p:cNvSpPr>
              <p:nvPr/>
            </p:nvSpPr>
            <p:spPr bwMode="auto">
              <a:xfrm>
                <a:off x="947788" y="3920838"/>
                <a:ext cx="6972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r>
                  <a:rPr lang="en-US" sz="1600" b="0"/>
                  <a:t>60</a:t>
                </a:r>
              </a:p>
            </p:txBody>
          </p:sp>
          <p:sp>
            <p:nvSpPr>
              <p:cNvPr id="71754" name="TextBox 72"/>
              <p:cNvSpPr txBox="1">
                <a:spLocks noChangeArrowheads="1"/>
              </p:cNvSpPr>
              <p:nvPr/>
            </p:nvSpPr>
            <p:spPr bwMode="auto">
              <a:xfrm>
                <a:off x="947788" y="4454237"/>
                <a:ext cx="6972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r>
                  <a:rPr lang="en-US" sz="1600" b="0"/>
                  <a:t>40</a:t>
                </a:r>
              </a:p>
            </p:txBody>
          </p:sp>
          <p:sp>
            <p:nvSpPr>
              <p:cNvPr id="71755" name="TextBox 73"/>
              <p:cNvSpPr txBox="1">
                <a:spLocks noChangeArrowheads="1"/>
              </p:cNvSpPr>
              <p:nvPr/>
            </p:nvSpPr>
            <p:spPr bwMode="auto">
              <a:xfrm>
                <a:off x="947788" y="4994783"/>
                <a:ext cx="6972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r>
                  <a:rPr lang="en-US" sz="1600" b="0"/>
                  <a:t>20</a:t>
                </a:r>
              </a:p>
            </p:txBody>
          </p:sp>
          <p:sp>
            <p:nvSpPr>
              <p:cNvPr id="71756" name="TextBox 74"/>
              <p:cNvSpPr txBox="1">
                <a:spLocks noChangeArrowheads="1"/>
              </p:cNvSpPr>
              <p:nvPr/>
            </p:nvSpPr>
            <p:spPr bwMode="auto">
              <a:xfrm>
                <a:off x="947788" y="5534371"/>
                <a:ext cx="6972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r>
                  <a:rPr lang="en-US" sz="1600" b="0"/>
                  <a:t>0</a:t>
                </a:r>
              </a:p>
            </p:txBody>
          </p:sp>
          <p:sp>
            <p:nvSpPr>
              <p:cNvPr id="71757" name="TextBox 76"/>
              <p:cNvSpPr txBox="1">
                <a:spLocks noChangeArrowheads="1"/>
              </p:cNvSpPr>
              <p:nvPr/>
            </p:nvSpPr>
            <p:spPr bwMode="auto">
              <a:xfrm>
                <a:off x="947788" y="5331075"/>
                <a:ext cx="6972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r>
                  <a:rPr lang="en-US" sz="1600" b="0"/>
                  <a:t>n/N =</a:t>
                </a:r>
              </a:p>
            </p:txBody>
          </p:sp>
        </p:grpSp>
        <p:sp>
          <p:nvSpPr>
            <p:cNvPr id="71714" name="TextBox 77"/>
            <p:cNvSpPr txBox="1">
              <a:spLocks noChangeArrowheads="1"/>
            </p:cNvSpPr>
            <p:nvPr/>
          </p:nvSpPr>
          <p:spPr bwMode="auto">
            <a:xfrm rot="5400000" flipV="1">
              <a:off x="-314593" y="4217194"/>
              <a:ext cx="28035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a:r>
                <a:rPr lang="en-US" sz="1600" dirty="0"/>
                <a:t>SVR12 (%)</a:t>
              </a:r>
            </a:p>
          </p:txBody>
        </p:sp>
        <p:sp>
          <p:nvSpPr>
            <p:cNvPr id="71715" name="TextBox 78"/>
            <p:cNvSpPr txBox="1">
              <a:spLocks noChangeArrowheads="1"/>
            </p:cNvSpPr>
            <p:nvPr/>
          </p:nvSpPr>
          <p:spPr bwMode="auto">
            <a:xfrm>
              <a:off x="1712913" y="5743575"/>
              <a:ext cx="979487" cy="36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a:r>
                <a:rPr lang="en-US" sz="1600"/>
                <a:t>All Pts</a:t>
              </a:r>
            </a:p>
          </p:txBody>
        </p:sp>
        <p:sp>
          <p:nvSpPr>
            <p:cNvPr id="71716" name="TextBox 79"/>
            <p:cNvSpPr txBox="1">
              <a:spLocks noChangeArrowheads="1"/>
            </p:cNvSpPr>
            <p:nvPr/>
          </p:nvSpPr>
          <p:spPr bwMode="auto">
            <a:xfrm>
              <a:off x="2698750" y="5743575"/>
              <a:ext cx="8572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a:r>
                <a:rPr lang="en-US" sz="1600" b="0"/>
                <a:t>1a</a:t>
              </a:r>
            </a:p>
          </p:txBody>
        </p:sp>
        <p:sp>
          <p:nvSpPr>
            <p:cNvPr id="71717" name="TextBox 80"/>
            <p:cNvSpPr txBox="1">
              <a:spLocks noChangeArrowheads="1"/>
            </p:cNvSpPr>
            <p:nvPr/>
          </p:nvSpPr>
          <p:spPr bwMode="auto">
            <a:xfrm>
              <a:off x="3543300" y="5743575"/>
              <a:ext cx="8556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a:r>
                <a:rPr lang="en-US" sz="1600" b="0"/>
                <a:t>1b</a:t>
              </a:r>
            </a:p>
          </p:txBody>
        </p:sp>
        <p:sp>
          <p:nvSpPr>
            <p:cNvPr id="71718" name="TextBox 81"/>
            <p:cNvSpPr txBox="1">
              <a:spLocks noChangeArrowheads="1"/>
            </p:cNvSpPr>
            <p:nvPr/>
          </p:nvSpPr>
          <p:spPr bwMode="auto">
            <a:xfrm>
              <a:off x="4405313" y="5743575"/>
              <a:ext cx="8572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a:r>
                <a:rPr lang="en-US" sz="1600" b="0"/>
                <a:t>2</a:t>
              </a:r>
            </a:p>
          </p:txBody>
        </p:sp>
        <p:sp>
          <p:nvSpPr>
            <p:cNvPr id="71719" name="TextBox 82"/>
            <p:cNvSpPr txBox="1">
              <a:spLocks noChangeArrowheads="1"/>
            </p:cNvSpPr>
            <p:nvPr/>
          </p:nvSpPr>
          <p:spPr bwMode="auto">
            <a:xfrm>
              <a:off x="5275263" y="5743575"/>
              <a:ext cx="8556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a:r>
                <a:rPr lang="en-US" sz="1600" b="0"/>
                <a:t>4</a:t>
              </a:r>
            </a:p>
          </p:txBody>
        </p:sp>
        <p:sp>
          <p:nvSpPr>
            <p:cNvPr id="71720" name="TextBox 83"/>
            <p:cNvSpPr txBox="1">
              <a:spLocks noChangeArrowheads="1"/>
            </p:cNvSpPr>
            <p:nvPr/>
          </p:nvSpPr>
          <p:spPr bwMode="auto">
            <a:xfrm>
              <a:off x="6130925" y="5743575"/>
              <a:ext cx="8572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a:r>
                <a:rPr lang="en-US" sz="1600" b="0"/>
                <a:t>5</a:t>
              </a:r>
            </a:p>
          </p:txBody>
        </p:sp>
        <p:sp>
          <p:nvSpPr>
            <p:cNvPr id="71721" name="TextBox 84"/>
            <p:cNvSpPr txBox="1">
              <a:spLocks noChangeArrowheads="1"/>
            </p:cNvSpPr>
            <p:nvPr/>
          </p:nvSpPr>
          <p:spPr bwMode="auto">
            <a:xfrm>
              <a:off x="6988175" y="5743575"/>
              <a:ext cx="9429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a:r>
                <a:rPr lang="en-US" sz="1600" b="0" dirty="0"/>
                <a:t>6</a:t>
              </a:r>
            </a:p>
          </p:txBody>
        </p:sp>
        <p:cxnSp>
          <p:nvCxnSpPr>
            <p:cNvPr id="71722" name="Straight Connector 17"/>
            <p:cNvCxnSpPr>
              <a:cxnSpLocks noChangeShapeType="1"/>
            </p:cNvCxnSpPr>
            <p:nvPr/>
          </p:nvCxnSpPr>
          <p:spPr bwMode="auto">
            <a:xfrm>
              <a:off x="2780638" y="6081713"/>
              <a:ext cx="5804556" cy="770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grpSp>
          <p:nvGrpSpPr>
            <p:cNvPr id="71723" name="Group 22"/>
            <p:cNvGrpSpPr>
              <a:grpSpLocks/>
            </p:cNvGrpSpPr>
            <p:nvPr/>
          </p:nvGrpSpPr>
          <p:grpSpPr bwMode="auto">
            <a:xfrm>
              <a:off x="3941763" y="3070225"/>
              <a:ext cx="73025" cy="127000"/>
              <a:chOff x="3940969" y="3032840"/>
              <a:chExt cx="73819" cy="126206"/>
            </a:xfrm>
          </p:grpSpPr>
          <p:cxnSp>
            <p:nvCxnSpPr>
              <p:cNvPr id="71748" name="Straight Connector 19"/>
              <p:cNvCxnSpPr>
                <a:cxnSpLocks noChangeShapeType="1"/>
              </p:cNvCxnSpPr>
              <p:nvPr/>
            </p:nvCxnSpPr>
            <p:spPr bwMode="auto">
              <a:xfrm>
                <a:off x="3940969" y="3032840"/>
                <a:ext cx="7381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71749" name="Straight Connector 21"/>
              <p:cNvCxnSpPr>
                <a:cxnSpLocks noChangeShapeType="1"/>
              </p:cNvCxnSpPr>
              <p:nvPr/>
            </p:nvCxnSpPr>
            <p:spPr bwMode="auto">
              <a:xfrm>
                <a:off x="3977878" y="3032840"/>
                <a:ext cx="0" cy="12231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71750" name="Straight Connector 94"/>
              <p:cNvCxnSpPr>
                <a:cxnSpLocks noChangeShapeType="1"/>
              </p:cNvCxnSpPr>
              <p:nvPr/>
            </p:nvCxnSpPr>
            <p:spPr bwMode="auto">
              <a:xfrm>
                <a:off x="3940969" y="3159046"/>
                <a:ext cx="7381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grpSp>
        <p:grpSp>
          <p:nvGrpSpPr>
            <p:cNvPr id="71724" name="Group 96"/>
            <p:cNvGrpSpPr>
              <a:grpSpLocks/>
            </p:cNvGrpSpPr>
            <p:nvPr/>
          </p:nvGrpSpPr>
          <p:grpSpPr bwMode="auto">
            <a:xfrm>
              <a:off x="4799013" y="3084513"/>
              <a:ext cx="74612" cy="87312"/>
              <a:chOff x="3940969" y="3032840"/>
              <a:chExt cx="73819" cy="126206"/>
            </a:xfrm>
          </p:grpSpPr>
          <p:cxnSp>
            <p:nvCxnSpPr>
              <p:cNvPr id="71745" name="Straight Connector 97"/>
              <p:cNvCxnSpPr>
                <a:cxnSpLocks noChangeShapeType="1"/>
              </p:cNvCxnSpPr>
              <p:nvPr/>
            </p:nvCxnSpPr>
            <p:spPr bwMode="auto">
              <a:xfrm>
                <a:off x="3940969" y="3032840"/>
                <a:ext cx="7381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71746" name="Straight Connector 98"/>
              <p:cNvCxnSpPr>
                <a:cxnSpLocks noChangeShapeType="1"/>
              </p:cNvCxnSpPr>
              <p:nvPr/>
            </p:nvCxnSpPr>
            <p:spPr bwMode="auto">
              <a:xfrm>
                <a:off x="3977878" y="3032840"/>
                <a:ext cx="0" cy="12231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71747" name="Straight Connector 99"/>
              <p:cNvCxnSpPr>
                <a:cxnSpLocks noChangeShapeType="1"/>
              </p:cNvCxnSpPr>
              <p:nvPr/>
            </p:nvCxnSpPr>
            <p:spPr bwMode="auto">
              <a:xfrm>
                <a:off x="3940969" y="3159046"/>
                <a:ext cx="7381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grpSp>
        <p:grpSp>
          <p:nvGrpSpPr>
            <p:cNvPr id="71725" name="Group 100"/>
            <p:cNvGrpSpPr>
              <a:grpSpLocks/>
            </p:cNvGrpSpPr>
            <p:nvPr/>
          </p:nvGrpSpPr>
          <p:grpSpPr bwMode="auto">
            <a:xfrm>
              <a:off x="5656263" y="3082925"/>
              <a:ext cx="73025" cy="71438"/>
              <a:chOff x="3940969" y="3032840"/>
              <a:chExt cx="73819" cy="126206"/>
            </a:xfrm>
          </p:grpSpPr>
          <p:cxnSp>
            <p:nvCxnSpPr>
              <p:cNvPr id="71742" name="Straight Connector 101"/>
              <p:cNvCxnSpPr>
                <a:cxnSpLocks noChangeShapeType="1"/>
              </p:cNvCxnSpPr>
              <p:nvPr/>
            </p:nvCxnSpPr>
            <p:spPr bwMode="auto">
              <a:xfrm>
                <a:off x="3940969" y="3032840"/>
                <a:ext cx="7381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71743" name="Straight Connector 102"/>
              <p:cNvCxnSpPr>
                <a:cxnSpLocks noChangeShapeType="1"/>
              </p:cNvCxnSpPr>
              <p:nvPr/>
            </p:nvCxnSpPr>
            <p:spPr bwMode="auto">
              <a:xfrm>
                <a:off x="3977878" y="3032840"/>
                <a:ext cx="0" cy="12231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71744" name="Straight Connector 103"/>
              <p:cNvCxnSpPr>
                <a:cxnSpLocks noChangeShapeType="1"/>
              </p:cNvCxnSpPr>
              <p:nvPr/>
            </p:nvCxnSpPr>
            <p:spPr bwMode="auto">
              <a:xfrm>
                <a:off x="3940969" y="3159046"/>
                <a:ext cx="7381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grpSp>
        <p:grpSp>
          <p:nvGrpSpPr>
            <p:cNvPr id="71726" name="Group 104"/>
            <p:cNvGrpSpPr>
              <a:grpSpLocks/>
            </p:cNvGrpSpPr>
            <p:nvPr/>
          </p:nvGrpSpPr>
          <p:grpSpPr bwMode="auto">
            <a:xfrm>
              <a:off x="3086100" y="3073400"/>
              <a:ext cx="73025" cy="125413"/>
              <a:chOff x="3940969" y="3032840"/>
              <a:chExt cx="73819" cy="126206"/>
            </a:xfrm>
          </p:grpSpPr>
          <p:cxnSp>
            <p:nvCxnSpPr>
              <p:cNvPr id="71739" name="Straight Connector 105"/>
              <p:cNvCxnSpPr>
                <a:cxnSpLocks noChangeShapeType="1"/>
              </p:cNvCxnSpPr>
              <p:nvPr/>
            </p:nvCxnSpPr>
            <p:spPr bwMode="auto">
              <a:xfrm>
                <a:off x="3940969" y="3032840"/>
                <a:ext cx="7381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71740" name="Straight Connector 106"/>
              <p:cNvCxnSpPr>
                <a:cxnSpLocks noChangeShapeType="1"/>
              </p:cNvCxnSpPr>
              <p:nvPr/>
            </p:nvCxnSpPr>
            <p:spPr bwMode="auto">
              <a:xfrm>
                <a:off x="3977878" y="3032840"/>
                <a:ext cx="0" cy="12231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71741" name="Straight Connector 107"/>
              <p:cNvCxnSpPr>
                <a:cxnSpLocks noChangeShapeType="1"/>
              </p:cNvCxnSpPr>
              <p:nvPr/>
            </p:nvCxnSpPr>
            <p:spPr bwMode="auto">
              <a:xfrm>
                <a:off x="3940969" y="3159046"/>
                <a:ext cx="7381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grpSp>
        <p:grpSp>
          <p:nvGrpSpPr>
            <p:cNvPr id="71727" name="Group 108"/>
            <p:cNvGrpSpPr>
              <a:grpSpLocks/>
            </p:cNvGrpSpPr>
            <p:nvPr/>
          </p:nvGrpSpPr>
          <p:grpSpPr bwMode="auto">
            <a:xfrm>
              <a:off x="2228850" y="3074988"/>
              <a:ext cx="74613" cy="61912"/>
              <a:chOff x="3940969" y="3032840"/>
              <a:chExt cx="73819" cy="126206"/>
            </a:xfrm>
          </p:grpSpPr>
          <p:cxnSp>
            <p:nvCxnSpPr>
              <p:cNvPr id="71736" name="Straight Connector 109"/>
              <p:cNvCxnSpPr>
                <a:cxnSpLocks noChangeShapeType="1"/>
              </p:cNvCxnSpPr>
              <p:nvPr/>
            </p:nvCxnSpPr>
            <p:spPr bwMode="auto">
              <a:xfrm>
                <a:off x="3940969" y="3032840"/>
                <a:ext cx="7381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71737" name="Straight Connector 110"/>
              <p:cNvCxnSpPr>
                <a:cxnSpLocks noChangeShapeType="1"/>
              </p:cNvCxnSpPr>
              <p:nvPr/>
            </p:nvCxnSpPr>
            <p:spPr bwMode="auto">
              <a:xfrm>
                <a:off x="3977878" y="3032840"/>
                <a:ext cx="0" cy="12231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71738" name="Straight Connector 111"/>
              <p:cNvCxnSpPr>
                <a:cxnSpLocks noChangeShapeType="1"/>
              </p:cNvCxnSpPr>
              <p:nvPr/>
            </p:nvCxnSpPr>
            <p:spPr bwMode="auto">
              <a:xfrm>
                <a:off x="3940969" y="3159046"/>
                <a:ext cx="7381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grpSp>
        <p:grpSp>
          <p:nvGrpSpPr>
            <p:cNvPr id="71728" name="Group 112"/>
            <p:cNvGrpSpPr>
              <a:grpSpLocks/>
            </p:cNvGrpSpPr>
            <p:nvPr/>
          </p:nvGrpSpPr>
          <p:grpSpPr bwMode="auto">
            <a:xfrm>
              <a:off x="6515100" y="3082925"/>
              <a:ext cx="73025" cy="385763"/>
              <a:chOff x="3940969" y="3032840"/>
              <a:chExt cx="73819" cy="126206"/>
            </a:xfrm>
          </p:grpSpPr>
          <p:cxnSp>
            <p:nvCxnSpPr>
              <p:cNvPr id="71733" name="Straight Connector 113"/>
              <p:cNvCxnSpPr>
                <a:cxnSpLocks noChangeShapeType="1"/>
              </p:cNvCxnSpPr>
              <p:nvPr/>
            </p:nvCxnSpPr>
            <p:spPr bwMode="auto">
              <a:xfrm>
                <a:off x="3940969" y="3032840"/>
                <a:ext cx="7381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71734" name="Straight Connector 114"/>
              <p:cNvCxnSpPr>
                <a:cxnSpLocks noChangeShapeType="1"/>
              </p:cNvCxnSpPr>
              <p:nvPr/>
            </p:nvCxnSpPr>
            <p:spPr bwMode="auto">
              <a:xfrm>
                <a:off x="3977878" y="3032840"/>
                <a:ext cx="0" cy="12231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71735" name="Straight Connector 115"/>
              <p:cNvCxnSpPr>
                <a:cxnSpLocks noChangeShapeType="1"/>
              </p:cNvCxnSpPr>
              <p:nvPr/>
            </p:nvCxnSpPr>
            <p:spPr bwMode="auto">
              <a:xfrm>
                <a:off x="3940969" y="3159046"/>
                <a:ext cx="7381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grpSp>
        <p:grpSp>
          <p:nvGrpSpPr>
            <p:cNvPr id="71729" name="Group 116"/>
            <p:cNvGrpSpPr>
              <a:grpSpLocks/>
            </p:cNvGrpSpPr>
            <p:nvPr/>
          </p:nvGrpSpPr>
          <p:grpSpPr bwMode="auto">
            <a:xfrm>
              <a:off x="7372350" y="3084513"/>
              <a:ext cx="73025" cy="225425"/>
              <a:chOff x="3940969" y="3032840"/>
              <a:chExt cx="73819" cy="126206"/>
            </a:xfrm>
          </p:grpSpPr>
          <p:cxnSp>
            <p:nvCxnSpPr>
              <p:cNvPr id="71730" name="Straight Connector 117"/>
              <p:cNvCxnSpPr>
                <a:cxnSpLocks noChangeShapeType="1"/>
              </p:cNvCxnSpPr>
              <p:nvPr/>
            </p:nvCxnSpPr>
            <p:spPr bwMode="auto">
              <a:xfrm>
                <a:off x="3940969" y="3032840"/>
                <a:ext cx="7381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71731" name="Straight Connector 118"/>
              <p:cNvCxnSpPr>
                <a:cxnSpLocks noChangeShapeType="1"/>
              </p:cNvCxnSpPr>
              <p:nvPr/>
            </p:nvCxnSpPr>
            <p:spPr bwMode="auto">
              <a:xfrm>
                <a:off x="3977878" y="3032840"/>
                <a:ext cx="0" cy="12231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71732" name="Straight Connector 119"/>
              <p:cNvCxnSpPr>
                <a:cxnSpLocks noChangeShapeType="1"/>
              </p:cNvCxnSpPr>
              <p:nvPr/>
            </p:nvCxnSpPr>
            <p:spPr bwMode="auto">
              <a:xfrm>
                <a:off x="3940969" y="3159046"/>
                <a:ext cx="7381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grpSp>
      </p:grpSp>
      <p:sp>
        <p:nvSpPr>
          <p:cNvPr id="93" name="Rectangle 52"/>
          <p:cNvSpPr>
            <a:spLocks noChangeArrowheads="1"/>
          </p:cNvSpPr>
          <p:nvPr/>
        </p:nvSpPr>
        <p:spPr bwMode="auto">
          <a:xfrm>
            <a:off x="7672362" y="3420533"/>
            <a:ext cx="696912" cy="2316006"/>
          </a:xfrm>
          <a:prstGeom prst="rect">
            <a:avLst/>
          </a:prstGeom>
          <a:solidFill>
            <a:srgbClr val="A9D2E5"/>
          </a:solidFill>
          <a:ln w="9525">
            <a:solidFill>
              <a:srgbClr val="000000"/>
            </a:solidFill>
            <a:miter lim="800000"/>
            <a:headEnd/>
            <a:tailEnd/>
          </a:ln>
        </p:spPr>
        <p:txBody>
          <a:bodyPr wrap="none" anchor="ctr"/>
          <a:lstStyle/>
          <a:p>
            <a:pPr algn="ctr" eaLnBrk="1" hangingPunct="1"/>
            <a:endParaRPr lang="en-US" sz="1400" b="0" dirty="0">
              <a:solidFill>
                <a:schemeClr val="bg2"/>
              </a:solidFill>
            </a:endParaRPr>
          </a:p>
        </p:txBody>
      </p:sp>
      <p:sp>
        <p:nvSpPr>
          <p:cNvPr id="2" name="TextBox 1"/>
          <p:cNvSpPr txBox="1"/>
          <p:nvPr/>
        </p:nvSpPr>
        <p:spPr>
          <a:xfrm>
            <a:off x="7890936" y="5740403"/>
            <a:ext cx="301660" cy="369332"/>
          </a:xfrm>
          <a:prstGeom prst="rect">
            <a:avLst/>
          </a:prstGeom>
          <a:noFill/>
        </p:spPr>
        <p:txBody>
          <a:bodyPr wrap="none" rtlCol="0">
            <a:spAutoFit/>
          </a:bodyPr>
          <a:lstStyle/>
          <a:p>
            <a:r>
              <a:rPr lang="en-US" dirty="0" smtClean="0"/>
              <a:t>3</a:t>
            </a:r>
            <a:endParaRPr lang="en-US" dirty="0"/>
          </a:p>
        </p:txBody>
      </p:sp>
      <p:sp>
        <p:nvSpPr>
          <p:cNvPr id="3" name="TextBox 2"/>
          <p:cNvSpPr txBox="1"/>
          <p:nvPr/>
        </p:nvSpPr>
        <p:spPr>
          <a:xfrm>
            <a:off x="7789335" y="3014135"/>
            <a:ext cx="418654" cy="369332"/>
          </a:xfrm>
          <a:prstGeom prst="rect">
            <a:avLst/>
          </a:prstGeom>
          <a:noFill/>
        </p:spPr>
        <p:txBody>
          <a:bodyPr wrap="none" rtlCol="0">
            <a:spAutoFit/>
          </a:bodyPr>
          <a:lstStyle/>
          <a:p>
            <a:r>
              <a:rPr lang="en-US" b="1" dirty="0" smtClean="0"/>
              <a:t>95</a:t>
            </a:r>
            <a:endParaRPr lang="en-US" b="1" dirty="0"/>
          </a:p>
        </p:txBody>
      </p:sp>
      <p:sp>
        <p:nvSpPr>
          <p:cNvPr id="4" name="TextBox 3"/>
          <p:cNvSpPr txBox="1"/>
          <p:nvPr/>
        </p:nvSpPr>
        <p:spPr>
          <a:xfrm>
            <a:off x="4013200" y="2455334"/>
            <a:ext cx="1033431" cy="400110"/>
          </a:xfrm>
          <a:prstGeom prst="rect">
            <a:avLst/>
          </a:prstGeom>
          <a:noFill/>
        </p:spPr>
        <p:txBody>
          <a:bodyPr wrap="none" rtlCol="0">
            <a:spAutoFit/>
          </a:bodyPr>
          <a:lstStyle/>
          <a:p>
            <a:r>
              <a:rPr lang="en-US" sz="2000" b="1" dirty="0" smtClean="0"/>
              <a:t>Astral-1</a:t>
            </a:r>
            <a:endParaRPr lang="en-US" sz="2000" b="1" dirty="0"/>
          </a:p>
        </p:txBody>
      </p:sp>
      <p:sp>
        <p:nvSpPr>
          <p:cNvPr id="5" name="TextBox 4"/>
          <p:cNvSpPr txBox="1"/>
          <p:nvPr/>
        </p:nvSpPr>
        <p:spPr>
          <a:xfrm>
            <a:off x="7535337" y="2438405"/>
            <a:ext cx="1033431" cy="400110"/>
          </a:xfrm>
          <a:prstGeom prst="rect">
            <a:avLst/>
          </a:prstGeom>
          <a:noFill/>
        </p:spPr>
        <p:txBody>
          <a:bodyPr wrap="none" rtlCol="0">
            <a:spAutoFit/>
          </a:bodyPr>
          <a:lstStyle/>
          <a:p>
            <a:r>
              <a:rPr lang="en-US" sz="2000" b="1" dirty="0" smtClean="0"/>
              <a:t>Astral-3</a:t>
            </a:r>
            <a:endParaRPr lang="en-US" sz="2000" b="1" dirty="0"/>
          </a:p>
        </p:txBody>
      </p:sp>
      <p:cxnSp>
        <p:nvCxnSpPr>
          <p:cNvPr id="16" name="Straight Connector 15"/>
          <p:cNvCxnSpPr/>
          <p:nvPr/>
        </p:nvCxnSpPr>
        <p:spPr>
          <a:xfrm>
            <a:off x="7535331" y="2404533"/>
            <a:ext cx="0" cy="3318933"/>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sp>
        <p:nvSpPr>
          <p:cNvPr id="109" name="TextBox 62"/>
          <p:cNvSpPr txBox="1">
            <a:spLocks noChangeArrowheads="1"/>
          </p:cNvSpPr>
          <p:nvPr/>
        </p:nvSpPr>
        <p:spPr bwMode="auto">
          <a:xfrm>
            <a:off x="7624225" y="5191062"/>
            <a:ext cx="696913"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a:r>
              <a:rPr lang="en-US" sz="1600" b="0" dirty="0" smtClean="0">
                <a:solidFill>
                  <a:srgbClr val="000000"/>
                </a:solidFill>
              </a:rPr>
              <a:t>264/</a:t>
            </a:r>
            <a:r>
              <a:rPr lang="en-US" sz="1600" b="0" dirty="0">
                <a:solidFill>
                  <a:srgbClr val="000000"/>
                </a:solidFill>
              </a:rPr>
              <a:t/>
            </a:r>
            <a:br>
              <a:rPr lang="en-US" sz="1600" b="0" dirty="0">
                <a:solidFill>
                  <a:srgbClr val="000000"/>
                </a:solidFill>
              </a:rPr>
            </a:br>
            <a:r>
              <a:rPr lang="en-US" sz="1600" b="0" dirty="0" smtClean="0">
                <a:solidFill>
                  <a:srgbClr val="000000"/>
                </a:solidFill>
              </a:rPr>
              <a:t>277</a:t>
            </a:r>
            <a:endParaRPr lang="en-US" sz="1600" b="0" dirty="0">
              <a:solidFill>
                <a:srgbClr val="000000"/>
              </a:solidFill>
            </a:endParaRPr>
          </a:p>
        </p:txBody>
      </p:sp>
      <p:cxnSp>
        <p:nvCxnSpPr>
          <p:cNvPr id="110" name="Straight Connector 118"/>
          <p:cNvCxnSpPr>
            <a:cxnSpLocks noChangeShapeType="1"/>
          </p:cNvCxnSpPr>
          <p:nvPr/>
        </p:nvCxnSpPr>
        <p:spPr bwMode="auto">
          <a:xfrm>
            <a:off x="8018453" y="3373171"/>
            <a:ext cx="0" cy="2028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111" name="Straight Connector 119"/>
          <p:cNvCxnSpPr>
            <a:cxnSpLocks noChangeShapeType="1"/>
          </p:cNvCxnSpPr>
          <p:nvPr/>
        </p:nvCxnSpPr>
        <p:spPr bwMode="auto">
          <a:xfrm>
            <a:off x="7981941" y="3582516"/>
            <a:ext cx="730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112" name="Straight Connector 119"/>
          <p:cNvCxnSpPr>
            <a:cxnSpLocks noChangeShapeType="1"/>
          </p:cNvCxnSpPr>
          <p:nvPr/>
        </p:nvCxnSpPr>
        <p:spPr bwMode="auto">
          <a:xfrm>
            <a:off x="7981944" y="3396256"/>
            <a:ext cx="730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49431307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ChangeArrowheads="1"/>
          </p:cNvSpPr>
          <p:nvPr>
            <p:ph type="title"/>
          </p:nvPr>
        </p:nvSpPr>
        <p:spPr>
          <a:xfrm>
            <a:off x="455613" y="346076"/>
            <a:ext cx="8464550" cy="850900"/>
          </a:xfrm>
        </p:spPr>
        <p:txBody>
          <a:bodyPr/>
          <a:lstStyle/>
          <a:p>
            <a:pPr eaLnBrk="1" hangingPunct="1"/>
            <a:r>
              <a:rPr lang="en-US" sz="3000" b="1" dirty="0" smtClean="0">
                <a:solidFill>
                  <a:schemeClr val="tx2"/>
                </a:solidFill>
              </a:rPr>
              <a:t>Screening of Baby Boomers With Linkage to Care May Prevent &gt;120,000 Deaths Due to HCV Infection</a:t>
            </a:r>
          </a:p>
        </p:txBody>
      </p:sp>
      <p:sp>
        <p:nvSpPr>
          <p:cNvPr id="31747" name="Rectangle 65"/>
          <p:cNvSpPr>
            <a:spLocks noGrp="1" noChangeArrowheads="1"/>
          </p:cNvSpPr>
          <p:nvPr>
            <p:ph idx="1"/>
          </p:nvPr>
        </p:nvSpPr>
        <p:spPr>
          <a:xfrm>
            <a:off x="682625" y="5013332"/>
            <a:ext cx="7993063" cy="1025525"/>
          </a:xfrm>
        </p:spPr>
        <p:txBody>
          <a:bodyPr rtlCol="0">
            <a:noAutofit/>
          </a:bodyPr>
          <a:lstStyle/>
          <a:p>
            <a:pPr marL="150813" lvl="1" indent="-150813" eaLnBrk="1" fontAlgn="auto" hangingPunct="1">
              <a:lnSpc>
                <a:spcPct val="95000"/>
              </a:lnSpc>
              <a:spcBef>
                <a:spcPts val="400"/>
              </a:spcBef>
              <a:spcAft>
                <a:spcPts val="0"/>
              </a:spcAft>
              <a:buFont typeface="Arial Black" pitchFamily="34" charset="0"/>
              <a:buChar char="›"/>
              <a:defRPr/>
            </a:pPr>
            <a:r>
              <a:rPr lang="en-US" sz="1800" dirty="0" smtClean="0"/>
              <a:t>Birth-cohort screening in primary care would identify 86% of all undiagnosed cases in the birth cohort, compared with 21% under risk based screening</a:t>
            </a:r>
            <a:r>
              <a:rPr lang="en-US" sz="1800" baseline="30000" dirty="0" smtClean="0"/>
              <a:t>1</a:t>
            </a:r>
          </a:p>
          <a:p>
            <a:pPr marL="150813" lvl="1" indent="-150813" eaLnBrk="1" fontAlgn="auto" hangingPunct="1">
              <a:lnSpc>
                <a:spcPct val="95000"/>
              </a:lnSpc>
              <a:spcBef>
                <a:spcPts val="400"/>
              </a:spcBef>
              <a:spcAft>
                <a:spcPts val="0"/>
              </a:spcAft>
              <a:buFont typeface="Arial Black" pitchFamily="34" charset="0"/>
              <a:buChar char="›"/>
              <a:defRPr/>
            </a:pPr>
            <a:r>
              <a:rPr lang="en-US" sz="1800" dirty="0" smtClean="0"/>
              <a:t>Cost effectiveness of HCV screening is comparable to cervical cancer or cholesterol screening</a:t>
            </a:r>
            <a:endParaRPr lang="en-US" sz="1800" baseline="30000" dirty="0" smtClean="0"/>
          </a:p>
        </p:txBody>
      </p:sp>
      <p:sp>
        <p:nvSpPr>
          <p:cNvPr id="50180" name="Text Box 3"/>
          <p:cNvSpPr txBox="1">
            <a:spLocks noChangeArrowheads="1"/>
          </p:cNvSpPr>
          <p:nvPr/>
        </p:nvSpPr>
        <p:spPr bwMode="auto">
          <a:xfrm>
            <a:off x="276001" y="6303220"/>
            <a:ext cx="7440612"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sz="2400">
                <a:solidFill>
                  <a:srgbClr val="FFFFFF"/>
                </a:solidFill>
                <a:latin typeface="Arial" pitchFamily="34" charset="0"/>
                <a:ea typeface="ヒラギノ角ゴ ProN W3"/>
                <a:cs typeface="ヒラギノ角ゴ ProN W3"/>
                <a:sym typeface="Arial" pitchFamily="34" charset="0"/>
              </a:defRPr>
            </a:lvl1pPr>
            <a:lvl2pPr marL="742950" indent="-285750" eaLnBrk="0" hangingPunct="0">
              <a:defRPr sz="2400">
                <a:solidFill>
                  <a:srgbClr val="FFFFFF"/>
                </a:solidFill>
                <a:latin typeface="Arial" pitchFamily="34" charset="0"/>
                <a:ea typeface="ヒラギノ角ゴ ProN W3"/>
                <a:cs typeface="ヒラギノ角ゴ ProN W3"/>
                <a:sym typeface="Arial" pitchFamily="34" charset="0"/>
              </a:defRPr>
            </a:lvl2pPr>
            <a:lvl3pPr marL="1143000" indent="-228600" eaLnBrk="0" hangingPunct="0">
              <a:defRPr sz="2400">
                <a:solidFill>
                  <a:srgbClr val="FFFFFF"/>
                </a:solidFill>
                <a:latin typeface="Arial" pitchFamily="34" charset="0"/>
                <a:ea typeface="ヒラギノ角ゴ ProN W3"/>
                <a:cs typeface="ヒラギノ角ゴ ProN W3"/>
                <a:sym typeface="Arial" pitchFamily="34" charset="0"/>
              </a:defRPr>
            </a:lvl3pPr>
            <a:lvl4pPr marL="1600200" indent="-228600" eaLnBrk="0" hangingPunct="0">
              <a:defRPr sz="2400">
                <a:solidFill>
                  <a:srgbClr val="FFFFFF"/>
                </a:solidFill>
                <a:latin typeface="Arial" pitchFamily="34" charset="0"/>
                <a:ea typeface="ヒラギノ角ゴ ProN W3"/>
                <a:cs typeface="ヒラギノ角ゴ ProN W3"/>
                <a:sym typeface="Arial" pitchFamily="34" charset="0"/>
              </a:defRPr>
            </a:lvl4pPr>
            <a:lvl5pPr marL="2057400" indent="-228600" eaLnBrk="0" hangingPunct="0">
              <a:defRPr sz="2400">
                <a:solidFill>
                  <a:srgbClr val="FFFFFF"/>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sz="2400">
                <a:solidFill>
                  <a:srgbClr val="FFFFFF"/>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sz="2400">
                <a:solidFill>
                  <a:srgbClr val="FFFFFF"/>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sz="2400">
                <a:solidFill>
                  <a:srgbClr val="FFFFFF"/>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sz="2400">
                <a:solidFill>
                  <a:srgbClr val="FFFFFF"/>
                </a:solidFill>
                <a:latin typeface="Arial" pitchFamily="34" charset="0"/>
                <a:ea typeface="ヒラギノ角ゴ ProN W3"/>
                <a:cs typeface="ヒラギノ角ゴ ProN W3"/>
                <a:sym typeface="Arial" pitchFamily="34" charset="0"/>
              </a:defRPr>
            </a:lvl9pPr>
          </a:lstStyle>
          <a:p>
            <a:pPr fontAlgn="base">
              <a:lnSpc>
                <a:spcPct val="90000"/>
              </a:lnSpc>
              <a:spcBef>
                <a:spcPts val="600"/>
              </a:spcBef>
              <a:spcAft>
                <a:spcPct val="0"/>
              </a:spcAft>
            </a:pPr>
            <a:r>
              <a:rPr lang="en-US" sz="800" smtClean="0">
                <a:solidFill>
                  <a:srgbClr val="333333"/>
                </a:solidFill>
                <a:latin typeface="Arial Narrow" pitchFamily="34" charset="0"/>
                <a:ea typeface="MS PGothic" pitchFamily="34" charset="-128"/>
                <a:cs typeface="Arial" pitchFamily="34" charset="0"/>
              </a:rPr>
              <a:t>Markov chain Monte Carol simulation model of prevalence of hepatitis C antibody  stratified by age, sex, race/ethnicity, history of injection drug use, and natural history of chronic hepatitis C.</a:t>
            </a:r>
            <a:br>
              <a:rPr lang="en-US" sz="800" smtClean="0">
                <a:solidFill>
                  <a:srgbClr val="333333"/>
                </a:solidFill>
                <a:latin typeface="Arial Narrow" pitchFamily="34" charset="0"/>
                <a:ea typeface="MS PGothic" pitchFamily="34" charset="-128"/>
                <a:cs typeface="Arial" pitchFamily="34" charset="0"/>
              </a:rPr>
            </a:br>
            <a:r>
              <a:rPr lang="en-US" sz="800" smtClean="0">
                <a:solidFill>
                  <a:srgbClr val="333333"/>
                </a:solidFill>
                <a:latin typeface="Arial Narrow" pitchFamily="34" charset="0"/>
                <a:ea typeface="MS PGothic" pitchFamily="34" charset="-128"/>
                <a:cs typeface="Arial" pitchFamily="34" charset="0"/>
              </a:rPr>
              <a:t>*With pegylated interferon and ribavirin plus DAA treatment.</a:t>
            </a:r>
            <a:br>
              <a:rPr lang="en-US" sz="800" smtClean="0">
                <a:solidFill>
                  <a:srgbClr val="333333"/>
                </a:solidFill>
                <a:latin typeface="Arial Narrow" pitchFamily="34" charset="0"/>
                <a:ea typeface="MS PGothic" pitchFamily="34" charset="-128"/>
                <a:cs typeface="Arial" pitchFamily="34" charset="0"/>
              </a:rPr>
            </a:br>
            <a:r>
              <a:rPr lang="en-US" sz="800" baseline="30000" smtClean="0">
                <a:solidFill>
                  <a:srgbClr val="333333"/>
                </a:solidFill>
                <a:latin typeface="Arial Narrow" pitchFamily="34" charset="0"/>
                <a:ea typeface="MS PGothic" pitchFamily="34" charset="-128"/>
                <a:cs typeface="Arial" pitchFamily="34" charset="0"/>
              </a:rPr>
              <a:t>†</a:t>
            </a:r>
            <a:r>
              <a:rPr lang="en-US" sz="800" smtClean="0">
                <a:solidFill>
                  <a:srgbClr val="333333"/>
                </a:solidFill>
                <a:latin typeface="Arial Narrow" pitchFamily="34" charset="0"/>
                <a:ea typeface="MS PGothic" pitchFamily="34" charset="-128"/>
                <a:cs typeface="Arial" pitchFamily="34" charset="0"/>
              </a:rPr>
              <a:t>Deaths due to decompensated cirrhosis or hepatocellular carcinoma within 1945-1965 birth cohort.  470,000 deaths under birth cohort screening vs 592,000 deaths under risk-based screening</a:t>
            </a:r>
            <a:br>
              <a:rPr lang="en-US" sz="800" smtClean="0">
                <a:solidFill>
                  <a:srgbClr val="333333"/>
                </a:solidFill>
                <a:latin typeface="Arial Narrow" pitchFamily="34" charset="0"/>
                <a:ea typeface="MS PGothic" pitchFamily="34" charset="-128"/>
                <a:cs typeface="Arial" pitchFamily="34" charset="0"/>
              </a:rPr>
            </a:br>
            <a:r>
              <a:rPr lang="en-US" sz="800" smtClean="0">
                <a:solidFill>
                  <a:srgbClr val="333333"/>
                </a:solidFill>
                <a:latin typeface="Arial Narrow" pitchFamily="34" charset="0"/>
                <a:ea typeface="MS PGothic" pitchFamily="34" charset="-128"/>
                <a:cs typeface="Arial" pitchFamily="34" charset="0"/>
              </a:rPr>
              <a:t>1. Rein D et al</a:t>
            </a:r>
            <a:r>
              <a:rPr lang="en-US" sz="800" i="1" smtClean="0">
                <a:solidFill>
                  <a:srgbClr val="333333"/>
                </a:solidFill>
                <a:latin typeface="Arial Narrow" pitchFamily="34" charset="0"/>
                <a:ea typeface="MS PGothic" pitchFamily="34" charset="-128"/>
                <a:cs typeface="Arial" pitchFamily="34" charset="0"/>
              </a:rPr>
              <a:t>. Ann Intern Med. </a:t>
            </a:r>
            <a:r>
              <a:rPr lang="en-US" sz="800" smtClean="0">
                <a:solidFill>
                  <a:srgbClr val="333333"/>
                </a:solidFill>
                <a:latin typeface="Arial Narrow" pitchFamily="34" charset="0"/>
                <a:ea typeface="MS PGothic" pitchFamily="34" charset="-128"/>
                <a:cs typeface="Arial" pitchFamily="34" charset="0"/>
              </a:rPr>
              <a:t>2012;156(4):263-270; 2. McGarry LJ et al. </a:t>
            </a:r>
            <a:r>
              <a:rPr lang="en-US" sz="800" i="1" smtClean="0">
                <a:solidFill>
                  <a:srgbClr val="333333"/>
                </a:solidFill>
                <a:latin typeface="Arial Narrow" pitchFamily="34" charset="0"/>
                <a:ea typeface="MS PGothic" pitchFamily="34" charset="-128"/>
                <a:cs typeface="Arial" pitchFamily="34" charset="0"/>
              </a:rPr>
              <a:t>Hepatology. </a:t>
            </a:r>
            <a:r>
              <a:rPr lang="en-US" sz="800" smtClean="0">
                <a:solidFill>
                  <a:srgbClr val="333333"/>
                </a:solidFill>
                <a:latin typeface="Arial Narrow" pitchFamily="34" charset="0"/>
                <a:ea typeface="MS PGothic" pitchFamily="34" charset="-128"/>
                <a:cs typeface="Arial" pitchFamily="34" charset="0"/>
              </a:rPr>
              <a:t>2012;55(5):1344-1355. </a:t>
            </a:r>
          </a:p>
        </p:txBody>
      </p:sp>
      <p:graphicFrame>
        <p:nvGraphicFramePr>
          <p:cNvPr id="2" name="Diagram 1"/>
          <p:cNvGraphicFramePr/>
          <p:nvPr>
            <p:extLst>
              <p:ext uri="{D42A27DB-BD31-4B8C-83A1-F6EECF244321}">
                <p14:modId xmlns:p14="http://schemas.microsoft.com/office/powerpoint/2010/main" val="1124543998"/>
              </p:ext>
            </p:extLst>
          </p:nvPr>
        </p:nvGraphicFramePr>
        <p:xfrm>
          <a:off x="1628775" y="1508006"/>
          <a:ext cx="5844548" cy="32754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a:xfrm>
            <a:off x="457200" y="6428920"/>
            <a:ext cx="2133600" cy="365125"/>
          </a:xfrm>
        </p:spPr>
        <p:txBody>
          <a:bodyPr/>
          <a:lstStyle/>
          <a:p>
            <a:pPr>
              <a:defRPr/>
            </a:pPr>
            <a:fld id="{FA91CFE0-1B20-4AB4-A2EC-C7F0163D9810}" type="slidenum">
              <a:rPr lang="en-US" smtClean="0">
                <a:solidFill>
                  <a:srgbClr val="FFFFFF"/>
                </a:solidFill>
              </a:rPr>
              <a:pPr>
                <a:defRPr/>
              </a:pPr>
              <a:t>38</a:t>
            </a:fld>
            <a:endParaRPr lang="en-US">
              <a:solidFill>
                <a:srgbClr val="FFFFFF"/>
              </a:solidFill>
            </a:endParaRPr>
          </a:p>
        </p:txBody>
      </p:sp>
    </p:spTree>
    <p:extLst>
      <p:ext uri="{BB962C8B-B14F-4D97-AF65-F5344CB8AC3E}">
        <p14:creationId xmlns:p14="http://schemas.microsoft.com/office/powerpoint/2010/main" val="396673755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Title 1"/>
          <p:cNvSpPr>
            <a:spLocks noGrp="1"/>
          </p:cNvSpPr>
          <p:nvPr>
            <p:ph type="title"/>
          </p:nvPr>
        </p:nvSpPr>
        <p:spPr>
          <a:xfrm>
            <a:off x="193527" y="29913"/>
            <a:ext cx="8785225" cy="1125537"/>
          </a:xfrm>
        </p:spPr>
        <p:txBody>
          <a:bodyPr/>
          <a:lstStyle/>
          <a:p>
            <a:r>
              <a:rPr lang="en-US" sz="3200" b="1" dirty="0" smtClean="0">
                <a:solidFill>
                  <a:schemeClr val="tx2"/>
                </a:solidFill>
              </a:rPr>
              <a:t>HCV Linkage-to-Care: Missed Opportunities in a Large Primary Care Setting (2005-2010)</a:t>
            </a:r>
          </a:p>
        </p:txBody>
      </p:sp>
      <p:sp>
        <p:nvSpPr>
          <p:cNvPr id="5" name="TextBox 4"/>
          <p:cNvSpPr txBox="1"/>
          <p:nvPr/>
        </p:nvSpPr>
        <p:spPr>
          <a:xfrm>
            <a:off x="193527" y="6456768"/>
            <a:ext cx="6773862" cy="246221"/>
          </a:xfrm>
          <a:prstGeom prst="rect">
            <a:avLst/>
          </a:prstGeom>
          <a:noFill/>
        </p:spPr>
        <p:txBody>
          <a:bodyPr>
            <a:spAutoFit/>
          </a:bodyPr>
          <a:lstStyle/>
          <a:p>
            <a:pPr fontAlgn="auto">
              <a:spcBef>
                <a:spcPts val="0"/>
              </a:spcBef>
              <a:spcAft>
                <a:spcPts val="0"/>
              </a:spcAft>
              <a:defRPr/>
            </a:pPr>
            <a:r>
              <a:rPr lang="en-US" sz="1000" kern="0" dirty="0">
                <a:solidFill>
                  <a:schemeClr val="tx1">
                    <a:lumMod val="65000"/>
                    <a:lumOff val="35000"/>
                  </a:schemeClr>
                </a:solidFill>
                <a:latin typeface="Arial" pitchFamily="34" charset="0"/>
                <a:cs typeface="Arial" pitchFamily="34" charset="0"/>
              </a:rPr>
              <a:t>Brown KA, et al. </a:t>
            </a:r>
            <a:r>
              <a:rPr lang="en-US" sz="1000" i="1" kern="0" dirty="0">
                <a:solidFill>
                  <a:schemeClr val="tx1">
                    <a:lumMod val="65000"/>
                    <a:lumOff val="35000"/>
                  </a:schemeClr>
                </a:solidFill>
                <a:latin typeface="Arial" pitchFamily="34" charset="0"/>
                <a:cs typeface="Arial" pitchFamily="34" charset="0"/>
              </a:rPr>
              <a:t>Hepatology. </a:t>
            </a:r>
            <a:r>
              <a:rPr lang="en-US" sz="1000" kern="0" dirty="0">
                <a:solidFill>
                  <a:schemeClr val="tx1">
                    <a:lumMod val="65000"/>
                    <a:lumOff val="35000"/>
                  </a:schemeClr>
                </a:solidFill>
                <a:latin typeface="Arial" pitchFamily="34" charset="0"/>
                <a:cs typeface="Arial" pitchFamily="34" charset="0"/>
              </a:rPr>
              <a:t>2013;58(suppl 1):</a:t>
            </a:r>
            <a:r>
              <a:rPr lang="en-US" sz="1000" kern="0" dirty="0" err="1">
                <a:solidFill>
                  <a:schemeClr val="tx1">
                    <a:lumMod val="65000"/>
                    <a:lumOff val="35000"/>
                  </a:schemeClr>
                </a:solidFill>
                <a:latin typeface="Arial" pitchFamily="34" charset="0"/>
                <a:cs typeface="Arial" pitchFamily="34" charset="0"/>
              </a:rPr>
              <a:t>1291A</a:t>
            </a:r>
            <a:r>
              <a:rPr lang="en-US" sz="1000" kern="0" dirty="0">
                <a:solidFill>
                  <a:schemeClr val="tx1">
                    <a:lumMod val="65000"/>
                    <a:lumOff val="35000"/>
                  </a:schemeClr>
                </a:solidFill>
                <a:latin typeface="Arial" pitchFamily="34" charset="0"/>
                <a:cs typeface="Arial" pitchFamily="34" charset="0"/>
              </a:rPr>
              <a:t>. Abstract 2240.</a:t>
            </a:r>
          </a:p>
        </p:txBody>
      </p:sp>
      <p:sp>
        <p:nvSpPr>
          <p:cNvPr id="6" name="TextBox 5"/>
          <p:cNvSpPr txBox="1"/>
          <p:nvPr/>
        </p:nvSpPr>
        <p:spPr>
          <a:xfrm>
            <a:off x="193527" y="5998883"/>
            <a:ext cx="8335962" cy="430887"/>
          </a:xfrm>
          <a:prstGeom prst="rect">
            <a:avLst/>
          </a:prstGeom>
          <a:noFill/>
        </p:spPr>
        <p:txBody>
          <a:bodyPr>
            <a:spAutoFit/>
          </a:bodyPr>
          <a:lstStyle/>
          <a:p>
            <a:pPr fontAlgn="auto">
              <a:spcBef>
                <a:spcPts val="0"/>
              </a:spcBef>
              <a:spcAft>
                <a:spcPts val="0"/>
              </a:spcAft>
              <a:defRPr/>
            </a:pPr>
            <a:r>
              <a:rPr lang="en-US" sz="1100" kern="0" dirty="0">
                <a:solidFill>
                  <a:schemeClr val="tx1">
                    <a:lumMod val="65000"/>
                    <a:lumOff val="35000"/>
                  </a:schemeClr>
                </a:solidFill>
                <a:latin typeface="Arial" pitchFamily="34" charset="0"/>
                <a:cs typeface="Arial" pitchFamily="34" charset="0"/>
              </a:rPr>
              <a:t>Patients with a positive anti-HCV antibody test and visit to primary care from 2005-2010 (n=566).</a:t>
            </a:r>
          </a:p>
          <a:p>
            <a:pPr fontAlgn="auto">
              <a:spcBef>
                <a:spcPts val="0"/>
              </a:spcBef>
              <a:spcAft>
                <a:spcPts val="0"/>
              </a:spcAft>
              <a:defRPr/>
            </a:pPr>
            <a:r>
              <a:rPr lang="en-US" sz="1100" kern="0" dirty="0">
                <a:solidFill>
                  <a:schemeClr val="tx1">
                    <a:lumMod val="65000"/>
                    <a:lumOff val="35000"/>
                  </a:schemeClr>
                </a:solidFill>
                <a:latin typeface="Arial" pitchFamily="34" charset="0"/>
                <a:cs typeface="Arial" pitchFamily="34" charset="0"/>
              </a:rPr>
              <a:t>   Of these patients, 458 underwent HCV RNA testing.</a:t>
            </a:r>
          </a:p>
        </p:txBody>
      </p:sp>
      <p:graphicFrame>
        <p:nvGraphicFramePr>
          <p:cNvPr id="2" name="Content Placeholder 8"/>
          <p:cNvGraphicFramePr>
            <a:graphicFrameLocks/>
          </p:cNvGraphicFramePr>
          <p:nvPr>
            <p:extLst>
              <p:ext uri="{D42A27DB-BD31-4B8C-83A1-F6EECF244321}">
                <p14:modId xmlns:p14="http://schemas.microsoft.com/office/powerpoint/2010/main" val="1852135976"/>
              </p:ext>
            </p:extLst>
          </p:nvPr>
        </p:nvGraphicFramePr>
        <p:xfrm>
          <a:off x="517525" y="1521820"/>
          <a:ext cx="8486775" cy="3971925"/>
        </p:xfrm>
        <a:graphic>
          <a:graphicData uri="http://schemas.openxmlformats.org/drawingml/2006/chart">
            <c:chart xmlns:c="http://schemas.openxmlformats.org/drawingml/2006/chart" xmlns:r="http://schemas.openxmlformats.org/officeDocument/2006/relationships" r:id="rId3"/>
          </a:graphicData>
        </a:graphic>
      </p:graphicFrame>
      <p:sp>
        <p:nvSpPr>
          <p:cNvPr id="75783" name="TextBox 36"/>
          <p:cNvSpPr txBox="1">
            <a:spLocks noChangeArrowheads="1"/>
          </p:cNvSpPr>
          <p:nvPr/>
        </p:nvSpPr>
        <p:spPr bwMode="auto">
          <a:xfrm rot="-5400000">
            <a:off x="-781050" y="3412533"/>
            <a:ext cx="2300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a:latin typeface="Arial" pitchFamily="34" charset="0"/>
                <a:cs typeface="Arial" pitchFamily="34" charset="0"/>
              </a:rPr>
              <a:t>Number of Patients</a:t>
            </a:r>
          </a:p>
        </p:txBody>
      </p:sp>
      <p:sp>
        <p:nvSpPr>
          <p:cNvPr id="75784" name="TextBox 9"/>
          <p:cNvSpPr txBox="1">
            <a:spLocks noChangeArrowheads="1"/>
          </p:cNvSpPr>
          <p:nvPr/>
        </p:nvSpPr>
        <p:spPr bwMode="auto">
          <a:xfrm>
            <a:off x="1502958" y="5298825"/>
            <a:ext cx="1116012"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1600" b="1">
                <a:latin typeface="Arial" pitchFamily="34" charset="0"/>
                <a:cs typeface="Arial" pitchFamily="34" charset="0"/>
              </a:rPr>
              <a:t>HCV RNA</a:t>
            </a:r>
          </a:p>
          <a:p>
            <a:pPr algn="ctr" eaLnBrk="1" hangingPunct="1">
              <a:lnSpc>
                <a:spcPct val="90000"/>
              </a:lnSpc>
            </a:pPr>
            <a:r>
              <a:rPr lang="en-US" sz="1600" b="1">
                <a:latin typeface="Arial" pitchFamily="34" charset="0"/>
                <a:cs typeface="Arial" pitchFamily="34" charset="0"/>
              </a:rPr>
              <a:t>Positive</a:t>
            </a:r>
          </a:p>
        </p:txBody>
      </p:sp>
      <p:sp>
        <p:nvSpPr>
          <p:cNvPr id="13" name="TextBox 16"/>
          <p:cNvSpPr txBox="1">
            <a:spLocks noChangeArrowheads="1"/>
          </p:cNvSpPr>
          <p:nvPr/>
        </p:nvSpPr>
        <p:spPr bwMode="auto">
          <a:xfrm>
            <a:off x="1805548" y="1626875"/>
            <a:ext cx="5270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80000"/>
              </a:lnSpc>
              <a:defRPr/>
            </a:pPr>
            <a:r>
              <a:rPr lang="en-US" sz="1600" b="1" dirty="0" smtClean="0">
                <a:cs typeface="Arial" pitchFamily="34" charset="0"/>
              </a:rPr>
              <a:t>308</a:t>
            </a:r>
            <a:endParaRPr lang="en-US" sz="1050" dirty="0" smtClean="0">
              <a:cs typeface="Arial" pitchFamily="34" charset="0"/>
            </a:endParaRPr>
          </a:p>
        </p:txBody>
      </p:sp>
      <p:sp>
        <p:nvSpPr>
          <p:cNvPr id="75786" name="TextBox 16"/>
          <p:cNvSpPr txBox="1">
            <a:spLocks noChangeArrowheads="1"/>
          </p:cNvSpPr>
          <p:nvPr/>
        </p:nvSpPr>
        <p:spPr bwMode="auto">
          <a:xfrm>
            <a:off x="3727450" y="3718920"/>
            <a:ext cx="5556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80000"/>
              </a:lnSpc>
            </a:pPr>
            <a:r>
              <a:rPr lang="en-US" b="1">
                <a:latin typeface="Arial" pitchFamily="34" charset="0"/>
                <a:cs typeface="Arial" pitchFamily="34" charset="0"/>
              </a:rPr>
              <a:t>117</a:t>
            </a:r>
            <a:endParaRPr lang="en-US" sz="1100">
              <a:latin typeface="Arial" pitchFamily="34" charset="0"/>
              <a:cs typeface="Arial" pitchFamily="34" charset="0"/>
            </a:endParaRPr>
          </a:p>
        </p:txBody>
      </p:sp>
      <p:sp>
        <p:nvSpPr>
          <p:cNvPr id="75787" name="TextBox 16"/>
          <p:cNvSpPr txBox="1">
            <a:spLocks noChangeArrowheads="1"/>
          </p:cNvSpPr>
          <p:nvPr/>
        </p:nvSpPr>
        <p:spPr bwMode="auto">
          <a:xfrm>
            <a:off x="7658848" y="4950820"/>
            <a:ext cx="2984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80000"/>
              </a:lnSpc>
            </a:pPr>
            <a:r>
              <a:rPr lang="en-US" sz="1600" b="1">
                <a:latin typeface="Arial" pitchFamily="34" charset="0"/>
                <a:cs typeface="Arial" pitchFamily="34" charset="0"/>
              </a:rPr>
              <a:t>8</a:t>
            </a:r>
            <a:endParaRPr lang="en-US" sz="1600">
              <a:latin typeface="Arial" pitchFamily="34" charset="0"/>
              <a:cs typeface="Arial" pitchFamily="34" charset="0"/>
            </a:endParaRPr>
          </a:p>
        </p:txBody>
      </p:sp>
      <p:sp>
        <p:nvSpPr>
          <p:cNvPr id="75788" name="TextBox 16"/>
          <p:cNvSpPr txBox="1">
            <a:spLocks noChangeArrowheads="1"/>
          </p:cNvSpPr>
          <p:nvPr/>
        </p:nvSpPr>
        <p:spPr bwMode="auto">
          <a:xfrm>
            <a:off x="3027363" y="3223620"/>
            <a:ext cx="196850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80000"/>
              </a:lnSpc>
            </a:pPr>
            <a:r>
              <a:rPr lang="en-US" sz="1400" b="1">
                <a:latin typeface="Arial" pitchFamily="34" charset="0"/>
                <a:cs typeface="Arial" pitchFamily="34" charset="0"/>
              </a:rPr>
              <a:t>38% Received</a:t>
            </a:r>
          </a:p>
          <a:p>
            <a:pPr algn="ctr" eaLnBrk="1" hangingPunct="1">
              <a:lnSpc>
                <a:spcPct val="80000"/>
              </a:lnSpc>
            </a:pPr>
            <a:r>
              <a:rPr lang="en-US" sz="1400" b="1">
                <a:latin typeface="Arial" pitchFamily="34" charset="0"/>
                <a:cs typeface="Arial" pitchFamily="34" charset="0"/>
              </a:rPr>
              <a:t>Care From Specialist</a:t>
            </a:r>
            <a:endParaRPr lang="en-US" sz="1000">
              <a:latin typeface="Arial" pitchFamily="34" charset="0"/>
              <a:cs typeface="Arial" pitchFamily="34" charset="0"/>
            </a:endParaRPr>
          </a:p>
        </p:txBody>
      </p:sp>
      <p:sp>
        <p:nvSpPr>
          <p:cNvPr id="75789" name="TextBox 22"/>
          <p:cNvSpPr txBox="1">
            <a:spLocks noChangeArrowheads="1"/>
          </p:cNvSpPr>
          <p:nvPr/>
        </p:nvSpPr>
        <p:spPr bwMode="auto">
          <a:xfrm>
            <a:off x="3435350" y="5289300"/>
            <a:ext cx="11430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1600" b="1">
                <a:latin typeface="Arial" pitchFamily="34" charset="0"/>
                <a:cs typeface="Arial" pitchFamily="34" charset="0"/>
              </a:rPr>
              <a:t>Seen by</a:t>
            </a:r>
          </a:p>
          <a:p>
            <a:pPr algn="ctr" eaLnBrk="1" hangingPunct="1">
              <a:lnSpc>
                <a:spcPct val="90000"/>
              </a:lnSpc>
            </a:pPr>
            <a:r>
              <a:rPr lang="en-US" sz="1600" b="1">
                <a:latin typeface="Arial" pitchFamily="34" charset="0"/>
                <a:cs typeface="Arial" pitchFamily="34" charset="0"/>
              </a:rPr>
              <a:t>Specialist</a:t>
            </a:r>
          </a:p>
        </p:txBody>
      </p:sp>
      <p:sp>
        <p:nvSpPr>
          <p:cNvPr id="75790" name="TextBox 16"/>
          <p:cNvSpPr txBox="1">
            <a:spLocks noChangeArrowheads="1"/>
          </p:cNvSpPr>
          <p:nvPr/>
        </p:nvSpPr>
        <p:spPr bwMode="auto">
          <a:xfrm>
            <a:off x="5732525" y="4800008"/>
            <a:ext cx="4127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80000"/>
              </a:lnSpc>
            </a:pPr>
            <a:r>
              <a:rPr lang="en-US" sz="1600" b="1" dirty="0">
                <a:latin typeface="Arial" pitchFamily="34" charset="0"/>
                <a:cs typeface="Arial" pitchFamily="34" charset="0"/>
              </a:rPr>
              <a:t>21</a:t>
            </a:r>
            <a:endParaRPr lang="en-US" sz="1600" dirty="0">
              <a:latin typeface="Arial" pitchFamily="34" charset="0"/>
              <a:cs typeface="Arial" pitchFamily="34" charset="0"/>
            </a:endParaRPr>
          </a:p>
        </p:txBody>
      </p:sp>
      <p:sp>
        <p:nvSpPr>
          <p:cNvPr id="75791" name="TextBox 16"/>
          <p:cNvSpPr txBox="1">
            <a:spLocks noChangeArrowheads="1"/>
          </p:cNvSpPr>
          <p:nvPr/>
        </p:nvSpPr>
        <p:spPr bwMode="auto">
          <a:xfrm>
            <a:off x="5527738" y="4157070"/>
            <a:ext cx="822325"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80000"/>
              </a:lnSpc>
            </a:pPr>
            <a:r>
              <a:rPr lang="en-US" sz="1400" b="1" dirty="0">
                <a:latin typeface="Arial" pitchFamily="34" charset="0"/>
                <a:cs typeface="Arial" pitchFamily="34" charset="0"/>
              </a:rPr>
              <a:t>6.8%</a:t>
            </a:r>
          </a:p>
          <a:p>
            <a:pPr algn="ctr" eaLnBrk="1" hangingPunct="1">
              <a:lnSpc>
                <a:spcPct val="80000"/>
              </a:lnSpc>
            </a:pPr>
            <a:r>
              <a:rPr lang="en-US" sz="1400" b="1" dirty="0">
                <a:latin typeface="Arial" pitchFamily="34" charset="0"/>
                <a:cs typeface="Arial" pitchFamily="34" charset="0"/>
              </a:rPr>
              <a:t>Treated</a:t>
            </a:r>
            <a:endParaRPr lang="en-US" sz="1000" dirty="0">
              <a:latin typeface="Arial" pitchFamily="34" charset="0"/>
              <a:cs typeface="Arial" pitchFamily="34" charset="0"/>
            </a:endParaRPr>
          </a:p>
        </p:txBody>
      </p:sp>
      <p:sp>
        <p:nvSpPr>
          <p:cNvPr id="75792" name="TextBox 25"/>
          <p:cNvSpPr txBox="1">
            <a:spLocks noChangeArrowheads="1"/>
          </p:cNvSpPr>
          <p:nvPr/>
        </p:nvSpPr>
        <p:spPr bwMode="auto">
          <a:xfrm>
            <a:off x="5435600" y="5298825"/>
            <a:ext cx="9144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1600" b="1">
                <a:latin typeface="Arial" pitchFamily="34" charset="0"/>
                <a:cs typeface="Arial" pitchFamily="34" charset="0"/>
              </a:rPr>
              <a:t>Treated</a:t>
            </a:r>
          </a:p>
        </p:txBody>
      </p:sp>
      <p:sp>
        <p:nvSpPr>
          <p:cNvPr id="75793" name="TextBox 26"/>
          <p:cNvSpPr txBox="1">
            <a:spLocks noChangeArrowheads="1"/>
          </p:cNvSpPr>
          <p:nvPr/>
        </p:nvSpPr>
        <p:spPr bwMode="auto">
          <a:xfrm>
            <a:off x="7306423" y="5289300"/>
            <a:ext cx="109537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1600" b="1">
                <a:latin typeface="Arial" pitchFamily="34" charset="0"/>
                <a:cs typeface="Arial" pitchFamily="34" charset="0"/>
              </a:rPr>
              <a:t>Achieved</a:t>
            </a:r>
          </a:p>
          <a:p>
            <a:pPr algn="ctr" eaLnBrk="1" hangingPunct="1">
              <a:lnSpc>
                <a:spcPct val="90000"/>
              </a:lnSpc>
            </a:pPr>
            <a:r>
              <a:rPr lang="en-US" sz="1600" b="1">
                <a:latin typeface="Arial" pitchFamily="34" charset="0"/>
                <a:cs typeface="Arial" pitchFamily="34" charset="0"/>
              </a:rPr>
              <a:t>SVR</a:t>
            </a:r>
          </a:p>
        </p:txBody>
      </p:sp>
      <p:sp>
        <p:nvSpPr>
          <p:cNvPr id="75794" name="TextBox 16"/>
          <p:cNvSpPr txBox="1">
            <a:spLocks noChangeArrowheads="1"/>
          </p:cNvSpPr>
          <p:nvPr/>
        </p:nvSpPr>
        <p:spPr bwMode="auto">
          <a:xfrm>
            <a:off x="7107985" y="4419008"/>
            <a:ext cx="1400175"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80000"/>
              </a:lnSpc>
            </a:pPr>
            <a:r>
              <a:rPr lang="en-US" sz="1400" b="1">
                <a:latin typeface="Arial" pitchFamily="34" charset="0"/>
                <a:cs typeface="Arial" pitchFamily="34" charset="0"/>
              </a:rPr>
              <a:t>2.6%</a:t>
            </a:r>
          </a:p>
          <a:p>
            <a:pPr algn="ctr" eaLnBrk="1" hangingPunct="1">
              <a:lnSpc>
                <a:spcPct val="80000"/>
              </a:lnSpc>
            </a:pPr>
            <a:r>
              <a:rPr lang="en-US" sz="1400" b="1">
                <a:latin typeface="Arial" pitchFamily="34" charset="0"/>
                <a:cs typeface="Arial" pitchFamily="34" charset="0"/>
              </a:rPr>
              <a:t>Achieved SVR</a:t>
            </a:r>
            <a:endParaRPr lang="en-US" sz="1000">
              <a:latin typeface="Arial" pitchFamily="34" charset="0"/>
              <a:cs typeface="Arial" pitchFamily="34" charset="0"/>
            </a:endParaRPr>
          </a:p>
        </p:txBody>
      </p:sp>
    </p:spTree>
    <p:extLst>
      <p:ext uri="{BB962C8B-B14F-4D97-AF65-F5344CB8AC3E}">
        <p14:creationId xmlns:p14="http://schemas.microsoft.com/office/powerpoint/2010/main" val="409447914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p:cNvPicPr>
            <a:picLocks noChangeAspect="1" noChangeArrowheads="1"/>
          </p:cNvPicPr>
          <p:nvPr/>
        </p:nvPicPr>
        <p:blipFill>
          <a:blip r:embed="rId3">
            <a:extLst>
              <a:ext uri="{28A0092B-C50C-407E-A947-70E740481C1C}">
                <a14:useLocalDpi xmlns:a14="http://schemas.microsoft.com/office/drawing/2010/main" val="0"/>
              </a:ext>
            </a:extLst>
          </a:blip>
          <a:srcRect l="78210" t="20100" r="8012" b="58072"/>
          <a:stretch>
            <a:fillRect/>
          </a:stretch>
        </p:blipFill>
        <p:spPr bwMode="auto">
          <a:xfrm>
            <a:off x="1093612" y="3617913"/>
            <a:ext cx="1260122"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4"/>
          <p:cNvPicPr>
            <a:picLocks noChangeAspect="1" noChangeArrowheads="1"/>
          </p:cNvPicPr>
          <p:nvPr/>
        </p:nvPicPr>
        <p:blipFill>
          <a:blip r:embed="rId3">
            <a:extLst>
              <a:ext uri="{28A0092B-C50C-407E-A947-70E740481C1C}">
                <a14:useLocalDpi xmlns:a14="http://schemas.microsoft.com/office/drawing/2010/main" val="0"/>
              </a:ext>
            </a:extLst>
          </a:blip>
          <a:srcRect l="10533" t="16794" r="72272" b="47488"/>
          <a:stretch>
            <a:fillRect/>
          </a:stretch>
        </p:blipFill>
        <p:spPr bwMode="auto">
          <a:xfrm>
            <a:off x="956667" y="1438399"/>
            <a:ext cx="1385517" cy="1667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1026"/>
          <p:cNvSpPr>
            <a:spLocks noGrp="1" noChangeArrowheads="1"/>
          </p:cNvSpPr>
          <p:nvPr>
            <p:ph type="ctrTitle" idx="4294967295"/>
          </p:nvPr>
        </p:nvSpPr>
        <p:spPr>
          <a:xfrm>
            <a:off x="677334" y="210668"/>
            <a:ext cx="7789333" cy="741362"/>
          </a:xfrm>
          <a:prstGeom prst="rect">
            <a:avLst/>
          </a:prstGeom>
        </p:spPr>
        <p:txBody>
          <a:bodyPr/>
          <a:lstStyle/>
          <a:p>
            <a:r>
              <a:rPr lang="en-US" sz="3600" b="1" dirty="0">
                <a:solidFill>
                  <a:schemeClr val="tx2"/>
                </a:solidFill>
                <a:latin typeface="Arial" charset="0"/>
                <a:ea typeface="ＭＳ Ｐゴシック" charset="0"/>
                <a:cs typeface="ＭＳ Ｐゴシック" charset="0"/>
              </a:rPr>
              <a:t>History of </a:t>
            </a:r>
            <a:r>
              <a:rPr lang="en-US" sz="3600" b="1" dirty="0" smtClean="0">
                <a:solidFill>
                  <a:schemeClr val="tx2"/>
                </a:solidFill>
                <a:latin typeface="Arial" charset="0"/>
                <a:ea typeface="ＭＳ Ｐゴシック" charset="0"/>
                <a:cs typeface="ＭＳ Ｐゴシック" charset="0"/>
              </a:rPr>
              <a:t>Viral Hepatitis</a:t>
            </a:r>
            <a:endParaRPr lang="en-US" sz="3600" b="1" dirty="0">
              <a:solidFill>
                <a:schemeClr val="tx2"/>
              </a:solidFill>
              <a:latin typeface="Arial" charset="0"/>
              <a:ea typeface="ＭＳ Ｐゴシック" charset="0"/>
              <a:cs typeface="ＭＳ Ｐゴシック" charset="0"/>
            </a:endParaRPr>
          </a:p>
        </p:txBody>
      </p:sp>
      <p:sp>
        <p:nvSpPr>
          <p:cNvPr id="23557" name="Rectangle 1027"/>
          <p:cNvSpPr>
            <a:spLocks noGrp="1" noChangeArrowheads="1"/>
          </p:cNvSpPr>
          <p:nvPr>
            <p:ph type="subTitle" idx="4294967295"/>
          </p:nvPr>
        </p:nvSpPr>
        <p:spPr>
          <a:xfrm>
            <a:off x="2459567" y="1935164"/>
            <a:ext cx="4790722" cy="809625"/>
          </a:xfrm>
          <a:prstGeom prst="rect">
            <a:avLst/>
          </a:prstGeom>
        </p:spPr>
        <p:txBody>
          <a:bodyPr/>
          <a:lstStyle/>
          <a:p>
            <a:pPr marL="0" indent="0">
              <a:buFont typeface="Marlett" charset="0"/>
              <a:buNone/>
            </a:pPr>
            <a:r>
              <a:rPr lang="en-US" sz="2400" b="1">
                <a:solidFill>
                  <a:srgbClr val="000000"/>
                </a:solidFill>
                <a:latin typeface="Arial" charset="0"/>
                <a:ea typeface="ＭＳ Ｐゴシック" charset="0"/>
                <a:cs typeface="ＭＳ Ｐゴシック" charset="0"/>
              </a:rPr>
              <a:t>Blumberg and Alter, 1965</a:t>
            </a:r>
          </a:p>
        </p:txBody>
      </p:sp>
      <p:sp>
        <p:nvSpPr>
          <p:cNvPr id="8" name="Rectangle 1027"/>
          <p:cNvSpPr txBox="1">
            <a:spLocks noChangeArrowheads="1"/>
          </p:cNvSpPr>
          <p:nvPr/>
        </p:nvSpPr>
        <p:spPr bwMode="auto">
          <a:xfrm>
            <a:off x="2459567" y="3946526"/>
            <a:ext cx="5956300" cy="809625"/>
          </a:xfrm>
          <a:prstGeom prst="rect">
            <a:avLst/>
          </a:prstGeom>
          <a:noFill/>
          <a:ln w="9525">
            <a:noFill/>
            <a:miter lim="800000"/>
            <a:headEnd/>
            <a:tailEnd/>
          </a:ln>
        </p:spPr>
        <p:txBody>
          <a:bodyPr/>
          <a:lstStyle>
            <a:lvl1pPr>
              <a:defRPr sz="2400" b="1">
                <a:solidFill>
                  <a:schemeClr val="tx1"/>
                </a:solidFill>
                <a:latin typeface="Times New Roman" charset="0"/>
                <a:ea typeface="ＭＳ Ｐゴシック" charset="0"/>
                <a:cs typeface="ＭＳ Ｐゴシック" charset="0"/>
              </a:defRPr>
            </a:lvl1pPr>
            <a:lvl2pPr marL="37931725" indent="-37474525">
              <a:defRPr sz="2400" b="1">
                <a:solidFill>
                  <a:schemeClr val="tx1"/>
                </a:solidFill>
                <a:latin typeface="Times New Roman" charset="0"/>
                <a:ea typeface="ＭＳ Ｐゴシック" charset="0"/>
              </a:defRPr>
            </a:lvl2pPr>
            <a:lvl3pPr>
              <a:defRPr sz="2400" b="1">
                <a:solidFill>
                  <a:schemeClr val="tx1"/>
                </a:solidFill>
                <a:latin typeface="Times New Roman" charset="0"/>
                <a:ea typeface="ＭＳ Ｐゴシック" charset="0"/>
              </a:defRPr>
            </a:lvl3pPr>
            <a:lvl4pPr>
              <a:defRPr sz="2400" b="1">
                <a:solidFill>
                  <a:schemeClr val="tx1"/>
                </a:solidFill>
                <a:latin typeface="Times New Roman" charset="0"/>
                <a:ea typeface="ＭＳ Ｐゴシック" charset="0"/>
              </a:defRPr>
            </a:lvl4pPr>
            <a:lvl5pPr>
              <a:defRPr sz="2400" b="1">
                <a:solidFill>
                  <a:schemeClr val="tx1"/>
                </a:solidFill>
                <a:latin typeface="Times New Roman" charset="0"/>
                <a:ea typeface="ＭＳ Ｐゴシック" charset="0"/>
              </a:defRPr>
            </a:lvl5pPr>
            <a:lvl6pPr marL="457200" eaLnBrk="0" fontAlgn="base" hangingPunct="0">
              <a:spcBef>
                <a:spcPct val="0"/>
              </a:spcBef>
              <a:spcAft>
                <a:spcPct val="0"/>
              </a:spcAft>
              <a:defRPr sz="2400" b="1">
                <a:solidFill>
                  <a:schemeClr val="tx1"/>
                </a:solidFill>
                <a:latin typeface="Times New Roman" charset="0"/>
                <a:ea typeface="ＭＳ Ｐゴシック" charset="0"/>
              </a:defRPr>
            </a:lvl6pPr>
            <a:lvl7pPr marL="914400" eaLnBrk="0" fontAlgn="base" hangingPunct="0">
              <a:spcBef>
                <a:spcPct val="0"/>
              </a:spcBef>
              <a:spcAft>
                <a:spcPct val="0"/>
              </a:spcAft>
              <a:defRPr sz="2400" b="1">
                <a:solidFill>
                  <a:schemeClr val="tx1"/>
                </a:solidFill>
                <a:latin typeface="Times New Roman" charset="0"/>
                <a:ea typeface="ＭＳ Ｐゴシック" charset="0"/>
              </a:defRPr>
            </a:lvl7pPr>
            <a:lvl8pPr marL="1371600" eaLnBrk="0" fontAlgn="base" hangingPunct="0">
              <a:spcBef>
                <a:spcPct val="0"/>
              </a:spcBef>
              <a:spcAft>
                <a:spcPct val="0"/>
              </a:spcAft>
              <a:defRPr sz="2400" b="1">
                <a:solidFill>
                  <a:schemeClr val="tx1"/>
                </a:solidFill>
                <a:latin typeface="Times New Roman" charset="0"/>
                <a:ea typeface="ＭＳ Ｐゴシック" charset="0"/>
              </a:defRPr>
            </a:lvl8pPr>
            <a:lvl9pPr marL="1828800" eaLnBrk="0" fontAlgn="base" hangingPunct="0">
              <a:spcBef>
                <a:spcPct val="0"/>
              </a:spcBef>
              <a:spcAft>
                <a:spcPct val="0"/>
              </a:spcAft>
              <a:defRPr sz="2400" b="1">
                <a:solidFill>
                  <a:schemeClr val="tx1"/>
                </a:solidFill>
                <a:latin typeface="Times New Roman" charset="0"/>
                <a:ea typeface="ＭＳ Ｐゴシック" charset="0"/>
              </a:defRPr>
            </a:lvl9pPr>
          </a:lstStyle>
          <a:p>
            <a:pPr>
              <a:spcBef>
                <a:spcPct val="20000"/>
              </a:spcBef>
              <a:buClr>
                <a:srgbClr val="CC0000"/>
              </a:buClr>
              <a:buSzPct val="50000"/>
              <a:buFont typeface="Marlett" charset="0"/>
              <a:buNone/>
            </a:pPr>
            <a:r>
              <a:rPr lang="en-US">
                <a:solidFill>
                  <a:srgbClr val="000000"/>
                </a:solidFill>
                <a:latin typeface="Arial" charset="0"/>
              </a:rPr>
              <a:t>Feinstone, Kapikian &amp; Purcell, 1973</a:t>
            </a:r>
          </a:p>
        </p:txBody>
      </p:sp>
      <p:sp>
        <p:nvSpPr>
          <p:cNvPr id="23559" name="Down Arrow 8"/>
          <p:cNvSpPr>
            <a:spLocks noChangeArrowheads="1"/>
          </p:cNvSpPr>
          <p:nvPr/>
        </p:nvSpPr>
        <p:spPr bwMode="auto">
          <a:xfrm>
            <a:off x="4364567" y="4967289"/>
            <a:ext cx="301978" cy="612775"/>
          </a:xfrm>
          <a:prstGeom prst="downArrow">
            <a:avLst>
              <a:gd name="adj1" fmla="val 50000"/>
              <a:gd name="adj2" fmla="val 50095"/>
            </a:avLst>
          </a:prstGeom>
          <a:solidFill>
            <a:srgbClr val="CC00CC"/>
          </a:solidFill>
          <a:ln w="19050">
            <a:solidFill>
              <a:srgbClr val="660066"/>
            </a:solidFill>
            <a:miter lim="800000"/>
            <a:headEnd/>
            <a:tailEnd/>
          </a:ln>
        </p:spPr>
        <p:txBody>
          <a:bodyPr wrap="none" anchor="ctr"/>
          <a:lstStyle/>
          <a:p>
            <a:endParaRPr lang="en-US" sz="2400">
              <a:solidFill>
                <a:srgbClr val="000000"/>
              </a:solidFill>
            </a:endParaRPr>
          </a:p>
        </p:txBody>
      </p:sp>
      <p:sp>
        <p:nvSpPr>
          <p:cNvPr id="10" name="Text Box 8"/>
          <p:cNvSpPr txBox="1">
            <a:spLocks noChangeArrowheads="1"/>
          </p:cNvSpPr>
          <p:nvPr/>
        </p:nvSpPr>
        <p:spPr bwMode="auto">
          <a:xfrm>
            <a:off x="968023" y="5770365"/>
            <a:ext cx="7104945" cy="573088"/>
          </a:xfrm>
          <a:prstGeom prst="rect">
            <a:avLst/>
          </a:prstGeom>
          <a:noFill/>
          <a:ln w="19050" cap="flat" cmpd="sng" algn="ctr">
            <a:noFill/>
            <a:prstDash val="solid"/>
            <a:miter lim="800000"/>
            <a:headEnd type="none" w="med" len="med"/>
            <a:tailEnd type="none" w="med" len="med"/>
          </a:ln>
        </p:spPr>
        <p:txBody>
          <a:bodyPr/>
          <a:lstStyle>
            <a:lvl1pPr>
              <a:defRPr sz="2400" b="1">
                <a:solidFill>
                  <a:schemeClr val="tx1"/>
                </a:solidFill>
                <a:latin typeface="Times New Roman" charset="0"/>
                <a:ea typeface="ＭＳ Ｐゴシック" charset="0"/>
                <a:cs typeface="ＭＳ Ｐゴシック" charset="0"/>
              </a:defRPr>
            </a:lvl1pPr>
            <a:lvl2pPr marL="37931725" indent="-37474525">
              <a:defRPr sz="2400" b="1">
                <a:solidFill>
                  <a:schemeClr val="tx1"/>
                </a:solidFill>
                <a:latin typeface="Times New Roman" charset="0"/>
                <a:ea typeface="ＭＳ Ｐゴシック" charset="0"/>
              </a:defRPr>
            </a:lvl2pPr>
            <a:lvl3pPr>
              <a:defRPr sz="2400" b="1">
                <a:solidFill>
                  <a:schemeClr val="tx1"/>
                </a:solidFill>
                <a:latin typeface="Times New Roman" charset="0"/>
                <a:ea typeface="ＭＳ Ｐゴシック" charset="0"/>
              </a:defRPr>
            </a:lvl3pPr>
            <a:lvl4pPr>
              <a:defRPr sz="2400" b="1">
                <a:solidFill>
                  <a:schemeClr val="tx1"/>
                </a:solidFill>
                <a:latin typeface="Times New Roman" charset="0"/>
                <a:ea typeface="ＭＳ Ｐゴシック" charset="0"/>
              </a:defRPr>
            </a:lvl4pPr>
            <a:lvl5pPr>
              <a:defRPr sz="2400" b="1">
                <a:solidFill>
                  <a:schemeClr val="tx1"/>
                </a:solidFill>
                <a:latin typeface="Times New Roman" charset="0"/>
                <a:ea typeface="ＭＳ Ｐゴシック" charset="0"/>
              </a:defRPr>
            </a:lvl5pPr>
            <a:lvl6pPr marL="457200" eaLnBrk="0" fontAlgn="base" hangingPunct="0">
              <a:spcBef>
                <a:spcPct val="0"/>
              </a:spcBef>
              <a:spcAft>
                <a:spcPct val="0"/>
              </a:spcAft>
              <a:defRPr sz="2400" b="1">
                <a:solidFill>
                  <a:schemeClr val="tx1"/>
                </a:solidFill>
                <a:latin typeface="Times New Roman" charset="0"/>
                <a:ea typeface="ＭＳ Ｐゴシック" charset="0"/>
              </a:defRPr>
            </a:lvl6pPr>
            <a:lvl7pPr marL="914400" eaLnBrk="0" fontAlgn="base" hangingPunct="0">
              <a:spcBef>
                <a:spcPct val="0"/>
              </a:spcBef>
              <a:spcAft>
                <a:spcPct val="0"/>
              </a:spcAft>
              <a:defRPr sz="2400" b="1">
                <a:solidFill>
                  <a:schemeClr val="tx1"/>
                </a:solidFill>
                <a:latin typeface="Times New Roman" charset="0"/>
                <a:ea typeface="ＭＳ Ｐゴシック" charset="0"/>
              </a:defRPr>
            </a:lvl7pPr>
            <a:lvl8pPr marL="1371600" eaLnBrk="0" fontAlgn="base" hangingPunct="0">
              <a:spcBef>
                <a:spcPct val="0"/>
              </a:spcBef>
              <a:spcAft>
                <a:spcPct val="0"/>
              </a:spcAft>
              <a:defRPr sz="2400" b="1">
                <a:solidFill>
                  <a:schemeClr val="tx1"/>
                </a:solidFill>
                <a:latin typeface="Times New Roman" charset="0"/>
                <a:ea typeface="ＭＳ Ｐゴシック" charset="0"/>
              </a:defRPr>
            </a:lvl8pPr>
            <a:lvl9pPr marL="1828800" eaLnBrk="0" fontAlgn="base" hangingPunct="0">
              <a:spcBef>
                <a:spcPct val="0"/>
              </a:spcBef>
              <a:spcAft>
                <a:spcPct val="0"/>
              </a:spcAft>
              <a:defRPr sz="2400" b="1">
                <a:solidFill>
                  <a:schemeClr val="tx1"/>
                </a:solidFill>
                <a:latin typeface="Times New Roman" charset="0"/>
                <a:ea typeface="ＭＳ Ｐゴシック" charset="0"/>
              </a:defRPr>
            </a:lvl9pPr>
          </a:lstStyle>
          <a:p>
            <a:pPr algn="ctr">
              <a:spcBef>
                <a:spcPct val="20000"/>
              </a:spcBef>
              <a:buClr>
                <a:srgbClr val="CC0000"/>
              </a:buClr>
              <a:buSzPct val="50000"/>
              <a:buFont typeface="Marlett" charset="0"/>
              <a:buNone/>
            </a:pPr>
            <a:r>
              <a:rPr lang="en-US" dirty="0" smtClean="0">
                <a:solidFill>
                  <a:srgbClr val="000000"/>
                </a:solidFill>
                <a:latin typeface="Arial" charset="0"/>
              </a:rPr>
              <a:t>Still large numbers of hepatitis that was not explained by A and B</a:t>
            </a:r>
            <a:endParaRPr lang="en-US" dirty="0">
              <a:solidFill>
                <a:srgbClr val="000000"/>
              </a:solidFill>
              <a:latin typeface="Arial" charset="0"/>
            </a:endParaRPr>
          </a:p>
        </p:txBody>
      </p:sp>
      <p:sp>
        <p:nvSpPr>
          <p:cNvPr id="9" name="Down Arrow 8"/>
          <p:cNvSpPr>
            <a:spLocks noChangeArrowheads="1"/>
          </p:cNvSpPr>
          <p:nvPr/>
        </p:nvSpPr>
        <p:spPr bwMode="auto">
          <a:xfrm>
            <a:off x="4319039" y="2843379"/>
            <a:ext cx="301978" cy="612775"/>
          </a:xfrm>
          <a:prstGeom prst="downArrow">
            <a:avLst>
              <a:gd name="adj1" fmla="val 50000"/>
              <a:gd name="adj2" fmla="val 50095"/>
            </a:avLst>
          </a:prstGeom>
          <a:solidFill>
            <a:srgbClr val="CC00CC"/>
          </a:solidFill>
          <a:ln w="19050">
            <a:solidFill>
              <a:srgbClr val="660066"/>
            </a:solidFill>
            <a:miter lim="800000"/>
            <a:headEnd/>
            <a:tailEnd/>
          </a:ln>
        </p:spPr>
        <p:txBody>
          <a:bodyPr wrap="none" anchor="ctr"/>
          <a:lstStyle/>
          <a:p>
            <a:endParaRPr lang="en-US" sz="2400">
              <a:solidFill>
                <a:srgbClr val="000000"/>
              </a:solidFill>
            </a:endParaRPr>
          </a:p>
        </p:txBody>
      </p:sp>
    </p:spTree>
    <p:extLst>
      <p:ext uri="{BB962C8B-B14F-4D97-AF65-F5344CB8AC3E}">
        <p14:creationId xmlns:p14="http://schemas.microsoft.com/office/powerpoint/2010/main" val="318945171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7330" y="1073806"/>
            <a:ext cx="8663233" cy="4525963"/>
          </a:xfrm>
        </p:spPr>
        <p:txBody>
          <a:bodyPr/>
          <a:lstStyle/>
          <a:p>
            <a:pPr>
              <a:buSzPct val="120000"/>
              <a:buFont typeface="Arial" panose="020B0604020202020204" pitchFamily="34" charset="0"/>
              <a:buChar char="•"/>
            </a:pPr>
            <a:r>
              <a:rPr lang="en-US" dirty="0" smtClean="0"/>
              <a:t>HCV has been a remarkable story of discovery</a:t>
            </a:r>
          </a:p>
          <a:p>
            <a:pPr>
              <a:buSzPct val="120000"/>
              <a:buFont typeface="Arial" panose="020B0604020202020204" pitchFamily="34" charset="0"/>
              <a:buChar char="•"/>
            </a:pPr>
            <a:r>
              <a:rPr lang="en-US" dirty="0" smtClean="0"/>
              <a:t>SVR leads to significant improvement in morbidity and mortality on all HCV patients</a:t>
            </a:r>
          </a:p>
          <a:p>
            <a:pPr lvl="1">
              <a:buSzPct val="120000"/>
              <a:buFont typeface="Arial" panose="020B0604020202020204" pitchFamily="34" charset="0"/>
              <a:buChar char="•"/>
            </a:pPr>
            <a:r>
              <a:rPr lang="en-US" sz="2400" dirty="0" smtClean="0"/>
              <a:t>Hard to justify restriction of care</a:t>
            </a:r>
          </a:p>
          <a:p>
            <a:pPr>
              <a:buSzPct val="120000"/>
              <a:buFont typeface="Arial" panose="020B0604020202020204" pitchFamily="34" charset="0"/>
              <a:buChar char="•"/>
            </a:pPr>
            <a:r>
              <a:rPr lang="en-US" dirty="0" smtClean="0"/>
              <a:t>Multiple IFN-free </a:t>
            </a:r>
            <a:r>
              <a:rPr lang="en-US" dirty="0"/>
              <a:t>options are </a:t>
            </a:r>
            <a:r>
              <a:rPr lang="en-US" dirty="0" smtClean="0"/>
              <a:t>available</a:t>
            </a:r>
            <a:endParaRPr lang="en-US" dirty="0"/>
          </a:p>
          <a:p>
            <a:pPr lvl="1">
              <a:buSzPct val="120000"/>
              <a:buFont typeface="Wingdings" panose="05000000000000000000" pitchFamily="2" charset="2"/>
              <a:buChar char="§"/>
            </a:pPr>
            <a:r>
              <a:rPr lang="en-US" sz="2400" dirty="0" smtClean="0"/>
              <a:t>Increased efficacy (most patients SVR &gt; 90%)</a:t>
            </a:r>
          </a:p>
          <a:p>
            <a:pPr lvl="1">
              <a:buSzPct val="120000"/>
              <a:buFont typeface="Wingdings" panose="05000000000000000000" pitchFamily="2" charset="2"/>
              <a:buChar char="§"/>
            </a:pPr>
            <a:r>
              <a:rPr lang="en-US" sz="2400" dirty="0" smtClean="0"/>
              <a:t>RBV not required for most regimens</a:t>
            </a:r>
            <a:endParaRPr lang="en-US" sz="2400" dirty="0"/>
          </a:p>
          <a:p>
            <a:pPr lvl="1">
              <a:buSzPct val="120000"/>
              <a:buFont typeface="Wingdings" panose="05000000000000000000" pitchFamily="2" charset="2"/>
              <a:buChar char="§"/>
            </a:pPr>
            <a:r>
              <a:rPr lang="en-US" sz="2400" dirty="0"/>
              <a:t>Fewer side </a:t>
            </a:r>
            <a:r>
              <a:rPr lang="en-US" sz="2400" dirty="0" smtClean="0"/>
              <a:t>effects and drug-drug interactions</a:t>
            </a:r>
          </a:p>
          <a:p>
            <a:pPr>
              <a:buSzPct val="120000"/>
              <a:buFont typeface="Wingdings" panose="05000000000000000000" pitchFamily="2" charset="2"/>
              <a:buChar char="§"/>
            </a:pPr>
            <a:r>
              <a:rPr lang="en-US" dirty="0" smtClean="0"/>
              <a:t>Focus </a:t>
            </a:r>
            <a:r>
              <a:rPr lang="en-US" dirty="0"/>
              <a:t>now on diagnosis and linkage to care</a:t>
            </a:r>
          </a:p>
          <a:p>
            <a:pPr lvl="1">
              <a:buSzPct val="120000"/>
              <a:buFont typeface="Wingdings" panose="05000000000000000000" pitchFamily="2" charset="2"/>
              <a:buChar char="§"/>
            </a:pPr>
            <a:endParaRPr lang="en-US" sz="2400" dirty="0" smtClean="0"/>
          </a:p>
        </p:txBody>
      </p:sp>
      <p:sp>
        <p:nvSpPr>
          <p:cNvPr id="2" name="Title 1"/>
          <p:cNvSpPr>
            <a:spLocks noGrp="1"/>
          </p:cNvSpPr>
          <p:nvPr>
            <p:ph type="title"/>
          </p:nvPr>
        </p:nvSpPr>
        <p:spPr>
          <a:xfrm>
            <a:off x="0" y="187876"/>
            <a:ext cx="8686800" cy="1143000"/>
          </a:xfrm>
        </p:spPr>
        <p:txBody>
          <a:bodyPr/>
          <a:lstStyle/>
          <a:p>
            <a:pPr algn="ctr"/>
            <a:r>
              <a:rPr lang="en-US" dirty="0" smtClean="0">
                <a:solidFill>
                  <a:srgbClr val="1F497D"/>
                </a:solidFill>
              </a:rPr>
              <a:t>Overall Summary</a:t>
            </a:r>
            <a:endParaRPr lang="en-US" dirty="0">
              <a:solidFill>
                <a:srgbClr val="1F497D"/>
              </a:solidFill>
            </a:endParaRPr>
          </a:p>
        </p:txBody>
      </p:sp>
    </p:spTree>
    <p:extLst>
      <p:ext uri="{BB962C8B-B14F-4D97-AF65-F5344CB8AC3E}">
        <p14:creationId xmlns:p14="http://schemas.microsoft.com/office/powerpoint/2010/main" val="156294905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5602" name="Group 7"/>
          <p:cNvGrpSpPr>
            <a:grpSpLocks/>
          </p:cNvGrpSpPr>
          <p:nvPr/>
        </p:nvGrpSpPr>
        <p:grpSpPr bwMode="auto">
          <a:xfrm>
            <a:off x="220175" y="1654831"/>
            <a:ext cx="8878476" cy="5082612"/>
            <a:chOff x="830" y="889"/>
            <a:chExt cx="4910" cy="1914"/>
          </a:xfrm>
        </p:grpSpPr>
        <p:pic>
          <p:nvPicPr>
            <p:cNvPr id="25603" name="Picture 2" descr="sc00345d8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8105">
              <a:off x="830" y="889"/>
              <a:ext cx="4910" cy="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3"/>
            <p:cNvSpPr>
              <a:spLocks noChangeArrowheads="1"/>
            </p:cNvSpPr>
            <p:nvPr/>
          </p:nvSpPr>
          <p:spPr bwMode="auto">
            <a:xfrm>
              <a:off x="848" y="2619"/>
              <a:ext cx="4776" cy="18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605" name="Rectangle 4"/>
            <p:cNvSpPr>
              <a:spLocks noChangeArrowheads="1"/>
            </p:cNvSpPr>
            <p:nvPr/>
          </p:nvSpPr>
          <p:spPr bwMode="auto">
            <a:xfrm>
              <a:off x="872" y="926"/>
              <a:ext cx="4752" cy="18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2" name="TextBox 1"/>
          <p:cNvSpPr txBox="1"/>
          <p:nvPr/>
        </p:nvSpPr>
        <p:spPr>
          <a:xfrm>
            <a:off x="0" y="115464"/>
            <a:ext cx="8735141" cy="1077218"/>
          </a:xfrm>
          <a:prstGeom prst="rect">
            <a:avLst/>
          </a:prstGeom>
          <a:noFill/>
        </p:spPr>
        <p:txBody>
          <a:bodyPr wrap="square" rtlCol="0">
            <a:spAutoFit/>
          </a:bodyPr>
          <a:lstStyle/>
          <a:p>
            <a:pPr algn="ctr"/>
            <a:r>
              <a:rPr lang="en-US" sz="3200" b="1" dirty="0" smtClean="0">
                <a:solidFill>
                  <a:schemeClr val="tx2"/>
                </a:solidFill>
              </a:rPr>
              <a:t>The New Era of Non-A Non-B Hepatitis</a:t>
            </a:r>
          </a:p>
          <a:p>
            <a:pPr algn="ctr"/>
            <a:endParaRPr lang="en-US" sz="3200" b="1" dirty="0">
              <a:solidFill>
                <a:schemeClr val="tx2"/>
              </a:solidFill>
            </a:endParaRPr>
          </a:p>
        </p:txBody>
      </p:sp>
      <p:cxnSp>
        <p:nvCxnSpPr>
          <p:cNvPr id="5" name="Straight Connector 4"/>
          <p:cNvCxnSpPr/>
          <p:nvPr/>
        </p:nvCxnSpPr>
        <p:spPr>
          <a:xfrm>
            <a:off x="1286552" y="4330051"/>
            <a:ext cx="1484482"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779192" y="4531936"/>
            <a:ext cx="2437187" cy="12556"/>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6271767" y="5463932"/>
            <a:ext cx="2305243" cy="12553"/>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4667873" y="5674431"/>
            <a:ext cx="3958620" cy="1"/>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V="1">
            <a:off x="4700861" y="5869351"/>
            <a:ext cx="1860115" cy="8523"/>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3809600" y="1096892"/>
            <a:ext cx="1588446" cy="461665"/>
          </a:xfrm>
          <a:prstGeom prst="rect">
            <a:avLst/>
          </a:prstGeom>
          <a:noFill/>
        </p:spPr>
        <p:txBody>
          <a:bodyPr wrap="none" rtlCol="0">
            <a:spAutoFit/>
          </a:bodyPr>
          <a:lstStyle/>
          <a:p>
            <a:r>
              <a:rPr lang="en-US" sz="2400" b="1" dirty="0" smtClean="0"/>
              <a:t>NEJM 1975</a:t>
            </a:r>
            <a:endParaRPr lang="en-US" sz="2400" b="1" dirty="0"/>
          </a:p>
        </p:txBody>
      </p:sp>
    </p:spTree>
    <p:extLst>
      <p:ext uri="{BB962C8B-B14F-4D97-AF65-F5344CB8AC3E}">
        <p14:creationId xmlns:p14="http://schemas.microsoft.com/office/powerpoint/2010/main" val="393350890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6"/>
          <p:cNvPicPr>
            <a:picLocks/>
          </p:cNvPicPr>
          <p:nvPr/>
        </p:nvPicPr>
        <p:blipFill>
          <a:blip r:embed="rId3">
            <a:extLst>
              <a:ext uri="{28A0092B-C50C-407E-A947-70E740481C1C}">
                <a14:useLocalDpi xmlns:a14="http://schemas.microsoft.com/office/drawing/2010/main" val="0"/>
              </a:ext>
            </a:extLst>
          </a:blip>
          <a:srcRect b="22113"/>
          <a:stretch>
            <a:fillRect/>
          </a:stretch>
        </p:blipFill>
        <p:spPr bwMode="auto">
          <a:xfrm>
            <a:off x="1895123" y="-11113"/>
            <a:ext cx="5171270" cy="2476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28"/>
          <p:cNvPicPr>
            <a:picLocks noChangeAspect="1"/>
          </p:cNvPicPr>
          <p:nvPr/>
        </p:nvPicPr>
        <p:blipFill>
          <a:blip r:embed="rId3">
            <a:extLst>
              <a:ext uri="{28A0092B-C50C-407E-A947-70E740481C1C}">
                <a14:useLocalDpi xmlns:a14="http://schemas.microsoft.com/office/drawing/2010/main" val="0"/>
              </a:ext>
            </a:extLst>
          </a:blip>
          <a:srcRect t="86778"/>
          <a:stretch>
            <a:fillRect/>
          </a:stretch>
        </p:blipFill>
        <p:spPr bwMode="auto">
          <a:xfrm>
            <a:off x="1745546" y="2441017"/>
            <a:ext cx="5365044"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700" name="Group 15"/>
          <p:cNvGrpSpPr>
            <a:grpSpLocks/>
          </p:cNvGrpSpPr>
          <p:nvPr/>
        </p:nvGrpSpPr>
        <p:grpSpPr bwMode="auto">
          <a:xfrm>
            <a:off x="1440745" y="2865527"/>
            <a:ext cx="6369586" cy="3436937"/>
            <a:chOff x="1620838" y="3252788"/>
            <a:chExt cx="6846887" cy="3436937"/>
          </a:xfrm>
        </p:grpSpPr>
        <p:grpSp>
          <p:nvGrpSpPr>
            <p:cNvPr id="29701" name="Group 26"/>
            <p:cNvGrpSpPr>
              <a:grpSpLocks/>
            </p:cNvGrpSpPr>
            <p:nvPr/>
          </p:nvGrpSpPr>
          <p:grpSpPr bwMode="auto">
            <a:xfrm>
              <a:off x="1847850" y="3489325"/>
              <a:ext cx="6361113" cy="2447925"/>
              <a:chOff x="1775691" y="4025940"/>
              <a:chExt cx="6673273" cy="2664639"/>
            </a:xfrm>
          </p:grpSpPr>
          <p:pic>
            <p:nvPicPr>
              <p:cNvPr id="29706" name="Picture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78314" y="4094583"/>
                <a:ext cx="62103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7" name="Picture 1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47718" y="6106379"/>
                <a:ext cx="6248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8" name="Rectangle 19"/>
              <p:cNvSpPr>
                <a:spLocks noChangeArrowheads="1"/>
              </p:cNvSpPr>
              <p:nvPr/>
            </p:nvSpPr>
            <p:spPr bwMode="auto">
              <a:xfrm>
                <a:off x="7017327" y="5590309"/>
                <a:ext cx="1431637" cy="369455"/>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9709" name="Rectangle 20"/>
              <p:cNvSpPr>
                <a:spLocks noChangeArrowheads="1"/>
              </p:cNvSpPr>
              <p:nvPr/>
            </p:nvSpPr>
            <p:spPr bwMode="auto">
              <a:xfrm>
                <a:off x="1775691" y="6031346"/>
                <a:ext cx="3881579" cy="369455"/>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 name="TextBox 21"/>
              <p:cNvSpPr txBox="1"/>
              <p:nvPr/>
            </p:nvSpPr>
            <p:spPr>
              <a:xfrm>
                <a:off x="6843515" y="5574265"/>
                <a:ext cx="1015896" cy="331784"/>
              </a:xfrm>
              <a:prstGeom prst="rect">
                <a:avLst/>
              </a:prstGeom>
              <a:noFill/>
            </p:spPr>
            <p:txBody>
              <a:bodyPr>
                <a:spAutoFit/>
              </a:bodyPr>
              <a:lstStyle/>
              <a:p>
                <a:pPr>
                  <a:defRPr/>
                </a:pPr>
                <a:r>
                  <a:rPr lang="en-US" sz="1400" spc="100" dirty="0">
                    <a:solidFill>
                      <a:srgbClr val="000000"/>
                    </a:solidFill>
                    <a:latin typeface="Times New Roman" pitchFamily="-106" charset="0"/>
                    <a:ea typeface="+mn-ea"/>
                    <a:cs typeface="+mn-cs"/>
                  </a:rPr>
                  <a:t>….</a:t>
                </a:r>
              </a:p>
            </p:txBody>
          </p:sp>
          <p:sp>
            <p:nvSpPr>
              <p:cNvPr id="23" name="TextBox 22"/>
              <p:cNvSpPr txBox="1"/>
              <p:nvPr/>
            </p:nvSpPr>
            <p:spPr>
              <a:xfrm>
                <a:off x="5323001" y="6080581"/>
                <a:ext cx="1015896" cy="331784"/>
              </a:xfrm>
              <a:prstGeom prst="rect">
                <a:avLst/>
              </a:prstGeom>
              <a:noFill/>
            </p:spPr>
            <p:txBody>
              <a:bodyPr>
                <a:spAutoFit/>
              </a:bodyPr>
              <a:lstStyle/>
              <a:p>
                <a:pPr>
                  <a:defRPr/>
                </a:pPr>
                <a:r>
                  <a:rPr lang="en-US" sz="1400" spc="100" dirty="0">
                    <a:solidFill>
                      <a:srgbClr val="000000"/>
                    </a:solidFill>
                    <a:latin typeface="Times New Roman" pitchFamily="-106" charset="0"/>
                    <a:ea typeface="+mn-ea"/>
                    <a:cs typeface="+mn-cs"/>
                  </a:rPr>
                  <a:t>….</a:t>
                </a:r>
              </a:p>
            </p:txBody>
          </p:sp>
          <p:sp>
            <p:nvSpPr>
              <p:cNvPr id="29712" name="Rectangle 24"/>
              <p:cNvSpPr>
                <a:spLocks noChangeArrowheads="1"/>
              </p:cNvSpPr>
              <p:nvPr/>
            </p:nvSpPr>
            <p:spPr bwMode="auto">
              <a:xfrm>
                <a:off x="1835158" y="4025940"/>
                <a:ext cx="3881579" cy="369455"/>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pic>
          <p:nvPicPr>
            <p:cNvPr id="29702" name="Picture 25"/>
            <p:cNvPicPr>
              <a:picLocks noChangeAspect="1"/>
            </p:cNvPicPr>
            <p:nvPr/>
          </p:nvPicPr>
          <p:blipFill>
            <a:blip r:embed="rId4">
              <a:extLst>
                <a:ext uri="{28A0092B-C50C-407E-A947-70E740481C1C}">
                  <a14:useLocalDpi xmlns:a14="http://schemas.microsoft.com/office/drawing/2010/main" val="0"/>
                </a:ext>
              </a:extLst>
            </a:blip>
            <a:srcRect l="27209" t="-203" r="40369" b="84061"/>
            <a:stretch>
              <a:fillRect/>
            </a:stretch>
          </p:blipFill>
          <p:spPr bwMode="auto">
            <a:xfrm>
              <a:off x="5907088" y="6164263"/>
              <a:ext cx="20129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Rectangle 27"/>
            <p:cNvSpPr>
              <a:spLocks noChangeArrowheads="1"/>
            </p:cNvSpPr>
            <p:nvPr/>
          </p:nvSpPr>
          <p:spPr bwMode="auto">
            <a:xfrm>
              <a:off x="7867650" y="6164263"/>
              <a:ext cx="185738" cy="339725"/>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9704" name="Rectangle 20"/>
            <p:cNvSpPr>
              <a:spLocks noChangeArrowheads="1"/>
            </p:cNvSpPr>
            <p:nvPr/>
          </p:nvSpPr>
          <p:spPr bwMode="auto">
            <a:xfrm flipV="1">
              <a:off x="5899150" y="4638040"/>
              <a:ext cx="143510" cy="152400"/>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9705" name="Rectangle 29"/>
            <p:cNvSpPr>
              <a:spLocks noChangeArrowheads="1"/>
            </p:cNvSpPr>
            <p:nvPr/>
          </p:nvSpPr>
          <p:spPr bwMode="auto">
            <a:xfrm>
              <a:off x="1620838" y="3252788"/>
              <a:ext cx="6846887" cy="3436937"/>
            </a:xfrm>
            <a:prstGeom prst="rect">
              <a:avLst/>
            </a:prstGeom>
            <a:solidFill>
              <a:srgbClr val="C4B588">
                <a:alpha val="2117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17" name="Text Box 8"/>
          <p:cNvSpPr txBox="1">
            <a:spLocks noChangeArrowheads="1"/>
          </p:cNvSpPr>
          <p:nvPr/>
        </p:nvSpPr>
        <p:spPr bwMode="auto">
          <a:xfrm>
            <a:off x="694268" y="6262640"/>
            <a:ext cx="7467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a:spcBef>
                <a:spcPct val="50000"/>
              </a:spcBef>
            </a:pPr>
            <a:r>
              <a:rPr lang="en-US" altLang="en-US" sz="1600" b="1" dirty="0">
                <a:solidFill>
                  <a:schemeClr val="tx2"/>
                </a:solidFill>
              </a:rPr>
              <a:t>HCV was the first virus to be isolated and characterized solely by molecular </a:t>
            </a:r>
            <a:r>
              <a:rPr lang="en-US" altLang="en-US" sz="1600" b="1" dirty="0" smtClean="0">
                <a:solidFill>
                  <a:schemeClr val="tx2"/>
                </a:solidFill>
              </a:rPr>
              <a:t>methods</a:t>
            </a:r>
            <a:r>
              <a:rPr lang="en-US" altLang="en-US" sz="1600" b="1" dirty="0">
                <a:solidFill>
                  <a:schemeClr val="tx2"/>
                </a:solidFill>
              </a:rPr>
              <a:t> </a:t>
            </a:r>
            <a:r>
              <a:rPr lang="en-US" altLang="en-US" sz="1600" b="1" dirty="0" smtClean="0">
                <a:solidFill>
                  <a:schemeClr val="tx2"/>
                </a:solidFill>
              </a:rPr>
              <a:t>(</a:t>
            </a:r>
            <a:r>
              <a:rPr lang="en-US" altLang="en-US" sz="1600" b="1" dirty="0" err="1" smtClean="0">
                <a:solidFill>
                  <a:schemeClr val="tx2"/>
                </a:solidFill>
              </a:rPr>
              <a:t>ie</a:t>
            </a:r>
            <a:r>
              <a:rPr lang="en-US" altLang="en-US" sz="1600" b="1" dirty="0" smtClean="0">
                <a:solidFill>
                  <a:schemeClr val="tx2"/>
                </a:solidFill>
              </a:rPr>
              <a:t> </a:t>
            </a:r>
            <a:r>
              <a:rPr lang="en-US" altLang="en-US" sz="1600" b="1" dirty="0">
                <a:solidFill>
                  <a:schemeClr val="tx2"/>
                </a:solidFill>
              </a:rPr>
              <a:t>without culture </a:t>
            </a:r>
            <a:r>
              <a:rPr lang="en-US" altLang="en-US" sz="1600" b="1" dirty="0" smtClean="0">
                <a:solidFill>
                  <a:schemeClr val="tx2"/>
                </a:solidFill>
              </a:rPr>
              <a:t>methods)</a:t>
            </a:r>
            <a:endParaRPr lang="en-US" altLang="en-US" sz="1600" b="1" dirty="0">
              <a:solidFill>
                <a:schemeClr val="tx2"/>
              </a:solidFill>
            </a:endParaRPr>
          </a:p>
        </p:txBody>
      </p:sp>
      <p:cxnSp>
        <p:nvCxnSpPr>
          <p:cNvPr id="3" name="Straight Connector 2"/>
          <p:cNvCxnSpPr/>
          <p:nvPr/>
        </p:nvCxnSpPr>
        <p:spPr>
          <a:xfrm>
            <a:off x="3463272" y="2405472"/>
            <a:ext cx="1943280" cy="19244"/>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2405050" y="3944974"/>
            <a:ext cx="654174" cy="0"/>
          </a:xfrm>
          <a:prstGeom prst="line">
            <a:avLst/>
          </a:prstGeom>
          <a:ln>
            <a:solidFill>
              <a:srgbClr val="C0504D"/>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4348330" y="3944975"/>
            <a:ext cx="2963022" cy="0"/>
          </a:xfrm>
          <a:prstGeom prst="line">
            <a:avLst/>
          </a:prstGeom>
          <a:ln>
            <a:solidFill>
              <a:srgbClr val="C0504D"/>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5906804" y="4503043"/>
            <a:ext cx="923539" cy="1"/>
          </a:xfrm>
          <a:prstGeom prst="line">
            <a:avLst/>
          </a:prstGeom>
          <a:ln>
            <a:solidFill>
              <a:srgbClr val="C0504D"/>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0197108"/>
      </p:ext>
    </p:extLst>
  </p:cSld>
  <p:clrMapOvr>
    <a:masterClrMapping/>
  </p:clrMapOvr>
  <p:transition xmlns:p14="http://schemas.microsoft.com/office/powerpoint/2010/main" spd="slow">
    <p:zoom/>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02" name="Picture 4" descr="Inside-cell.png"/>
          <p:cNvPicPr>
            <a:picLocks noChangeAspect="1"/>
          </p:cNvPicPr>
          <p:nvPr/>
        </p:nvPicPr>
        <p:blipFill>
          <a:blip r:embed="rId3" cstate="print"/>
          <a:srcRect/>
          <a:stretch>
            <a:fillRect/>
          </a:stretch>
        </p:blipFill>
        <p:spPr bwMode="auto">
          <a:xfrm>
            <a:off x="0" y="708025"/>
            <a:ext cx="9156700" cy="6162675"/>
          </a:xfrm>
          <a:prstGeom prst="rect">
            <a:avLst/>
          </a:prstGeom>
          <a:noFill/>
          <a:ln w="9525">
            <a:noFill/>
            <a:miter lim="800000"/>
            <a:headEnd/>
            <a:tailEnd/>
          </a:ln>
        </p:spPr>
      </p:pic>
      <p:pic>
        <p:nvPicPr>
          <p:cNvPr id="102403" name="Picture 76" descr="Nucleus.png"/>
          <p:cNvPicPr>
            <a:picLocks noChangeAspect="1"/>
          </p:cNvPicPr>
          <p:nvPr/>
        </p:nvPicPr>
        <p:blipFill>
          <a:blip r:embed="rId4" cstate="print"/>
          <a:srcRect/>
          <a:stretch>
            <a:fillRect/>
          </a:stretch>
        </p:blipFill>
        <p:spPr bwMode="auto">
          <a:xfrm>
            <a:off x="2855913" y="5757863"/>
            <a:ext cx="3432175" cy="1100137"/>
          </a:xfrm>
          <a:prstGeom prst="rect">
            <a:avLst/>
          </a:prstGeom>
          <a:noFill/>
          <a:ln w="9525">
            <a:noFill/>
            <a:miter lim="800000"/>
            <a:headEnd/>
            <a:tailEnd/>
          </a:ln>
        </p:spPr>
      </p:pic>
      <p:sp>
        <p:nvSpPr>
          <p:cNvPr id="102404" name="Title 1"/>
          <p:cNvSpPr>
            <a:spLocks noGrp="1"/>
          </p:cNvSpPr>
          <p:nvPr>
            <p:ph type="title"/>
          </p:nvPr>
        </p:nvSpPr>
        <p:spPr>
          <a:xfrm>
            <a:off x="132403" y="38140"/>
            <a:ext cx="8603233" cy="865141"/>
          </a:xfrm>
        </p:spPr>
        <p:txBody>
          <a:bodyPr/>
          <a:lstStyle/>
          <a:p>
            <a:pPr algn="ctr" eaLnBrk="1" hangingPunct="1"/>
            <a:r>
              <a:rPr lang="en-GB" sz="2800" b="1" dirty="0" smtClean="0">
                <a:solidFill>
                  <a:srgbClr val="1F497D"/>
                </a:solidFill>
                <a:cs typeface="Arial" charset="0"/>
              </a:rPr>
              <a:t>Viral Life Cycle and Development </a:t>
            </a:r>
            <a:br>
              <a:rPr lang="en-GB" sz="2800" b="1" dirty="0" smtClean="0">
                <a:solidFill>
                  <a:srgbClr val="1F497D"/>
                </a:solidFill>
                <a:cs typeface="Arial" charset="0"/>
              </a:rPr>
            </a:br>
            <a:r>
              <a:rPr lang="en-GB" sz="2800" b="1" dirty="0" smtClean="0">
                <a:solidFill>
                  <a:srgbClr val="1F497D"/>
                </a:solidFill>
                <a:cs typeface="Arial" charset="0"/>
              </a:rPr>
              <a:t>of Direct Acting Antivirals</a:t>
            </a:r>
          </a:p>
        </p:txBody>
      </p:sp>
      <p:grpSp>
        <p:nvGrpSpPr>
          <p:cNvPr id="2" name="Group 6"/>
          <p:cNvGrpSpPr>
            <a:grpSpLocks/>
          </p:cNvGrpSpPr>
          <p:nvPr/>
        </p:nvGrpSpPr>
        <p:grpSpPr bwMode="auto">
          <a:xfrm>
            <a:off x="161925" y="3425825"/>
            <a:ext cx="2581275" cy="1692275"/>
            <a:chOff x="161932" y="3425825"/>
            <a:chExt cx="2581268" cy="1692275"/>
          </a:xfrm>
        </p:grpSpPr>
        <p:grpSp>
          <p:nvGrpSpPr>
            <p:cNvPr id="4" name="Group 4"/>
            <p:cNvGrpSpPr>
              <a:grpSpLocks/>
            </p:cNvGrpSpPr>
            <p:nvPr/>
          </p:nvGrpSpPr>
          <p:grpSpPr bwMode="auto">
            <a:xfrm>
              <a:off x="161932" y="3425825"/>
              <a:ext cx="2581268" cy="1400175"/>
              <a:chOff x="161932" y="3425825"/>
              <a:chExt cx="2581268" cy="1400175"/>
            </a:xfrm>
          </p:grpSpPr>
          <p:pic>
            <p:nvPicPr>
              <p:cNvPr id="102604" name="Picture 4" descr="Single-hexix-straight.png"/>
              <p:cNvPicPr>
                <a:picLocks noChangeAspect="1"/>
              </p:cNvPicPr>
              <p:nvPr/>
            </p:nvPicPr>
            <p:blipFill>
              <a:blip r:embed="rId5" cstate="print"/>
              <a:srcRect/>
              <a:stretch>
                <a:fillRect/>
              </a:stretch>
            </p:blipFill>
            <p:spPr bwMode="auto">
              <a:xfrm flipV="1">
                <a:off x="406677" y="4421648"/>
                <a:ext cx="2336523" cy="237204"/>
              </a:xfrm>
              <a:prstGeom prst="rect">
                <a:avLst/>
              </a:prstGeom>
              <a:noFill/>
              <a:ln w="9525">
                <a:noFill/>
                <a:miter lim="800000"/>
                <a:headEnd/>
                <a:tailEnd/>
              </a:ln>
            </p:spPr>
          </p:pic>
          <p:pic>
            <p:nvPicPr>
              <p:cNvPr id="5273" name="Picture 29" descr="Ribosomes_new.png"/>
              <p:cNvPicPr>
                <a:picLocks noChangeAspect="1"/>
              </p:cNvPicPr>
              <p:nvPr/>
            </p:nvPicPr>
            <p:blipFill>
              <a:blip r:embed="rId6" cstate="print"/>
              <a:srcRect/>
              <a:stretch>
                <a:fillRect/>
              </a:stretch>
            </p:blipFill>
            <p:spPr bwMode="auto">
              <a:xfrm rot="-5400000">
                <a:off x="986636" y="3937795"/>
                <a:ext cx="808037" cy="968372"/>
              </a:xfrm>
              <a:prstGeom prst="rect">
                <a:avLst/>
              </a:prstGeom>
              <a:noFill/>
              <a:ln w="9525">
                <a:noFill/>
                <a:miter lim="800000"/>
                <a:headEnd/>
                <a:tailEnd/>
              </a:ln>
              <a:effectLst>
                <a:outerShdw dist="38100" dir="5400000" algn="t" rotWithShape="0">
                  <a:srgbClr val="808080">
                    <a:alpha val="39998"/>
                  </a:srgbClr>
                </a:outerShdw>
              </a:effectLst>
            </p:spPr>
          </p:pic>
          <p:grpSp>
            <p:nvGrpSpPr>
              <p:cNvPr id="5" name="Group 6"/>
              <p:cNvGrpSpPr>
                <a:grpSpLocks/>
              </p:cNvGrpSpPr>
              <p:nvPr/>
            </p:nvGrpSpPr>
            <p:grpSpPr bwMode="auto">
              <a:xfrm>
                <a:off x="161932" y="3425825"/>
                <a:ext cx="1420946" cy="833438"/>
                <a:chOff x="161926" y="3425825"/>
                <a:chExt cx="1420813" cy="833438"/>
              </a:xfrm>
            </p:grpSpPr>
            <p:grpSp>
              <p:nvGrpSpPr>
                <p:cNvPr id="6" name="Group 12"/>
                <p:cNvGrpSpPr>
                  <a:grpSpLocks/>
                </p:cNvGrpSpPr>
                <p:nvPr/>
              </p:nvGrpSpPr>
              <p:grpSpPr bwMode="auto">
                <a:xfrm>
                  <a:off x="161926" y="3965575"/>
                  <a:ext cx="941740" cy="293688"/>
                  <a:chOff x="152930" y="4134558"/>
                  <a:chExt cx="941740" cy="293512"/>
                </a:xfrm>
              </p:grpSpPr>
              <p:sp>
                <p:nvSpPr>
                  <p:cNvPr id="290" name="Rounded Rectangle 289"/>
                  <p:cNvSpPr/>
                  <p:nvPr/>
                </p:nvSpPr>
                <p:spPr>
                  <a:xfrm>
                    <a:off x="179915" y="4134558"/>
                    <a:ext cx="914312" cy="293512"/>
                  </a:xfrm>
                  <a:prstGeom prst="roundRect">
                    <a:avLst/>
                  </a:prstGeom>
                  <a:solidFill>
                    <a:srgbClr val="4F81BD"/>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cs typeface="Arial" pitchFamily="34" charset="0"/>
                    </a:endParaRPr>
                  </a:p>
                </p:txBody>
              </p:sp>
              <p:sp>
                <p:nvSpPr>
                  <p:cNvPr id="102610" name="TextBox 105"/>
                  <p:cNvSpPr txBox="1">
                    <a:spLocks noChangeArrowheads="1"/>
                  </p:cNvSpPr>
                  <p:nvPr/>
                </p:nvSpPr>
                <p:spPr bwMode="auto">
                  <a:xfrm>
                    <a:off x="152930" y="4161529"/>
                    <a:ext cx="922503" cy="230694"/>
                  </a:xfrm>
                  <a:prstGeom prst="rect">
                    <a:avLst/>
                  </a:prstGeom>
                  <a:noFill/>
                  <a:ln w="12700">
                    <a:noFill/>
                    <a:miter lim="800000"/>
                    <a:headEnd/>
                    <a:tailEnd/>
                  </a:ln>
                </p:spPr>
                <p:txBody>
                  <a:bodyPr>
                    <a:spAutoFit/>
                  </a:bodyPr>
                  <a:lstStyle/>
                  <a:p>
                    <a:pPr algn="ctr"/>
                    <a:r>
                      <a:rPr lang="en-GB" sz="900" b="1" dirty="0">
                        <a:solidFill>
                          <a:schemeClr val="bg1"/>
                        </a:solidFill>
                      </a:rPr>
                      <a:t>Translation</a:t>
                    </a:r>
                  </a:p>
                </p:txBody>
              </p:sp>
            </p:grpSp>
            <p:pic>
              <p:nvPicPr>
                <p:cNvPr id="102608" name="Picture 197" descr="arrow.png"/>
                <p:cNvPicPr>
                  <a:picLocks noChangeAspect="1"/>
                </p:cNvPicPr>
                <p:nvPr/>
              </p:nvPicPr>
              <p:blipFill>
                <a:blip r:embed="rId7" cstate="print"/>
                <a:srcRect/>
                <a:stretch>
                  <a:fillRect/>
                </a:stretch>
              </p:blipFill>
              <p:spPr bwMode="auto">
                <a:xfrm rot="5400000" flipV="1">
                  <a:off x="1071563" y="3713163"/>
                  <a:ext cx="798513" cy="223838"/>
                </a:xfrm>
                <a:prstGeom prst="rect">
                  <a:avLst/>
                </a:prstGeom>
                <a:noFill/>
                <a:ln w="9525">
                  <a:noFill/>
                  <a:miter lim="800000"/>
                  <a:headEnd/>
                  <a:tailEnd/>
                </a:ln>
              </p:spPr>
            </p:pic>
          </p:grpSp>
        </p:grpSp>
        <p:grpSp>
          <p:nvGrpSpPr>
            <p:cNvPr id="7" name="Group 3"/>
            <p:cNvGrpSpPr>
              <a:grpSpLocks/>
            </p:cNvGrpSpPr>
            <p:nvPr/>
          </p:nvGrpSpPr>
          <p:grpSpPr bwMode="auto">
            <a:xfrm>
              <a:off x="707508" y="4641850"/>
              <a:ext cx="460892" cy="476250"/>
              <a:chOff x="188540" y="4765636"/>
              <a:chExt cx="489342" cy="505648"/>
            </a:xfrm>
          </p:grpSpPr>
          <p:sp>
            <p:nvSpPr>
              <p:cNvPr id="152" name="Oval 151"/>
              <p:cNvSpPr/>
              <p:nvPr/>
            </p:nvSpPr>
            <p:spPr>
              <a:xfrm>
                <a:off x="449282" y="4765636"/>
                <a:ext cx="228600" cy="228600"/>
              </a:xfrm>
              <a:prstGeom prst="ellipse">
                <a:avLst/>
              </a:prstGeom>
              <a:gradFill flip="none" rotWithShape="1">
                <a:gsLst>
                  <a:gs pos="0">
                    <a:schemeClr val="accent5">
                      <a:shade val="51000"/>
                      <a:satMod val="130000"/>
                      <a:alpha val="86000"/>
                    </a:schemeClr>
                  </a:gs>
                  <a:gs pos="80000">
                    <a:schemeClr val="accent5">
                      <a:shade val="93000"/>
                      <a:satMod val="130000"/>
                      <a:alpha val="86000"/>
                    </a:schemeClr>
                  </a:gs>
                  <a:gs pos="100000">
                    <a:schemeClr val="accent5">
                      <a:shade val="94000"/>
                      <a:satMod val="135000"/>
                      <a:alpha val="86000"/>
                    </a:schemeClr>
                  </a:gs>
                </a:gsLst>
                <a:lin ang="16200000" scaled="0"/>
                <a:tileRect/>
              </a:gradFill>
              <a:ln/>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en-US">
                  <a:cs typeface="Arial" pitchFamily="34" charset="0"/>
                </a:endParaRPr>
              </a:p>
            </p:txBody>
          </p:sp>
          <p:sp>
            <p:nvSpPr>
              <p:cNvPr id="153" name="Oval 152"/>
              <p:cNvSpPr/>
              <p:nvPr/>
            </p:nvSpPr>
            <p:spPr>
              <a:xfrm>
                <a:off x="323066" y="4897809"/>
                <a:ext cx="228600" cy="228600"/>
              </a:xfrm>
              <a:prstGeom prst="ellipse">
                <a:avLst/>
              </a:prstGeom>
              <a:gradFill flip="none" rotWithShape="1">
                <a:gsLst>
                  <a:gs pos="0">
                    <a:schemeClr val="accent4">
                      <a:shade val="51000"/>
                      <a:satMod val="130000"/>
                      <a:alpha val="85000"/>
                    </a:schemeClr>
                  </a:gs>
                  <a:gs pos="80000">
                    <a:schemeClr val="accent4">
                      <a:shade val="93000"/>
                      <a:satMod val="130000"/>
                      <a:alpha val="85000"/>
                    </a:schemeClr>
                  </a:gs>
                  <a:gs pos="100000">
                    <a:schemeClr val="accent4">
                      <a:shade val="94000"/>
                      <a:satMod val="135000"/>
                      <a:alpha val="85000"/>
                    </a:schemeClr>
                  </a:gs>
                </a:gsLst>
                <a:lin ang="16200000" scaled="0"/>
                <a:tileRect/>
              </a:gradFill>
              <a:ln/>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en-US">
                  <a:cs typeface="Arial" pitchFamily="34" charset="0"/>
                </a:endParaRPr>
              </a:p>
            </p:txBody>
          </p:sp>
          <p:sp>
            <p:nvSpPr>
              <p:cNvPr id="154" name="Oval 153"/>
              <p:cNvSpPr/>
              <p:nvPr/>
            </p:nvSpPr>
            <p:spPr>
              <a:xfrm>
                <a:off x="188540" y="5042684"/>
                <a:ext cx="228600" cy="228600"/>
              </a:xfrm>
              <a:prstGeom prst="ellipse">
                <a:avLst/>
              </a:prstGeom>
              <a:solidFill>
                <a:srgbClr val="FFA7ED">
                  <a:alpha val="88000"/>
                </a:srgbClr>
              </a:solidFill>
              <a:ln>
                <a:solidFill>
                  <a:schemeClr val="accent6">
                    <a:lumMod val="50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cs typeface="Arial" pitchFamily="34" charset="0"/>
                </a:endParaRPr>
              </a:p>
            </p:txBody>
          </p:sp>
        </p:grpSp>
      </p:grpSp>
      <p:grpSp>
        <p:nvGrpSpPr>
          <p:cNvPr id="8" name="Group 75"/>
          <p:cNvGrpSpPr>
            <a:grpSpLocks/>
          </p:cNvGrpSpPr>
          <p:nvPr/>
        </p:nvGrpSpPr>
        <p:grpSpPr bwMode="auto">
          <a:xfrm>
            <a:off x="1003300" y="4756150"/>
            <a:ext cx="2649538" cy="1728788"/>
            <a:chOff x="1003300" y="4756150"/>
            <a:chExt cx="2649856" cy="1729432"/>
          </a:xfrm>
        </p:grpSpPr>
        <p:pic>
          <p:nvPicPr>
            <p:cNvPr id="102509" name="Picture 198" descr="arrow.png"/>
            <p:cNvPicPr>
              <a:picLocks noChangeAspect="1"/>
            </p:cNvPicPr>
            <p:nvPr/>
          </p:nvPicPr>
          <p:blipFill>
            <a:blip r:embed="rId8" cstate="print"/>
            <a:srcRect/>
            <a:stretch>
              <a:fillRect/>
            </a:stretch>
          </p:blipFill>
          <p:spPr bwMode="auto">
            <a:xfrm rot="3774246" flipV="1">
              <a:off x="1285875" y="4962525"/>
              <a:ext cx="635000" cy="222250"/>
            </a:xfrm>
            <a:prstGeom prst="rect">
              <a:avLst/>
            </a:prstGeom>
            <a:noFill/>
            <a:ln w="9525">
              <a:noFill/>
              <a:miter lim="800000"/>
              <a:headEnd/>
              <a:tailEnd/>
            </a:ln>
          </p:spPr>
        </p:pic>
        <p:grpSp>
          <p:nvGrpSpPr>
            <p:cNvPr id="9" name="Group 74"/>
            <p:cNvGrpSpPr>
              <a:grpSpLocks/>
            </p:cNvGrpSpPr>
            <p:nvPr/>
          </p:nvGrpSpPr>
          <p:grpSpPr bwMode="auto">
            <a:xfrm>
              <a:off x="1003300" y="4919663"/>
              <a:ext cx="2649856" cy="1565919"/>
              <a:chOff x="1003300" y="4919663"/>
              <a:chExt cx="2649856" cy="1565919"/>
            </a:xfrm>
          </p:grpSpPr>
          <p:sp>
            <p:nvSpPr>
              <p:cNvPr id="102511" name="Text Box 388"/>
              <p:cNvSpPr txBox="1">
                <a:spLocks noChangeArrowheads="1"/>
              </p:cNvSpPr>
              <p:nvPr/>
            </p:nvSpPr>
            <p:spPr bwMode="auto">
              <a:xfrm>
                <a:off x="1736725" y="6254750"/>
                <a:ext cx="1107996" cy="230832"/>
              </a:xfrm>
              <a:prstGeom prst="rect">
                <a:avLst/>
              </a:prstGeom>
              <a:noFill/>
              <a:ln w="76200">
                <a:noFill/>
                <a:miter lim="800000"/>
                <a:headEnd/>
                <a:tailEnd/>
              </a:ln>
            </p:spPr>
            <p:txBody>
              <a:bodyPr wrap="none">
                <a:spAutoFit/>
              </a:bodyPr>
              <a:lstStyle/>
              <a:p>
                <a:r>
                  <a:rPr lang="en-US" sz="900">
                    <a:solidFill>
                      <a:srgbClr val="FFFFFF"/>
                    </a:solidFill>
                  </a:rPr>
                  <a:t>HCV NS proteins</a:t>
                </a:r>
              </a:p>
            </p:txBody>
          </p:sp>
          <p:grpSp>
            <p:nvGrpSpPr>
              <p:cNvPr id="10" name="Group 25"/>
              <p:cNvGrpSpPr>
                <a:grpSpLocks/>
              </p:cNvGrpSpPr>
              <p:nvPr/>
            </p:nvGrpSpPr>
            <p:grpSpPr bwMode="auto">
              <a:xfrm>
                <a:off x="1003300" y="5557838"/>
                <a:ext cx="2619375" cy="420688"/>
                <a:chOff x="2696592" y="2884982"/>
                <a:chExt cx="2808858" cy="420963"/>
              </a:xfrm>
            </p:grpSpPr>
            <p:pic>
              <p:nvPicPr>
                <p:cNvPr id="102591" name="Picture 24" descr="Membrane_white.png"/>
                <p:cNvPicPr>
                  <a:picLocks noChangeAspect="1"/>
                </p:cNvPicPr>
                <p:nvPr/>
              </p:nvPicPr>
              <p:blipFill>
                <a:blip r:embed="rId9" cstate="print"/>
                <a:srcRect/>
                <a:stretch>
                  <a:fillRect/>
                </a:stretch>
              </p:blipFill>
              <p:spPr bwMode="auto">
                <a:xfrm flipV="1">
                  <a:off x="2696592" y="2897682"/>
                  <a:ext cx="2783458" cy="408263"/>
                </a:xfrm>
                <a:prstGeom prst="rect">
                  <a:avLst/>
                </a:prstGeom>
                <a:noFill/>
                <a:ln w="9525">
                  <a:noFill/>
                  <a:miter lim="800000"/>
                  <a:headEnd/>
                  <a:tailEnd/>
                </a:ln>
              </p:spPr>
            </p:pic>
            <p:pic>
              <p:nvPicPr>
                <p:cNvPr id="102592" name="Picture 325" descr="Membrane_white.png"/>
                <p:cNvPicPr>
                  <a:picLocks noChangeAspect="1"/>
                </p:cNvPicPr>
                <p:nvPr/>
              </p:nvPicPr>
              <p:blipFill>
                <a:blip r:embed="rId10" cstate="print"/>
                <a:srcRect/>
                <a:stretch>
                  <a:fillRect/>
                </a:stretch>
              </p:blipFill>
              <p:spPr bwMode="auto">
                <a:xfrm flipV="1">
                  <a:off x="2721992" y="2884982"/>
                  <a:ext cx="2783458" cy="408263"/>
                </a:xfrm>
                <a:prstGeom prst="rect">
                  <a:avLst/>
                </a:prstGeom>
                <a:noFill/>
                <a:ln w="9525">
                  <a:noFill/>
                  <a:miter lim="800000"/>
                  <a:headEnd/>
                  <a:tailEnd/>
                </a:ln>
              </p:spPr>
            </p:pic>
          </p:grpSp>
          <p:grpSp>
            <p:nvGrpSpPr>
              <p:cNvPr id="11" name="Group 79"/>
              <p:cNvGrpSpPr>
                <a:grpSpLocks/>
              </p:cNvGrpSpPr>
              <p:nvPr/>
            </p:nvGrpSpPr>
            <p:grpSpPr bwMode="auto">
              <a:xfrm>
                <a:off x="1878013" y="5635625"/>
                <a:ext cx="107950" cy="333375"/>
                <a:chOff x="4283968" y="2981325"/>
                <a:chExt cx="108008" cy="333375"/>
              </a:xfrm>
            </p:grpSpPr>
            <p:cxnSp>
              <p:nvCxnSpPr>
                <p:cNvPr id="25784" name="Straight Connector 363"/>
                <p:cNvCxnSpPr>
                  <a:cxnSpLocks noChangeShapeType="1"/>
                </p:cNvCxnSpPr>
                <p:nvPr/>
              </p:nvCxnSpPr>
              <p:spPr bwMode="auto">
                <a:xfrm flipV="1">
                  <a:off x="4376209" y="2981653"/>
                  <a:ext cx="0" cy="136576"/>
                </a:xfrm>
                <a:prstGeom prst="line">
                  <a:avLst/>
                </a:prstGeom>
                <a:noFill/>
                <a:ln w="25400">
                  <a:solidFill>
                    <a:schemeClr val="tx1"/>
                  </a:solidFill>
                  <a:round/>
                  <a:headEnd/>
                  <a:tailEnd/>
                </a:ln>
                <a:effectLst>
                  <a:outerShdw blurRad="63500" dist="20000" dir="5400000" rotWithShape="0">
                    <a:srgbClr val="000000">
                      <a:alpha val="37999"/>
                    </a:srgbClr>
                  </a:outerShdw>
                </a:effectLst>
                <a:extLst/>
              </p:spPr>
            </p:cxnSp>
            <p:sp>
              <p:nvSpPr>
                <p:cNvPr id="366" name="Rounded Rectangle 365"/>
                <p:cNvSpPr/>
                <p:nvPr/>
              </p:nvSpPr>
              <p:spPr>
                <a:xfrm rot="10800000">
                  <a:off x="4355976" y="3029977"/>
                  <a:ext cx="36000" cy="224398"/>
                </a:xfrm>
                <a:prstGeom prst="roundRect">
                  <a:avLst/>
                </a:prstGeom>
                <a:solidFill>
                  <a:srgbClr val="804000"/>
                </a:solidFill>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a:cs typeface="Arial" pitchFamily="34" charset="0"/>
                  </a:endParaRPr>
                </a:p>
              </p:txBody>
            </p:sp>
            <p:cxnSp>
              <p:nvCxnSpPr>
                <p:cNvPr id="25788" name="Straight Connector 373"/>
                <p:cNvCxnSpPr>
                  <a:cxnSpLocks noChangeShapeType="1"/>
                </p:cNvCxnSpPr>
                <p:nvPr/>
              </p:nvCxnSpPr>
              <p:spPr bwMode="auto">
                <a:xfrm flipV="1">
                  <a:off x="4304724" y="2981653"/>
                  <a:ext cx="0" cy="136576"/>
                </a:xfrm>
                <a:prstGeom prst="line">
                  <a:avLst/>
                </a:prstGeom>
                <a:noFill/>
                <a:ln w="25400">
                  <a:solidFill>
                    <a:schemeClr val="tx1"/>
                  </a:solidFill>
                  <a:round/>
                  <a:headEnd/>
                  <a:tailEnd/>
                </a:ln>
                <a:effectLst>
                  <a:outerShdw blurRad="63500" dist="20000" dir="5400000" rotWithShape="0">
                    <a:srgbClr val="000000">
                      <a:alpha val="37999"/>
                    </a:srgbClr>
                  </a:outerShdw>
                </a:effectLst>
                <a:extLst/>
              </p:spPr>
            </p:cxnSp>
            <p:sp>
              <p:nvSpPr>
                <p:cNvPr id="375" name="Rounded Rectangle 374"/>
                <p:cNvSpPr/>
                <p:nvPr/>
              </p:nvSpPr>
              <p:spPr>
                <a:xfrm rot="10800000">
                  <a:off x="4283968" y="3029977"/>
                  <a:ext cx="36000" cy="224398"/>
                </a:xfrm>
                <a:prstGeom prst="roundRect">
                  <a:avLst/>
                </a:prstGeom>
                <a:solidFill>
                  <a:srgbClr val="804000"/>
                </a:solidFill>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a:cs typeface="Arial" pitchFamily="34" charset="0"/>
                  </a:endParaRPr>
                </a:p>
              </p:txBody>
            </p:sp>
            <p:sp>
              <p:nvSpPr>
                <p:cNvPr id="79" name="Block Arc 78"/>
                <p:cNvSpPr>
                  <a:spLocks/>
                </p:cNvSpPr>
                <p:nvPr/>
              </p:nvSpPr>
              <p:spPr bwMode="auto">
                <a:xfrm rot="10800000">
                  <a:off x="4295192" y="3191281"/>
                  <a:ext cx="88958" cy="123871"/>
                </a:xfrm>
                <a:custGeom>
                  <a:avLst/>
                  <a:gdLst>
                    <a:gd name="T0" fmla="*/ 0 w 88948"/>
                    <a:gd name="T1" fmla="*/ 61959 h 123825"/>
                    <a:gd name="T2" fmla="*/ 44484 w 88948"/>
                    <a:gd name="T3" fmla="*/ 0 h 123825"/>
                    <a:gd name="T4" fmla="*/ 88968 w 88948"/>
                    <a:gd name="T5" fmla="*/ 61959 h 123825"/>
                    <a:gd name="T6" fmla="*/ 66727 w 88948"/>
                    <a:gd name="T7" fmla="*/ 61959 h 123825"/>
                    <a:gd name="T8" fmla="*/ 44484 w 88948"/>
                    <a:gd name="T9" fmla="*/ 22253 h 123825"/>
                    <a:gd name="T10" fmla="*/ 22243 w 88948"/>
                    <a:gd name="T11" fmla="*/ 61959 h 123825"/>
                    <a:gd name="T12" fmla="*/ 0 w 88948"/>
                    <a:gd name="T13" fmla="*/ 61959 h 123825"/>
                    <a:gd name="T14" fmla="*/ 0 60000 65536"/>
                    <a:gd name="T15" fmla="*/ 0 60000 65536"/>
                    <a:gd name="T16" fmla="*/ 0 60000 65536"/>
                    <a:gd name="T17" fmla="*/ 0 60000 65536"/>
                    <a:gd name="T18" fmla="*/ 0 60000 65536"/>
                    <a:gd name="T19" fmla="*/ 0 60000 65536"/>
                    <a:gd name="T20" fmla="*/ 0 60000 65536"/>
                    <a:gd name="T21" fmla="*/ 0 w 88948"/>
                    <a:gd name="T22" fmla="*/ 0 h 123825"/>
                    <a:gd name="T23" fmla="*/ 88948 w 88948"/>
                    <a:gd name="T24" fmla="*/ 123825 h 1238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948" h="123825">
                      <a:moveTo>
                        <a:pt x="0" y="61913"/>
                      </a:moveTo>
                      <a:cubicBezTo>
                        <a:pt x="0" y="27719"/>
                        <a:pt x="19912" y="0"/>
                        <a:pt x="44474" y="0"/>
                      </a:cubicBezTo>
                      <a:cubicBezTo>
                        <a:pt x="69036" y="0"/>
                        <a:pt x="88948" y="27719"/>
                        <a:pt x="88948" y="61913"/>
                      </a:cubicBezTo>
                      <a:lnTo>
                        <a:pt x="66711" y="61913"/>
                      </a:lnTo>
                      <a:cubicBezTo>
                        <a:pt x="66711" y="40001"/>
                        <a:pt x="56755" y="22237"/>
                        <a:pt x="44474" y="22237"/>
                      </a:cubicBezTo>
                      <a:cubicBezTo>
                        <a:pt x="32193" y="22237"/>
                        <a:pt x="22237" y="40001"/>
                        <a:pt x="22237" y="61913"/>
                      </a:cubicBezTo>
                      <a:lnTo>
                        <a:pt x="0" y="61913"/>
                      </a:lnTo>
                      <a:close/>
                    </a:path>
                  </a:pathLst>
                </a:custGeom>
                <a:solidFill>
                  <a:schemeClr val="tx1"/>
                </a:solidFill>
                <a:ln w="9525" cap="flat" cmpd="sng">
                  <a:noFill/>
                  <a:prstDash val="solid"/>
                  <a:round/>
                  <a:headEnd/>
                  <a:tailEnd/>
                </a:ln>
                <a:effectLst>
                  <a:outerShdw dist="23000" dir="5400000" rotWithShape="0">
                    <a:srgbClr val="000000">
                      <a:alpha val="34998"/>
                    </a:srgbClr>
                  </a:outerShdw>
                </a:effectLst>
              </p:spPr>
              <p:txBody>
                <a:bodyPr anchor="ctr"/>
                <a:lstStyle/>
                <a:p>
                  <a:pPr>
                    <a:defRPr/>
                  </a:pPr>
                  <a:endParaRPr lang="en-US">
                    <a:latin typeface="Arial" pitchFamily="34" charset="0"/>
                    <a:ea typeface="ＭＳ Ｐゴシック" charset="-128"/>
                  </a:endParaRPr>
                </a:p>
              </p:txBody>
            </p:sp>
          </p:grpSp>
          <p:grpSp>
            <p:nvGrpSpPr>
              <p:cNvPr id="12" name="Group 8"/>
              <p:cNvGrpSpPr>
                <a:grpSpLocks/>
              </p:cNvGrpSpPr>
              <p:nvPr/>
            </p:nvGrpSpPr>
            <p:grpSpPr bwMode="auto">
              <a:xfrm>
                <a:off x="1568450" y="5391150"/>
                <a:ext cx="196850" cy="495300"/>
                <a:chOff x="1568450" y="5391150"/>
                <a:chExt cx="196850" cy="495300"/>
              </a:xfrm>
            </p:grpSpPr>
            <p:grpSp>
              <p:nvGrpSpPr>
                <p:cNvPr id="13" name="Group 330"/>
                <p:cNvGrpSpPr>
                  <a:grpSpLocks/>
                </p:cNvGrpSpPr>
                <p:nvPr/>
              </p:nvGrpSpPr>
              <p:grpSpPr bwMode="auto">
                <a:xfrm rot="10800000">
                  <a:off x="1651000" y="5530850"/>
                  <a:ext cx="36513" cy="355600"/>
                  <a:chOff x="3146426" y="3003550"/>
                  <a:chExt cx="36000" cy="355700"/>
                </a:xfrm>
              </p:grpSpPr>
              <p:cxnSp>
                <p:nvCxnSpPr>
                  <p:cNvPr id="25780" name="Straight Connector 331"/>
                  <p:cNvCxnSpPr>
                    <a:cxnSpLocks noChangeShapeType="1"/>
                  </p:cNvCxnSpPr>
                  <p:nvPr/>
                </p:nvCxnSpPr>
                <p:spPr bwMode="auto">
                  <a:xfrm>
                    <a:off x="3155737" y="3157216"/>
                    <a:ext cx="0" cy="216041"/>
                  </a:xfrm>
                  <a:prstGeom prst="line">
                    <a:avLst/>
                  </a:prstGeom>
                  <a:noFill/>
                  <a:ln w="25400">
                    <a:solidFill>
                      <a:schemeClr val="tx1"/>
                    </a:solidFill>
                    <a:round/>
                    <a:headEnd/>
                    <a:tailEnd/>
                  </a:ln>
                  <a:effectLst>
                    <a:outerShdw blurRad="63500" dist="20000" dir="5400000" rotWithShape="0">
                      <a:srgbClr val="000000">
                        <a:alpha val="37999"/>
                      </a:srgbClr>
                    </a:outerShdw>
                  </a:effectLst>
                  <a:extLst/>
                </p:spPr>
              </p:cxnSp>
              <p:sp>
                <p:nvSpPr>
                  <p:cNvPr id="333" name="Rounded Rectangle 332"/>
                  <p:cNvSpPr/>
                  <p:nvPr/>
                </p:nvSpPr>
                <p:spPr>
                  <a:xfrm>
                    <a:off x="3146426" y="3003550"/>
                    <a:ext cx="36000" cy="234950"/>
                  </a:xfrm>
                  <a:prstGeom prst="roundRect">
                    <a:avLst/>
                  </a:prstGeom>
                  <a:solidFill>
                    <a:srgbClr val="804000"/>
                  </a:solidFill>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a:cs typeface="Arial" pitchFamily="34" charset="0"/>
                    </a:endParaRPr>
                  </a:p>
                </p:txBody>
              </p:sp>
            </p:grpSp>
            <p:sp>
              <p:nvSpPr>
                <p:cNvPr id="3" name="Oval 2"/>
                <p:cNvSpPr/>
                <p:nvPr/>
              </p:nvSpPr>
              <p:spPr>
                <a:xfrm>
                  <a:off x="1568450" y="5391150"/>
                  <a:ext cx="196850" cy="196850"/>
                </a:xfrm>
                <a:prstGeom prst="ellipse">
                  <a:avLst/>
                </a:prstGeom>
                <a:gradFill flip="none" rotWithShape="1">
                  <a:gsLst>
                    <a:gs pos="0">
                      <a:schemeClr val="accent5">
                        <a:shade val="51000"/>
                        <a:satMod val="130000"/>
                        <a:alpha val="85000"/>
                      </a:schemeClr>
                    </a:gs>
                    <a:gs pos="80000">
                      <a:schemeClr val="accent5">
                        <a:shade val="93000"/>
                        <a:satMod val="130000"/>
                        <a:alpha val="85000"/>
                      </a:schemeClr>
                    </a:gs>
                    <a:gs pos="100000">
                      <a:schemeClr val="accent5">
                        <a:shade val="94000"/>
                        <a:satMod val="135000"/>
                        <a:alpha val="85000"/>
                      </a:schemeClr>
                    </a:gs>
                  </a:gsLst>
                  <a:lin ang="16200000" scaled="0"/>
                  <a:tileRect/>
                </a:gradFill>
                <a:ln/>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en-US">
                    <a:cs typeface="Arial" pitchFamily="34" charset="0"/>
                  </a:endParaRPr>
                </a:p>
              </p:txBody>
            </p:sp>
          </p:grpSp>
          <p:grpSp>
            <p:nvGrpSpPr>
              <p:cNvPr id="14" name="Group 7"/>
              <p:cNvGrpSpPr>
                <a:grpSpLocks/>
              </p:cNvGrpSpPr>
              <p:nvPr/>
            </p:nvGrpSpPr>
            <p:grpSpPr bwMode="auto">
              <a:xfrm>
                <a:off x="1409700" y="5384800"/>
                <a:ext cx="196850" cy="501650"/>
                <a:chOff x="1409700" y="5384800"/>
                <a:chExt cx="196850" cy="501650"/>
              </a:xfrm>
            </p:grpSpPr>
            <p:grpSp>
              <p:nvGrpSpPr>
                <p:cNvPr id="15" name="Group 327"/>
                <p:cNvGrpSpPr>
                  <a:grpSpLocks/>
                </p:cNvGrpSpPr>
                <p:nvPr/>
              </p:nvGrpSpPr>
              <p:grpSpPr bwMode="auto">
                <a:xfrm rot="10800000">
                  <a:off x="1485900" y="5530850"/>
                  <a:ext cx="36513" cy="355600"/>
                  <a:chOff x="3146426" y="3003550"/>
                  <a:chExt cx="36000" cy="355700"/>
                </a:xfrm>
              </p:grpSpPr>
              <p:cxnSp>
                <p:nvCxnSpPr>
                  <p:cNvPr id="25772" name="Straight Connector 328"/>
                  <p:cNvCxnSpPr>
                    <a:cxnSpLocks noChangeShapeType="1"/>
                  </p:cNvCxnSpPr>
                  <p:nvPr/>
                </p:nvCxnSpPr>
                <p:spPr bwMode="auto">
                  <a:xfrm>
                    <a:off x="3155757" y="3157217"/>
                    <a:ext cx="0" cy="216042"/>
                  </a:xfrm>
                  <a:prstGeom prst="line">
                    <a:avLst/>
                  </a:prstGeom>
                  <a:noFill/>
                  <a:ln w="25400">
                    <a:solidFill>
                      <a:schemeClr val="tx1"/>
                    </a:solidFill>
                    <a:round/>
                    <a:headEnd/>
                    <a:tailEnd/>
                  </a:ln>
                  <a:effectLst>
                    <a:outerShdw blurRad="63500" dist="20000" dir="5400000" rotWithShape="0">
                      <a:srgbClr val="000000">
                        <a:alpha val="37999"/>
                      </a:srgbClr>
                    </a:outerShdw>
                  </a:effectLst>
                  <a:extLst/>
                </p:spPr>
              </p:cxnSp>
              <p:sp>
                <p:nvSpPr>
                  <p:cNvPr id="330" name="Rounded Rectangle 329"/>
                  <p:cNvSpPr/>
                  <p:nvPr/>
                </p:nvSpPr>
                <p:spPr>
                  <a:xfrm>
                    <a:off x="3146426" y="3003550"/>
                    <a:ext cx="36000" cy="234950"/>
                  </a:xfrm>
                  <a:prstGeom prst="roundRect">
                    <a:avLst/>
                  </a:prstGeom>
                  <a:solidFill>
                    <a:srgbClr val="804000"/>
                  </a:solidFill>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a:cs typeface="Arial" pitchFamily="34" charset="0"/>
                    </a:endParaRPr>
                  </a:p>
                </p:txBody>
              </p:sp>
            </p:grpSp>
            <p:sp>
              <p:nvSpPr>
                <p:cNvPr id="149" name="Oval 148"/>
                <p:cNvSpPr/>
                <p:nvPr/>
              </p:nvSpPr>
              <p:spPr>
                <a:xfrm>
                  <a:off x="1409700" y="5384800"/>
                  <a:ext cx="196850" cy="196850"/>
                </a:xfrm>
                <a:prstGeom prst="ellipse">
                  <a:avLst/>
                </a:prstGeom>
                <a:gradFill flip="none" rotWithShape="1">
                  <a:gsLst>
                    <a:gs pos="0">
                      <a:schemeClr val="accent4">
                        <a:shade val="51000"/>
                        <a:satMod val="130000"/>
                        <a:alpha val="80000"/>
                      </a:schemeClr>
                    </a:gs>
                    <a:gs pos="80000">
                      <a:schemeClr val="accent4">
                        <a:shade val="93000"/>
                        <a:satMod val="130000"/>
                        <a:alpha val="80000"/>
                      </a:schemeClr>
                    </a:gs>
                    <a:gs pos="100000">
                      <a:schemeClr val="accent4">
                        <a:shade val="94000"/>
                        <a:satMod val="135000"/>
                        <a:alpha val="80000"/>
                      </a:schemeClr>
                    </a:gs>
                  </a:gsLst>
                  <a:lin ang="16200000" scaled="0"/>
                  <a:tileRect/>
                </a:gradFill>
                <a:ln/>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en-US">
                    <a:cs typeface="Arial" pitchFamily="34" charset="0"/>
                  </a:endParaRPr>
                </a:p>
              </p:txBody>
            </p:sp>
          </p:grpSp>
          <p:grpSp>
            <p:nvGrpSpPr>
              <p:cNvPr id="16" name="Group 12"/>
              <p:cNvGrpSpPr>
                <a:grpSpLocks/>
              </p:cNvGrpSpPr>
              <p:nvPr/>
            </p:nvGrpSpPr>
            <p:grpSpPr bwMode="auto">
              <a:xfrm>
                <a:off x="1082675" y="5657850"/>
                <a:ext cx="203200" cy="508000"/>
                <a:chOff x="1082675" y="5657850"/>
                <a:chExt cx="203200" cy="508000"/>
              </a:xfrm>
            </p:grpSpPr>
            <p:grpSp>
              <p:nvGrpSpPr>
                <p:cNvPr id="17" name="Group 30"/>
                <p:cNvGrpSpPr>
                  <a:grpSpLocks/>
                </p:cNvGrpSpPr>
                <p:nvPr/>
              </p:nvGrpSpPr>
              <p:grpSpPr bwMode="auto">
                <a:xfrm>
                  <a:off x="1203325" y="5657850"/>
                  <a:ext cx="36513" cy="355600"/>
                  <a:chOff x="3146426" y="3003550"/>
                  <a:chExt cx="36000" cy="355700"/>
                </a:xfrm>
              </p:grpSpPr>
              <p:cxnSp>
                <p:nvCxnSpPr>
                  <p:cNvPr id="25764" name="Straight Connector 28"/>
                  <p:cNvCxnSpPr>
                    <a:cxnSpLocks noChangeShapeType="1"/>
                  </p:cNvCxnSpPr>
                  <p:nvPr/>
                </p:nvCxnSpPr>
                <p:spPr bwMode="auto">
                  <a:xfrm>
                    <a:off x="3162103" y="3143677"/>
                    <a:ext cx="0" cy="216041"/>
                  </a:xfrm>
                  <a:prstGeom prst="line">
                    <a:avLst/>
                  </a:prstGeom>
                  <a:noFill/>
                  <a:ln w="25400">
                    <a:solidFill>
                      <a:schemeClr val="tx1"/>
                    </a:solidFill>
                    <a:round/>
                    <a:headEnd/>
                    <a:tailEnd/>
                  </a:ln>
                  <a:effectLst>
                    <a:outerShdw blurRad="63500" dist="20000" dir="5400000" rotWithShape="0">
                      <a:srgbClr val="000000">
                        <a:alpha val="37999"/>
                      </a:srgbClr>
                    </a:outerShdw>
                  </a:effectLst>
                  <a:extLst/>
                </p:spPr>
              </p:cxnSp>
              <p:sp>
                <p:nvSpPr>
                  <p:cNvPr id="27" name="Rounded Rectangle 26"/>
                  <p:cNvSpPr/>
                  <p:nvPr/>
                </p:nvSpPr>
                <p:spPr>
                  <a:xfrm>
                    <a:off x="3146426" y="3003550"/>
                    <a:ext cx="36000" cy="234950"/>
                  </a:xfrm>
                  <a:prstGeom prst="roundRect">
                    <a:avLst/>
                  </a:prstGeom>
                  <a:solidFill>
                    <a:srgbClr val="804000"/>
                  </a:solidFill>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a:cs typeface="Arial" pitchFamily="34" charset="0"/>
                    </a:endParaRPr>
                  </a:p>
                </p:txBody>
              </p:sp>
            </p:grpSp>
            <p:sp>
              <p:nvSpPr>
                <p:cNvPr id="151" name="Oval 150"/>
                <p:cNvSpPr/>
                <p:nvPr/>
              </p:nvSpPr>
              <p:spPr>
                <a:xfrm>
                  <a:off x="1082675" y="5962650"/>
                  <a:ext cx="203200" cy="203200"/>
                </a:xfrm>
                <a:prstGeom prst="ellipse">
                  <a:avLst/>
                </a:prstGeom>
                <a:solidFill>
                  <a:srgbClr val="FFA7ED">
                    <a:alpha val="82000"/>
                  </a:srgbClr>
                </a:solidFill>
                <a:ln>
                  <a:solidFill>
                    <a:schemeClr val="accent6">
                      <a:lumMod val="50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cs typeface="Arial" pitchFamily="34" charset="0"/>
                  </a:endParaRPr>
                </a:p>
              </p:txBody>
            </p:sp>
          </p:grpSp>
          <p:grpSp>
            <p:nvGrpSpPr>
              <p:cNvPr id="18" name="Group 13"/>
              <p:cNvGrpSpPr>
                <a:grpSpLocks/>
              </p:cNvGrpSpPr>
              <p:nvPr/>
            </p:nvGrpSpPr>
            <p:grpSpPr bwMode="auto">
              <a:xfrm>
                <a:off x="1928153" y="5662613"/>
                <a:ext cx="421910" cy="238527"/>
                <a:chOff x="4137953" y="3402013"/>
                <a:chExt cx="421910" cy="238527"/>
              </a:xfrm>
            </p:grpSpPr>
            <p:sp>
              <p:nvSpPr>
                <p:cNvPr id="162" name="Oval 161"/>
                <p:cNvSpPr/>
                <p:nvPr/>
              </p:nvSpPr>
              <p:spPr>
                <a:xfrm>
                  <a:off x="4257675" y="3422650"/>
                  <a:ext cx="203200" cy="203200"/>
                </a:xfrm>
                <a:prstGeom prst="ellipse">
                  <a:avLst/>
                </a:prstGeom>
                <a:solidFill>
                  <a:srgbClr val="FF1879">
                    <a:alpha val="80000"/>
                  </a:srgbClr>
                </a:solidFill>
                <a:ln>
                  <a:solidFill>
                    <a:schemeClr val="accent6">
                      <a:lumMod val="50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cs typeface="Arial" pitchFamily="34" charset="0"/>
                  </a:endParaRPr>
                </a:p>
              </p:txBody>
            </p:sp>
            <p:sp>
              <p:nvSpPr>
                <p:cNvPr id="5227" name="Text Box 388"/>
                <p:cNvSpPr txBox="1">
                  <a:spLocks noChangeArrowheads="1"/>
                </p:cNvSpPr>
                <p:nvPr/>
              </p:nvSpPr>
              <p:spPr bwMode="auto">
                <a:xfrm>
                  <a:off x="4138724" y="3402351"/>
                  <a:ext cx="420738" cy="238214"/>
                </a:xfrm>
                <a:prstGeom prst="rect">
                  <a:avLst/>
                </a:prstGeom>
                <a:noFill/>
                <a:ln>
                  <a:noFill/>
                </a:ln>
                <a:extLst/>
              </p:spPr>
              <p:txBody>
                <a:bodyPr wrap="none">
                  <a:spAutoFit/>
                </a:bodyPr>
                <a:lstStyle>
                  <a:lvl1pPr eaLnBrk="0" hangingPunct="0">
                    <a:defRPr sz="1000">
                      <a:solidFill>
                        <a:schemeClr val="tx1"/>
                      </a:solidFill>
                      <a:latin typeface="Calibri" charset="0"/>
                      <a:ea typeface="ＭＳ Ｐゴシック" charset="0"/>
                      <a:cs typeface="ＭＳ Ｐゴシック" charset="0"/>
                    </a:defRPr>
                  </a:lvl1pPr>
                  <a:lvl2pPr marL="742950" indent="-285750" eaLnBrk="0" hangingPunct="0">
                    <a:defRPr sz="1000">
                      <a:solidFill>
                        <a:schemeClr val="tx1"/>
                      </a:solidFill>
                      <a:latin typeface="Calibri" charset="0"/>
                      <a:ea typeface="ＭＳ Ｐゴシック" charset="0"/>
                    </a:defRPr>
                  </a:lvl2pPr>
                  <a:lvl3pPr marL="1143000" indent="-228600" eaLnBrk="0" hangingPunct="0">
                    <a:defRPr sz="1000">
                      <a:solidFill>
                        <a:schemeClr val="tx1"/>
                      </a:solidFill>
                      <a:latin typeface="Calibri" charset="0"/>
                      <a:ea typeface="ＭＳ Ｐゴシック" charset="0"/>
                    </a:defRPr>
                  </a:lvl3pPr>
                  <a:lvl4pPr marL="1600200" indent="-228600" eaLnBrk="0" hangingPunct="0">
                    <a:defRPr sz="1000">
                      <a:solidFill>
                        <a:schemeClr val="tx1"/>
                      </a:solidFill>
                      <a:latin typeface="Calibri" charset="0"/>
                      <a:ea typeface="ＭＳ Ｐゴシック" charset="0"/>
                    </a:defRPr>
                  </a:lvl4pPr>
                  <a:lvl5pPr marL="2057400" indent="-228600" eaLnBrk="0" hangingPunct="0">
                    <a:defRPr sz="1000">
                      <a:solidFill>
                        <a:schemeClr val="tx1"/>
                      </a:solidFill>
                      <a:latin typeface="Calibri" charset="0"/>
                      <a:ea typeface="ＭＳ Ｐゴシック" charset="0"/>
                    </a:defRPr>
                  </a:lvl5pPr>
                  <a:lvl6pPr marL="2514600" indent="-228600" eaLnBrk="0" fontAlgn="base" hangingPunct="0">
                    <a:spcBef>
                      <a:spcPct val="0"/>
                    </a:spcBef>
                    <a:spcAft>
                      <a:spcPct val="0"/>
                    </a:spcAft>
                    <a:defRPr sz="1000">
                      <a:solidFill>
                        <a:schemeClr val="tx1"/>
                      </a:solidFill>
                      <a:latin typeface="Calibri" charset="0"/>
                      <a:ea typeface="ＭＳ Ｐゴシック" charset="0"/>
                    </a:defRPr>
                  </a:lvl6pPr>
                  <a:lvl7pPr marL="2971800" indent="-228600" eaLnBrk="0" fontAlgn="base" hangingPunct="0">
                    <a:spcBef>
                      <a:spcPct val="0"/>
                    </a:spcBef>
                    <a:spcAft>
                      <a:spcPct val="0"/>
                    </a:spcAft>
                    <a:defRPr sz="1000">
                      <a:solidFill>
                        <a:schemeClr val="tx1"/>
                      </a:solidFill>
                      <a:latin typeface="Calibri" charset="0"/>
                      <a:ea typeface="ＭＳ Ｐゴシック" charset="0"/>
                    </a:defRPr>
                  </a:lvl7pPr>
                  <a:lvl8pPr marL="3429000" indent="-228600" eaLnBrk="0" fontAlgn="base" hangingPunct="0">
                    <a:spcBef>
                      <a:spcPct val="0"/>
                    </a:spcBef>
                    <a:spcAft>
                      <a:spcPct val="0"/>
                    </a:spcAft>
                    <a:defRPr sz="1000">
                      <a:solidFill>
                        <a:schemeClr val="tx1"/>
                      </a:solidFill>
                      <a:latin typeface="Calibri" charset="0"/>
                      <a:ea typeface="ＭＳ Ｐゴシック" charset="0"/>
                    </a:defRPr>
                  </a:lvl8pPr>
                  <a:lvl9pPr marL="3886200" indent="-228600" eaLnBrk="0" fontAlgn="base" hangingPunct="0">
                    <a:spcBef>
                      <a:spcPct val="0"/>
                    </a:spcBef>
                    <a:spcAft>
                      <a:spcPct val="0"/>
                    </a:spcAft>
                    <a:defRPr sz="1000">
                      <a:solidFill>
                        <a:schemeClr val="tx1"/>
                      </a:solidFill>
                      <a:latin typeface="Calibri" charset="0"/>
                      <a:ea typeface="ＭＳ Ｐゴシック" charset="0"/>
                    </a:defRPr>
                  </a:lvl9pPr>
                </a:lstStyle>
                <a:p>
                  <a:pPr eaLnBrk="1" fontAlgn="auto" hangingPunct="1">
                    <a:spcBef>
                      <a:spcPts val="0"/>
                    </a:spcBef>
                    <a:spcAft>
                      <a:spcPts val="0"/>
                    </a:spcAft>
                    <a:defRPr/>
                  </a:pPr>
                  <a:r>
                    <a:rPr lang="en-US" sz="900" dirty="0" smtClean="0">
                      <a:solidFill>
                        <a:schemeClr val="accent4">
                          <a:lumMod val="10000"/>
                        </a:schemeClr>
                      </a:solidFill>
                      <a:latin typeface="Arial" pitchFamily="34" charset="0"/>
                      <a:cs typeface="Arial" pitchFamily="34" charset="0"/>
                    </a:rPr>
                    <a:t>NS2</a:t>
                  </a:r>
                </a:p>
              </p:txBody>
            </p:sp>
          </p:grpSp>
          <p:sp>
            <p:nvSpPr>
              <p:cNvPr id="288" name="Rounded Rectangle 287"/>
              <p:cNvSpPr/>
              <p:nvPr/>
            </p:nvSpPr>
            <p:spPr bwMode="auto">
              <a:xfrm>
                <a:off x="2314732" y="4919724"/>
                <a:ext cx="970079" cy="451018"/>
              </a:xfrm>
              <a:prstGeom prst="roundRect">
                <a:avLst/>
              </a:prstGeom>
              <a:solidFill>
                <a:srgbClr val="4F81BD"/>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cs typeface="Arial" pitchFamily="34" charset="0"/>
                </a:endParaRPr>
              </a:p>
            </p:txBody>
          </p:sp>
          <p:sp>
            <p:nvSpPr>
              <p:cNvPr id="102519" name="TextBox 107"/>
              <p:cNvSpPr txBox="1">
                <a:spLocks noChangeArrowheads="1"/>
              </p:cNvSpPr>
              <p:nvPr/>
            </p:nvSpPr>
            <p:spPr bwMode="auto">
              <a:xfrm>
                <a:off x="2317750" y="4941888"/>
                <a:ext cx="967709" cy="369332"/>
              </a:xfrm>
              <a:prstGeom prst="rect">
                <a:avLst/>
              </a:prstGeom>
              <a:noFill/>
              <a:ln w="12700">
                <a:noFill/>
                <a:miter lim="800000"/>
                <a:headEnd/>
                <a:tailEnd/>
              </a:ln>
            </p:spPr>
            <p:txBody>
              <a:bodyPr>
                <a:spAutoFit/>
              </a:bodyPr>
              <a:lstStyle/>
              <a:p>
                <a:pPr algn="ctr"/>
                <a:r>
                  <a:rPr lang="en-GB" sz="900" b="1" dirty="0" err="1">
                    <a:solidFill>
                      <a:schemeClr val="bg1"/>
                    </a:solidFill>
                  </a:rPr>
                  <a:t>Polyprotein</a:t>
                </a:r>
                <a:r>
                  <a:rPr lang="en-GB" sz="900" b="1" dirty="0">
                    <a:solidFill>
                      <a:schemeClr val="bg1"/>
                    </a:solidFill>
                  </a:rPr>
                  <a:t> processing</a:t>
                </a:r>
              </a:p>
            </p:txBody>
          </p:sp>
          <p:grpSp>
            <p:nvGrpSpPr>
              <p:cNvPr id="19" name="Group 19"/>
              <p:cNvGrpSpPr>
                <a:grpSpLocks/>
              </p:cNvGrpSpPr>
              <p:nvPr/>
            </p:nvGrpSpPr>
            <p:grpSpPr bwMode="auto">
              <a:xfrm>
                <a:off x="2145985" y="5658021"/>
                <a:ext cx="464432" cy="577679"/>
                <a:chOff x="2145985" y="5658021"/>
                <a:chExt cx="464432" cy="577679"/>
              </a:xfrm>
            </p:grpSpPr>
            <p:cxnSp>
              <p:nvCxnSpPr>
                <p:cNvPr id="25748" name="Straight Connector 378"/>
                <p:cNvCxnSpPr>
                  <a:cxnSpLocks noChangeShapeType="1"/>
                </p:cNvCxnSpPr>
                <p:nvPr/>
              </p:nvCxnSpPr>
              <p:spPr bwMode="auto">
                <a:xfrm>
                  <a:off x="2356012" y="5797938"/>
                  <a:ext cx="0" cy="215980"/>
                </a:xfrm>
                <a:prstGeom prst="line">
                  <a:avLst/>
                </a:prstGeom>
                <a:noFill/>
                <a:ln w="25400">
                  <a:solidFill>
                    <a:schemeClr val="tx1"/>
                  </a:solidFill>
                  <a:round/>
                  <a:headEnd/>
                  <a:tailEnd/>
                </a:ln>
                <a:effectLst>
                  <a:outerShdw blurRad="63500" dist="20000" dir="5400000" rotWithShape="0">
                    <a:srgbClr val="000000">
                      <a:alpha val="37999"/>
                    </a:srgbClr>
                  </a:outerShdw>
                </a:effectLst>
                <a:extLst/>
              </p:spPr>
            </p:cxnSp>
            <p:sp>
              <p:nvSpPr>
                <p:cNvPr id="380" name="Rounded Rectangle 379"/>
                <p:cNvSpPr/>
                <p:nvPr/>
              </p:nvSpPr>
              <p:spPr bwMode="auto">
                <a:xfrm>
                  <a:off x="2340314" y="5658021"/>
                  <a:ext cx="36146" cy="235075"/>
                </a:xfrm>
                <a:prstGeom prst="roundRect">
                  <a:avLst/>
                </a:prstGeom>
                <a:solidFill>
                  <a:srgbClr val="604A7B"/>
                </a:solidFill>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a:cs typeface="Arial" pitchFamily="34" charset="0"/>
                  </a:endParaRPr>
                </a:p>
              </p:txBody>
            </p:sp>
            <p:sp>
              <p:nvSpPr>
                <p:cNvPr id="166" name="Oval 165"/>
                <p:cNvSpPr/>
                <p:nvPr/>
              </p:nvSpPr>
              <p:spPr>
                <a:xfrm>
                  <a:off x="2200275" y="5962650"/>
                  <a:ext cx="295276" cy="273050"/>
                </a:xfrm>
                <a:prstGeom prst="ellipse">
                  <a:avLst/>
                </a:prstGeom>
                <a:solidFill>
                  <a:schemeClr val="accent4">
                    <a:lumMod val="75000"/>
                    <a:alpha val="82000"/>
                  </a:schemeClr>
                </a:solidFill>
                <a:ln>
                  <a:solidFill>
                    <a:schemeClr val="accent4">
                      <a:lumMod val="75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cs typeface="Arial" pitchFamily="34" charset="0"/>
                  </a:endParaRPr>
                </a:p>
              </p:txBody>
            </p:sp>
            <p:sp>
              <p:nvSpPr>
                <p:cNvPr id="17555" name="Text Box 388"/>
                <p:cNvSpPr txBox="1">
                  <a:spLocks noChangeArrowheads="1"/>
                </p:cNvSpPr>
                <p:nvPr/>
              </p:nvSpPr>
              <p:spPr bwMode="auto">
                <a:xfrm>
                  <a:off x="2146437" y="5967864"/>
                  <a:ext cx="463606" cy="230273"/>
                </a:xfrm>
                <a:prstGeom prst="rect">
                  <a:avLst/>
                </a:prstGeom>
                <a:noFill/>
                <a:ln>
                  <a:noFill/>
                </a:ln>
                <a:extLst/>
              </p:spPr>
              <p:txBody>
                <a:bodyPr>
                  <a:spAutoFit/>
                </a:bodyPr>
                <a:lstStyle>
                  <a:lvl1pPr eaLnBrk="0" hangingPunct="0">
                    <a:defRPr sz="1000">
                      <a:solidFill>
                        <a:schemeClr val="tx1"/>
                      </a:solidFill>
                      <a:latin typeface="Calibri" charset="0"/>
                      <a:ea typeface="ＭＳ Ｐゴシック" charset="0"/>
                      <a:cs typeface="ＭＳ Ｐゴシック" charset="0"/>
                    </a:defRPr>
                  </a:lvl1pPr>
                  <a:lvl2pPr marL="742950" indent="-285750" eaLnBrk="0" hangingPunct="0">
                    <a:defRPr sz="1000">
                      <a:solidFill>
                        <a:schemeClr val="tx1"/>
                      </a:solidFill>
                      <a:latin typeface="Calibri" charset="0"/>
                      <a:ea typeface="ＭＳ Ｐゴシック" charset="0"/>
                    </a:defRPr>
                  </a:lvl2pPr>
                  <a:lvl3pPr marL="1143000" indent="-228600" eaLnBrk="0" hangingPunct="0">
                    <a:defRPr sz="1000">
                      <a:solidFill>
                        <a:schemeClr val="tx1"/>
                      </a:solidFill>
                      <a:latin typeface="Calibri" charset="0"/>
                      <a:ea typeface="ＭＳ Ｐゴシック" charset="0"/>
                    </a:defRPr>
                  </a:lvl3pPr>
                  <a:lvl4pPr marL="1600200" indent="-228600" eaLnBrk="0" hangingPunct="0">
                    <a:defRPr sz="1000">
                      <a:solidFill>
                        <a:schemeClr val="tx1"/>
                      </a:solidFill>
                      <a:latin typeface="Calibri" charset="0"/>
                      <a:ea typeface="ＭＳ Ｐゴシック" charset="0"/>
                    </a:defRPr>
                  </a:lvl4pPr>
                  <a:lvl5pPr marL="2057400" indent="-228600" eaLnBrk="0" hangingPunct="0">
                    <a:defRPr sz="1000">
                      <a:solidFill>
                        <a:schemeClr val="tx1"/>
                      </a:solidFill>
                      <a:latin typeface="Calibri" charset="0"/>
                      <a:ea typeface="ＭＳ Ｐゴシック" charset="0"/>
                    </a:defRPr>
                  </a:lvl5pPr>
                  <a:lvl6pPr marL="2514600" indent="-228600" eaLnBrk="0" fontAlgn="base" hangingPunct="0">
                    <a:spcBef>
                      <a:spcPct val="0"/>
                    </a:spcBef>
                    <a:spcAft>
                      <a:spcPct val="0"/>
                    </a:spcAft>
                    <a:defRPr sz="1000">
                      <a:solidFill>
                        <a:schemeClr val="tx1"/>
                      </a:solidFill>
                      <a:latin typeface="Calibri" charset="0"/>
                      <a:ea typeface="ＭＳ Ｐゴシック" charset="0"/>
                    </a:defRPr>
                  </a:lvl6pPr>
                  <a:lvl7pPr marL="2971800" indent="-228600" eaLnBrk="0" fontAlgn="base" hangingPunct="0">
                    <a:spcBef>
                      <a:spcPct val="0"/>
                    </a:spcBef>
                    <a:spcAft>
                      <a:spcPct val="0"/>
                    </a:spcAft>
                    <a:defRPr sz="1000">
                      <a:solidFill>
                        <a:schemeClr val="tx1"/>
                      </a:solidFill>
                      <a:latin typeface="Calibri" charset="0"/>
                      <a:ea typeface="ＭＳ Ｐゴシック" charset="0"/>
                    </a:defRPr>
                  </a:lvl7pPr>
                  <a:lvl8pPr marL="3429000" indent="-228600" eaLnBrk="0" fontAlgn="base" hangingPunct="0">
                    <a:spcBef>
                      <a:spcPct val="0"/>
                    </a:spcBef>
                    <a:spcAft>
                      <a:spcPct val="0"/>
                    </a:spcAft>
                    <a:defRPr sz="1000">
                      <a:solidFill>
                        <a:schemeClr val="tx1"/>
                      </a:solidFill>
                      <a:latin typeface="Calibri" charset="0"/>
                      <a:ea typeface="ＭＳ Ｐゴシック" charset="0"/>
                    </a:defRPr>
                  </a:lvl8pPr>
                  <a:lvl9pPr marL="3886200" indent="-228600" eaLnBrk="0" fontAlgn="base" hangingPunct="0">
                    <a:spcBef>
                      <a:spcPct val="0"/>
                    </a:spcBef>
                    <a:spcAft>
                      <a:spcPct val="0"/>
                    </a:spcAft>
                    <a:defRPr sz="1000">
                      <a:solidFill>
                        <a:schemeClr val="tx1"/>
                      </a:solidFill>
                      <a:latin typeface="Calibri" charset="0"/>
                      <a:ea typeface="ＭＳ Ｐゴシック" charset="0"/>
                    </a:defRPr>
                  </a:lvl9pPr>
                </a:lstStyle>
                <a:p>
                  <a:pPr eaLnBrk="1" fontAlgn="auto" hangingPunct="1">
                    <a:spcBef>
                      <a:spcPts val="0"/>
                    </a:spcBef>
                    <a:spcAft>
                      <a:spcPts val="0"/>
                    </a:spcAft>
                    <a:defRPr/>
                  </a:pPr>
                  <a:r>
                    <a:rPr lang="en-US" sz="900" dirty="0">
                      <a:solidFill>
                        <a:schemeClr val="accent4">
                          <a:lumMod val="10000"/>
                        </a:schemeClr>
                      </a:solidFill>
                      <a:latin typeface="Arial" pitchFamily="34" charset="0"/>
                      <a:cs typeface="Arial" pitchFamily="34" charset="0"/>
                    </a:rPr>
                    <a:t>NS3</a:t>
                  </a:r>
                </a:p>
              </p:txBody>
            </p:sp>
          </p:grpSp>
          <p:grpSp>
            <p:nvGrpSpPr>
              <p:cNvPr id="20" name="Group 18"/>
              <p:cNvGrpSpPr>
                <a:grpSpLocks/>
              </p:cNvGrpSpPr>
              <p:nvPr/>
            </p:nvGrpSpPr>
            <p:grpSpPr bwMode="auto">
              <a:xfrm>
                <a:off x="2371725" y="5648325"/>
                <a:ext cx="492443" cy="244475"/>
                <a:chOff x="2371725" y="5648325"/>
                <a:chExt cx="492443" cy="244475"/>
              </a:xfrm>
            </p:grpSpPr>
            <p:sp>
              <p:nvSpPr>
                <p:cNvPr id="171" name="Oval 170"/>
                <p:cNvSpPr/>
                <p:nvPr/>
              </p:nvSpPr>
              <p:spPr>
                <a:xfrm>
                  <a:off x="2435224" y="5651500"/>
                  <a:ext cx="333375" cy="241300"/>
                </a:xfrm>
                <a:prstGeom prst="ellipse">
                  <a:avLst/>
                </a:prstGeom>
                <a:solidFill>
                  <a:schemeClr val="accent4">
                    <a:lumMod val="60000"/>
                    <a:lumOff val="40000"/>
                  </a:schemeClr>
                </a:solidFill>
                <a:ln>
                  <a:solidFill>
                    <a:schemeClr val="bg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cs typeface="Arial" pitchFamily="34" charset="0"/>
                  </a:endParaRPr>
                </a:p>
              </p:txBody>
            </p:sp>
            <p:sp>
              <p:nvSpPr>
                <p:cNvPr id="17547" name="Text Box 388"/>
                <p:cNvSpPr txBox="1">
                  <a:spLocks noChangeArrowheads="1"/>
                </p:cNvSpPr>
                <p:nvPr/>
              </p:nvSpPr>
              <p:spPr bwMode="auto">
                <a:xfrm>
                  <a:off x="2371889" y="5648657"/>
                  <a:ext cx="492184" cy="230274"/>
                </a:xfrm>
                <a:prstGeom prst="rect">
                  <a:avLst/>
                </a:prstGeom>
                <a:noFill/>
                <a:ln>
                  <a:noFill/>
                </a:ln>
                <a:extLst/>
              </p:spPr>
              <p:txBody>
                <a:bodyPr wrap="none">
                  <a:spAutoFit/>
                </a:bodyPr>
                <a:lstStyle>
                  <a:lvl1pPr eaLnBrk="0" hangingPunct="0">
                    <a:defRPr sz="1000">
                      <a:solidFill>
                        <a:schemeClr val="tx1"/>
                      </a:solidFill>
                      <a:latin typeface="Calibri" charset="0"/>
                      <a:ea typeface="ＭＳ Ｐゴシック" charset="0"/>
                      <a:cs typeface="ＭＳ Ｐゴシック" charset="0"/>
                    </a:defRPr>
                  </a:lvl1pPr>
                  <a:lvl2pPr marL="742950" indent="-285750" eaLnBrk="0" hangingPunct="0">
                    <a:defRPr sz="1000">
                      <a:solidFill>
                        <a:schemeClr val="tx1"/>
                      </a:solidFill>
                      <a:latin typeface="Calibri" charset="0"/>
                      <a:ea typeface="ＭＳ Ｐゴシック" charset="0"/>
                    </a:defRPr>
                  </a:lvl2pPr>
                  <a:lvl3pPr marL="1143000" indent="-228600" eaLnBrk="0" hangingPunct="0">
                    <a:defRPr sz="1000">
                      <a:solidFill>
                        <a:schemeClr val="tx1"/>
                      </a:solidFill>
                      <a:latin typeface="Calibri" charset="0"/>
                      <a:ea typeface="ＭＳ Ｐゴシック" charset="0"/>
                    </a:defRPr>
                  </a:lvl3pPr>
                  <a:lvl4pPr marL="1600200" indent="-228600" eaLnBrk="0" hangingPunct="0">
                    <a:defRPr sz="1000">
                      <a:solidFill>
                        <a:schemeClr val="tx1"/>
                      </a:solidFill>
                      <a:latin typeface="Calibri" charset="0"/>
                      <a:ea typeface="ＭＳ Ｐゴシック" charset="0"/>
                    </a:defRPr>
                  </a:lvl4pPr>
                  <a:lvl5pPr marL="2057400" indent="-228600" eaLnBrk="0" hangingPunct="0">
                    <a:defRPr sz="1000">
                      <a:solidFill>
                        <a:schemeClr val="tx1"/>
                      </a:solidFill>
                      <a:latin typeface="Calibri" charset="0"/>
                      <a:ea typeface="ＭＳ Ｐゴシック" charset="0"/>
                    </a:defRPr>
                  </a:lvl5pPr>
                  <a:lvl6pPr marL="2514600" indent="-228600" eaLnBrk="0" fontAlgn="base" hangingPunct="0">
                    <a:spcBef>
                      <a:spcPct val="0"/>
                    </a:spcBef>
                    <a:spcAft>
                      <a:spcPct val="0"/>
                    </a:spcAft>
                    <a:defRPr sz="1000">
                      <a:solidFill>
                        <a:schemeClr val="tx1"/>
                      </a:solidFill>
                      <a:latin typeface="Calibri" charset="0"/>
                      <a:ea typeface="ＭＳ Ｐゴシック" charset="0"/>
                    </a:defRPr>
                  </a:lvl6pPr>
                  <a:lvl7pPr marL="2971800" indent="-228600" eaLnBrk="0" fontAlgn="base" hangingPunct="0">
                    <a:spcBef>
                      <a:spcPct val="0"/>
                    </a:spcBef>
                    <a:spcAft>
                      <a:spcPct val="0"/>
                    </a:spcAft>
                    <a:defRPr sz="1000">
                      <a:solidFill>
                        <a:schemeClr val="tx1"/>
                      </a:solidFill>
                      <a:latin typeface="Calibri" charset="0"/>
                      <a:ea typeface="ＭＳ Ｐゴシック" charset="0"/>
                    </a:defRPr>
                  </a:lvl7pPr>
                  <a:lvl8pPr marL="3429000" indent="-228600" eaLnBrk="0" fontAlgn="base" hangingPunct="0">
                    <a:spcBef>
                      <a:spcPct val="0"/>
                    </a:spcBef>
                    <a:spcAft>
                      <a:spcPct val="0"/>
                    </a:spcAft>
                    <a:defRPr sz="1000">
                      <a:solidFill>
                        <a:schemeClr val="tx1"/>
                      </a:solidFill>
                      <a:latin typeface="Calibri" charset="0"/>
                      <a:ea typeface="ＭＳ Ｐゴシック" charset="0"/>
                    </a:defRPr>
                  </a:lvl8pPr>
                  <a:lvl9pPr marL="3886200" indent="-228600" eaLnBrk="0" fontAlgn="base" hangingPunct="0">
                    <a:spcBef>
                      <a:spcPct val="0"/>
                    </a:spcBef>
                    <a:spcAft>
                      <a:spcPct val="0"/>
                    </a:spcAft>
                    <a:defRPr sz="1000">
                      <a:solidFill>
                        <a:schemeClr val="tx1"/>
                      </a:solidFill>
                      <a:latin typeface="Calibri" charset="0"/>
                      <a:ea typeface="ＭＳ Ｐゴシック" charset="0"/>
                    </a:defRPr>
                  </a:lvl9pPr>
                </a:lstStyle>
                <a:p>
                  <a:pPr eaLnBrk="1" fontAlgn="auto" hangingPunct="1">
                    <a:spcBef>
                      <a:spcPts val="0"/>
                    </a:spcBef>
                    <a:spcAft>
                      <a:spcPts val="0"/>
                    </a:spcAft>
                    <a:defRPr/>
                  </a:pPr>
                  <a:r>
                    <a:rPr lang="en-US" sz="900">
                      <a:solidFill>
                        <a:schemeClr val="accent4">
                          <a:lumMod val="10000"/>
                        </a:schemeClr>
                      </a:solidFill>
                      <a:latin typeface="Arial" pitchFamily="34" charset="0"/>
                      <a:cs typeface="Arial" pitchFamily="34" charset="0"/>
                    </a:rPr>
                    <a:t>NS4B</a:t>
                  </a:r>
                </a:p>
              </p:txBody>
            </p:sp>
          </p:grpSp>
          <p:grpSp>
            <p:nvGrpSpPr>
              <p:cNvPr id="21" name="Group 27"/>
              <p:cNvGrpSpPr>
                <a:grpSpLocks/>
              </p:cNvGrpSpPr>
              <p:nvPr/>
            </p:nvGrpSpPr>
            <p:grpSpPr bwMode="auto">
              <a:xfrm>
                <a:off x="2708275" y="5868193"/>
                <a:ext cx="492443" cy="456407"/>
                <a:chOff x="2708275" y="5868193"/>
                <a:chExt cx="492443" cy="456407"/>
              </a:xfrm>
            </p:grpSpPr>
            <p:sp>
              <p:nvSpPr>
                <p:cNvPr id="370" name="Block Arc 369"/>
                <p:cNvSpPr>
                  <a:spLocks/>
                </p:cNvSpPr>
                <p:nvPr/>
              </p:nvSpPr>
              <p:spPr bwMode="auto">
                <a:xfrm rot="4500000">
                  <a:off x="2949794" y="5880533"/>
                  <a:ext cx="120695" cy="114314"/>
                </a:xfrm>
                <a:custGeom>
                  <a:avLst/>
                  <a:gdLst>
                    <a:gd name="T0" fmla="*/ 0 w 120551"/>
                    <a:gd name="T1" fmla="*/ 0 h 114171"/>
                    <a:gd name="T2" fmla="*/ 0 w 120551"/>
                    <a:gd name="T3" fmla="*/ 0 h 114171"/>
                    <a:gd name="T4" fmla="*/ 0 w 120551"/>
                    <a:gd name="T5" fmla="*/ 0 h 114171"/>
                    <a:gd name="T6" fmla="*/ 0 w 120551"/>
                    <a:gd name="T7" fmla="*/ 0 h 114171"/>
                    <a:gd name="T8" fmla="*/ 0 w 120551"/>
                    <a:gd name="T9" fmla="*/ 0 h 114171"/>
                    <a:gd name="T10" fmla="*/ 0 w 120551"/>
                    <a:gd name="T11" fmla="*/ 0 h 114171"/>
                    <a:gd name="T12" fmla="*/ 0 w 120551"/>
                    <a:gd name="T13" fmla="*/ 0 h 114171"/>
                    <a:gd name="T14" fmla="*/ 0 60000 65536"/>
                    <a:gd name="T15" fmla="*/ 0 60000 65536"/>
                    <a:gd name="T16" fmla="*/ 0 60000 65536"/>
                    <a:gd name="T17" fmla="*/ 0 60000 65536"/>
                    <a:gd name="T18" fmla="*/ 0 60000 65536"/>
                    <a:gd name="T19" fmla="*/ 0 60000 65536"/>
                    <a:gd name="T20" fmla="*/ 0 60000 65536"/>
                    <a:gd name="T21" fmla="*/ 0 w 120551"/>
                    <a:gd name="T22" fmla="*/ 0 h 114171"/>
                    <a:gd name="T23" fmla="*/ 120551 w 120551"/>
                    <a:gd name="T24" fmla="*/ 114171 h 1141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551" h="114171">
                      <a:moveTo>
                        <a:pt x="0" y="62798"/>
                      </a:moveTo>
                      <a:cubicBezTo>
                        <a:pt x="0" y="28604"/>
                        <a:pt x="24358" y="-6007"/>
                        <a:pt x="44450" y="885"/>
                      </a:cubicBezTo>
                      <a:cubicBezTo>
                        <a:pt x="64542" y="7777"/>
                        <a:pt x="120551" y="69955"/>
                        <a:pt x="120551" y="104149"/>
                      </a:cubicBezTo>
                      <a:cubicBezTo>
                        <a:pt x="113143" y="104149"/>
                        <a:pt x="106336" y="114171"/>
                        <a:pt x="98928" y="114171"/>
                      </a:cubicBezTo>
                      <a:cubicBezTo>
                        <a:pt x="98928" y="92252"/>
                        <a:pt x="56725" y="23110"/>
                        <a:pt x="44450" y="23110"/>
                      </a:cubicBezTo>
                      <a:cubicBezTo>
                        <a:pt x="32175" y="23110"/>
                        <a:pt x="22225" y="40879"/>
                        <a:pt x="22225" y="62798"/>
                      </a:cubicBezTo>
                      <a:lnTo>
                        <a:pt x="0" y="62798"/>
                      </a:lnTo>
                      <a:close/>
                    </a:path>
                  </a:pathLst>
                </a:custGeom>
                <a:solidFill>
                  <a:schemeClr val="tx1"/>
                </a:solidFill>
                <a:ln w="9525" cap="flat" cmpd="sng">
                  <a:noFill/>
                  <a:prstDash val="solid"/>
                  <a:round/>
                  <a:headEnd/>
                  <a:tailEnd/>
                </a:ln>
                <a:effectLst>
                  <a:outerShdw dist="23000" dir="5400000" rotWithShape="0">
                    <a:srgbClr val="000000">
                      <a:alpha val="34998"/>
                    </a:srgbClr>
                  </a:outerShdw>
                </a:effectLst>
              </p:spPr>
              <p:txBody>
                <a:bodyPr anchor="ctr"/>
                <a:lstStyle/>
                <a:p>
                  <a:pPr>
                    <a:defRPr/>
                  </a:pPr>
                  <a:endParaRPr lang="en-US">
                    <a:latin typeface="Arial" pitchFamily="34" charset="0"/>
                    <a:ea typeface="ＭＳ Ｐゴシック" charset="-128"/>
                  </a:endParaRPr>
                </a:p>
              </p:txBody>
            </p:sp>
            <p:sp>
              <p:nvSpPr>
                <p:cNvPr id="388" name="Rounded Rectangle 387"/>
                <p:cNvSpPr/>
                <p:nvPr/>
              </p:nvSpPr>
              <p:spPr bwMode="auto">
                <a:xfrm rot="16200000">
                  <a:off x="2860675" y="5768975"/>
                  <a:ext cx="36513" cy="234950"/>
                </a:xfrm>
                <a:prstGeom prst="roundRect">
                  <a:avLst/>
                </a:prstGeom>
                <a:solidFill>
                  <a:srgbClr val="804000"/>
                </a:solidFill>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a:cs typeface="Arial" pitchFamily="34" charset="0"/>
                  </a:endParaRPr>
                </a:p>
              </p:txBody>
            </p:sp>
            <p:grpSp>
              <p:nvGrpSpPr>
                <p:cNvPr id="22" name="Group 24"/>
                <p:cNvGrpSpPr>
                  <a:grpSpLocks/>
                </p:cNvGrpSpPr>
                <p:nvPr/>
              </p:nvGrpSpPr>
              <p:grpSpPr bwMode="auto">
                <a:xfrm>
                  <a:off x="2708275" y="5967874"/>
                  <a:ext cx="492443" cy="356726"/>
                  <a:chOff x="2708275" y="5967874"/>
                  <a:chExt cx="492443" cy="356726"/>
                </a:xfrm>
              </p:grpSpPr>
              <p:sp>
                <p:nvSpPr>
                  <p:cNvPr id="173" name="Oval 172"/>
                  <p:cNvSpPr/>
                  <p:nvPr/>
                </p:nvSpPr>
                <p:spPr>
                  <a:xfrm>
                    <a:off x="2744786" y="5967874"/>
                    <a:ext cx="385763" cy="356726"/>
                  </a:xfrm>
                  <a:prstGeom prst="ellipse">
                    <a:avLst/>
                  </a:prstGeom>
                  <a:solidFill>
                    <a:srgbClr val="7B1D4E">
                      <a:alpha val="82000"/>
                    </a:srgbClr>
                  </a:solidFill>
                  <a:ln>
                    <a:solidFill>
                      <a:schemeClr val="accent4">
                        <a:lumMod val="75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cs typeface="Arial" pitchFamily="34" charset="0"/>
                    </a:endParaRPr>
                  </a:p>
                </p:txBody>
              </p:sp>
              <p:sp>
                <p:nvSpPr>
                  <p:cNvPr id="17543" name="Text Box 388"/>
                  <p:cNvSpPr txBox="1">
                    <a:spLocks noChangeArrowheads="1"/>
                  </p:cNvSpPr>
                  <p:nvPr/>
                </p:nvSpPr>
                <p:spPr bwMode="auto">
                  <a:xfrm>
                    <a:off x="2708480" y="6023447"/>
                    <a:ext cx="492184" cy="230274"/>
                  </a:xfrm>
                  <a:prstGeom prst="rect">
                    <a:avLst/>
                  </a:prstGeom>
                  <a:noFill/>
                  <a:ln>
                    <a:noFill/>
                  </a:ln>
                  <a:extLst/>
                </p:spPr>
                <p:txBody>
                  <a:bodyPr wrap="none">
                    <a:spAutoFit/>
                  </a:bodyPr>
                  <a:lstStyle>
                    <a:lvl1pPr eaLnBrk="0" hangingPunct="0">
                      <a:defRPr sz="1000">
                        <a:solidFill>
                          <a:schemeClr val="tx1"/>
                        </a:solidFill>
                        <a:latin typeface="Calibri" charset="0"/>
                        <a:ea typeface="ＭＳ Ｐゴシック" charset="0"/>
                        <a:cs typeface="ＭＳ Ｐゴシック" charset="0"/>
                      </a:defRPr>
                    </a:lvl1pPr>
                    <a:lvl2pPr marL="742950" indent="-285750" eaLnBrk="0" hangingPunct="0">
                      <a:defRPr sz="1000">
                        <a:solidFill>
                          <a:schemeClr val="tx1"/>
                        </a:solidFill>
                        <a:latin typeface="Calibri" charset="0"/>
                        <a:ea typeface="ＭＳ Ｐゴシック" charset="0"/>
                      </a:defRPr>
                    </a:lvl2pPr>
                    <a:lvl3pPr marL="1143000" indent="-228600" eaLnBrk="0" hangingPunct="0">
                      <a:defRPr sz="1000">
                        <a:solidFill>
                          <a:schemeClr val="tx1"/>
                        </a:solidFill>
                        <a:latin typeface="Calibri" charset="0"/>
                        <a:ea typeface="ＭＳ Ｐゴシック" charset="0"/>
                      </a:defRPr>
                    </a:lvl3pPr>
                    <a:lvl4pPr marL="1600200" indent="-228600" eaLnBrk="0" hangingPunct="0">
                      <a:defRPr sz="1000">
                        <a:solidFill>
                          <a:schemeClr val="tx1"/>
                        </a:solidFill>
                        <a:latin typeface="Calibri" charset="0"/>
                        <a:ea typeface="ＭＳ Ｐゴシック" charset="0"/>
                      </a:defRPr>
                    </a:lvl4pPr>
                    <a:lvl5pPr marL="2057400" indent="-228600" eaLnBrk="0" hangingPunct="0">
                      <a:defRPr sz="1000">
                        <a:solidFill>
                          <a:schemeClr val="tx1"/>
                        </a:solidFill>
                        <a:latin typeface="Calibri" charset="0"/>
                        <a:ea typeface="ＭＳ Ｐゴシック" charset="0"/>
                      </a:defRPr>
                    </a:lvl5pPr>
                    <a:lvl6pPr marL="2514600" indent="-228600" eaLnBrk="0" fontAlgn="base" hangingPunct="0">
                      <a:spcBef>
                        <a:spcPct val="0"/>
                      </a:spcBef>
                      <a:spcAft>
                        <a:spcPct val="0"/>
                      </a:spcAft>
                      <a:defRPr sz="1000">
                        <a:solidFill>
                          <a:schemeClr val="tx1"/>
                        </a:solidFill>
                        <a:latin typeface="Calibri" charset="0"/>
                        <a:ea typeface="ＭＳ Ｐゴシック" charset="0"/>
                      </a:defRPr>
                    </a:lvl6pPr>
                    <a:lvl7pPr marL="2971800" indent="-228600" eaLnBrk="0" fontAlgn="base" hangingPunct="0">
                      <a:spcBef>
                        <a:spcPct val="0"/>
                      </a:spcBef>
                      <a:spcAft>
                        <a:spcPct val="0"/>
                      </a:spcAft>
                      <a:defRPr sz="1000">
                        <a:solidFill>
                          <a:schemeClr val="tx1"/>
                        </a:solidFill>
                        <a:latin typeface="Calibri" charset="0"/>
                        <a:ea typeface="ＭＳ Ｐゴシック" charset="0"/>
                      </a:defRPr>
                    </a:lvl7pPr>
                    <a:lvl8pPr marL="3429000" indent="-228600" eaLnBrk="0" fontAlgn="base" hangingPunct="0">
                      <a:spcBef>
                        <a:spcPct val="0"/>
                      </a:spcBef>
                      <a:spcAft>
                        <a:spcPct val="0"/>
                      </a:spcAft>
                      <a:defRPr sz="1000">
                        <a:solidFill>
                          <a:schemeClr val="tx1"/>
                        </a:solidFill>
                        <a:latin typeface="Calibri" charset="0"/>
                        <a:ea typeface="ＭＳ Ｐゴシック" charset="0"/>
                      </a:defRPr>
                    </a:lvl8pPr>
                    <a:lvl9pPr marL="3886200" indent="-228600" eaLnBrk="0" fontAlgn="base" hangingPunct="0">
                      <a:spcBef>
                        <a:spcPct val="0"/>
                      </a:spcBef>
                      <a:spcAft>
                        <a:spcPct val="0"/>
                      </a:spcAft>
                      <a:defRPr sz="1000">
                        <a:solidFill>
                          <a:schemeClr val="tx1"/>
                        </a:solidFill>
                        <a:latin typeface="Calibri" charset="0"/>
                        <a:ea typeface="ＭＳ Ｐゴシック" charset="0"/>
                      </a:defRPr>
                    </a:lvl9pPr>
                  </a:lstStyle>
                  <a:p>
                    <a:pPr eaLnBrk="1" fontAlgn="auto" hangingPunct="1">
                      <a:spcBef>
                        <a:spcPts val="0"/>
                      </a:spcBef>
                      <a:spcAft>
                        <a:spcPts val="0"/>
                      </a:spcAft>
                      <a:defRPr/>
                    </a:pPr>
                    <a:r>
                      <a:rPr lang="en-US" sz="900">
                        <a:solidFill>
                          <a:schemeClr val="accent4">
                            <a:lumMod val="10000"/>
                          </a:schemeClr>
                        </a:solidFill>
                        <a:latin typeface="Arial" pitchFamily="34" charset="0"/>
                        <a:cs typeface="Arial" pitchFamily="34" charset="0"/>
                      </a:rPr>
                      <a:t>NS5A</a:t>
                    </a:r>
                  </a:p>
                </p:txBody>
              </p:sp>
            </p:grpSp>
          </p:grpSp>
          <p:grpSp>
            <p:nvGrpSpPr>
              <p:cNvPr id="23" name="Group 30"/>
              <p:cNvGrpSpPr>
                <a:grpSpLocks/>
              </p:cNvGrpSpPr>
              <p:nvPr/>
            </p:nvGrpSpPr>
            <p:grpSpPr bwMode="auto">
              <a:xfrm>
                <a:off x="3195636" y="5638798"/>
                <a:ext cx="385763" cy="679452"/>
                <a:chOff x="3195636" y="5638798"/>
                <a:chExt cx="385763" cy="679452"/>
              </a:xfrm>
            </p:grpSpPr>
            <p:grpSp>
              <p:nvGrpSpPr>
                <p:cNvPr id="24" name="Group 255"/>
                <p:cNvGrpSpPr>
                  <a:grpSpLocks/>
                </p:cNvGrpSpPr>
                <p:nvPr/>
              </p:nvGrpSpPr>
              <p:grpSpPr bwMode="auto">
                <a:xfrm>
                  <a:off x="3356241" y="5638798"/>
                  <a:ext cx="36105" cy="355565"/>
                  <a:chOff x="3146426" y="3003550"/>
                  <a:chExt cx="36000" cy="355700"/>
                </a:xfrm>
              </p:grpSpPr>
              <p:cxnSp>
                <p:nvCxnSpPr>
                  <p:cNvPr id="25731" name="Straight Connector 257"/>
                  <p:cNvCxnSpPr>
                    <a:cxnSpLocks noChangeShapeType="1"/>
                  </p:cNvCxnSpPr>
                  <p:nvPr/>
                </p:nvCxnSpPr>
                <p:spPr bwMode="auto">
                  <a:xfrm>
                    <a:off x="3162273" y="3143686"/>
                    <a:ext cx="0" cy="216062"/>
                  </a:xfrm>
                  <a:prstGeom prst="line">
                    <a:avLst/>
                  </a:prstGeom>
                  <a:noFill/>
                  <a:ln w="25400">
                    <a:solidFill>
                      <a:schemeClr val="tx1"/>
                    </a:solidFill>
                    <a:round/>
                    <a:headEnd/>
                    <a:tailEnd/>
                  </a:ln>
                  <a:effectLst>
                    <a:outerShdw blurRad="63500" dist="20000" dir="5400000" rotWithShape="0">
                      <a:srgbClr val="000000">
                        <a:alpha val="37999"/>
                      </a:srgbClr>
                    </a:outerShdw>
                  </a:effectLst>
                  <a:extLst/>
                </p:spPr>
              </p:cxnSp>
              <p:sp>
                <p:nvSpPr>
                  <p:cNvPr id="281" name="Rounded Rectangle 280"/>
                  <p:cNvSpPr/>
                  <p:nvPr/>
                </p:nvSpPr>
                <p:spPr>
                  <a:xfrm>
                    <a:off x="3146426" y="3003550"/>
                    <a:ext cx="36000" cy="234950"/>
                  </a:xfrm>
                  <a:prstGeom prst="roundRect">
                    <a:avLst/>
                  </a:prstGeom>
                  <a:solidFill>
                    <a:srgbClr val="804000"/>
                  </a:solidFill>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a:cs typeface="Arial" pitchFamily="34" charset="0"/>
                    </a:endParaRPr>
                  </a:p>
                </p:txBody>
              </p:sp>
            </p:grpSp>
            <p:sp>
              <p:nvSpPr>
                <p:cNvPr id="179" name="Oval 178"/>
                <p:cNvSpPr/>
                <p:nvPr/>
              </p:nvSpPr>
              <p:spPr>
                <a:xfrm>
                  <a:off x="3195636" y="5961524"/>
                  <a:ext cx="385763" cy="356726"/>
                </a:xfrm>
                <a:prstGeom prst="ellipse">
                  <a:avLst/>
                </a:prstGeom>
                <a:solidFill>
                  <a:srgbClr val="BD76BB">
                    <a:alpha val="82000"/>
                  </a:srgbClr>
                </a:solidFill>
                <a:ln>
                  <a:solidFill>
                    <a:schemeClr val="accent4">
                      <a:lumMod val="75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cs typeface="Arial" pitchFamily="34" charset="0"/>
                  </a:endParaRPr>
                </a:p>
              </p:txBody>
            </p:sp>
          </p:grpSp>
          <p:sp>
            <p:nvSpPr>
              <p:cNvPr id="17526" name="Text Box 388"/>
              <p:cNvSpPr txBox="1">
                <a:spLocks noChangeArrowheads="1"/>
              </p:cNvSpPr>
              <p:nvPr/>
            </p:nvSpPr>
            <p:spPr bwMode="auto">
              <a:xfrm>
                <a:off x="3160972" y="6015507"/>
                <a:ext cx="492184" cy="230273"/>
              </a:xfrm>
              <a:prstGeom prst="rect">
                <a:avLst/>
              </a:prstGeom>
              <a:noFill/>
              <a:ln>
                <a:noFill/>
              </a:ln>
              <a:extLst/>
            </p:spPr>
            <p:txBody>
              <a:bodyPr wrap="none">
                <a:spAutoFit/>
              </a:bodyPr>
              <a:lstStyle>
                <a:lvl1pPr eaLnBrk="0" hangingPunct="0">
                  <a:defRPr sz="1000">
                    <a:solidFill>
                      <a:schemeClr val="tx1"/>
                    </a:solidFill>
                    <a:latin typeface="Calibri" charset="0"/>
                    <a:ea typeface="ＭＳ Ｐゴシック" charset="0"/>
                    <a:cs typeface="ＭＳ Ｐゴシック" charset="0"/>
                  </a:defRPr>
                </a:lvl1pPr>
                <a:lvl2pPr marL="742950" indent="-285750" eaLnBrk="0" hangingPunct="0">
                  <a:defRPr sz="1000">
                    <a:solidFill>
                      <a:schemeClr val="tx1"/>
                    </a:solidFill>
                    <a:latin typeface="Calibri" charset="0"/>
                    <a:ea typeface="ＭＳ Ｐゴシック" charset="0"/>
                  </a:defRPr>
                </a:lvl2pPr>
                <a:lvl3pPr marL="1143000" indent="-228600" eaLnBrk="0" hangingPunct="0">
                  <a:defRPr sz="1000">
                    <a:solidFill>
                      <a:schemeClr val="tx1"/>
                    </a:solidFill>
                    <a:latin typeface="Calibri" charset="0"/>
                    <a:ea typeface="ＭＳ Ｐゴシック" charset="0"/>
                  </a:defRPr>
                </a:lvl3pPr>
                <a:lvl4pPr marL="1600200" indent="-228600" eaLnBrk="0" hangingPunct="0">
                  <a:defRPr sz="1000">
                    <a:solidFill>
                      <a:schemeClr val="tx1"/>
                    </a:solidFill>
                    <a:latin typeface="Calibri" charset="0"/>
                    <a:ea typeface="ＭＳ Ｐゴシック" charset="0"/>
                  </a:defRPr>
                </a:lvl4pPr>
                <a:lvl5pPr marL="2057400" indent="-228600" eaLnBrk="0" hangingPunct="0">
                  <a:defRPr sz="1000">
                    <a:solidFill>
                      <a:schemeClr val="tx1"/>
                    </a:solidFill>
                    <a:latin typeface="Calibri" charset="0"/>
                    <a:ea typeface="ＭＳ Ｐゴシック" charset="0"/>
                  </a:defRPr>
                </a:lvl5pPr>
                <a:lvl6pPr marL="2514600" indent="-228600" eaLnBrk="0" fontAlgn="base" hangingPunct="0">
                  <a:spcBef>
                    <a:spcPct val="0"/>
                  </a:spcBef>
                  <a:spcAft>
                    <a:spcPct val="0"/>
                  </a:spcAft>
                  <a:defRPr sz="1000">
                    <a:solidFill>
                      <a:schemeClr val="tx1"/>
                    </a:solidFill>
                    <a:latin typeface="Calibri" charset="0"/>
                    <a:ea typeface="ＭＳ Ｐゴシック" charset="0"/>
                  </a:defRPr>
                </a:lvl6pPr>
                <a:lvl7pPr marL="2971800" indent="-228600" eaLnBrk="0" fontAlgn="base" hangingPunct="0">
                  <a:spcBef>
                    <a:spcPct val="0"/>
                  </a:spcBef>
                  <a:spcAft>
                    <a:spcPct val="0"/>
                  </a:spcAft>
                  <a:defRPr sz="1000">
                    <a:solidFill>
                      <a:schemeClr val="tx1"/>
                    </a:solidFill>
                    <a:latin typeface="Calibri" charset="0"/>
                    <a:ea typeface="ＭＳ Ｐゴシック" charset="0"/>
                  </a:defRPr>
                </a:lvl7pPr>
                <a:lvl8pPr marL="3429000" indent="-228600" eaLnBrk="0" fontAlgn="base" hangingPunct="0">
                  <a:spcBef>
                    <a:spcPct val="0"/>
                  </a:spcBef>
                  <a:spcAft>
                    <a:spcPct val="0"/>
                  </a:spcAft>
                  <a:defRPr sz="1000">
                    <a:solidFill>
                      <a:schemeClr val="tx1"/>
                    </a:solidFill>
                    <a:latin typeface="Calibri" charset="0"/>
                    <a:ea typeface="ＭＳ Ｐゴシック" charset="0"/>
                  </a:defRPr>
                </a:lvl8pPr>
                <a:lvl9pPr marL="3886200" indent="-228600" eaLnBrk="0" fontAlgn="base" hangingPunct="0">
                  <a:spcBef>
                    <a:spcPct val="0"/>
                  </a:spcBef>
                  <a:spcAft>
                    <a:spcPct val="0"/>
                  </a:spcAft>
                  <a:defRPr sz="1000">
                    <a:solidFill>
                      <a:schemeClr val="tx1"/>
                    </a:solidFill>
                    <a:latin typeface="Calibri" charset="0"/>
                    <a:ea typeface="ＭＳ Ｐゴシック" charset="0"/>
                  </a:defRPr>
                </a:lvl9pPr>
              </a:lstStyle>
              <a:p>
                <a:pPr eaLnBrk="1" fontAlgn="auto" hangingPunct="1">
                  <a:spcBef>
                    <a:spcPts val="0"/>
                  </a:spcBef>
                  <a:spcAft>
                    <a:spcPts val="0"/>
                  </a:spcAft>
                  <a:defRPr/>
                </a:pPr>
                <a:r>
                  <a:rPr lang="en-US" sz="900" dirty="0">
                    <a:solidFill>
                      <a:schemeClr val="accent4">
                        <a:lumMod val="10000"/>
                      </a:schemeClr>
                    </a:solidFill>
                    <a:latin typeface="Arial" pitchFamily="34" charset="0"/>
                    <a:cs typeface="Arial" pitchFamily="34" charset="0"/>
                  </a:rPr>
                  <a:t>NS5B</a:t>
                </a:r>
              </a:p>
            </p:txBody>
          </p:sp>
        </p:grpSp>
      </p:grpSp>
      <p:grpSp>
        <p:nvGrpSpPr>
          <p:cNvPr id="25" name="Group 72"/>
          <p:cNvGrpSpPr>
            <a:grpSpLocks/>
          </p:cNvGrpSpPr>
          <p:nvPr/>
        </p:nvGrpSpPr>
        <p:grpSpPr bwMode="auto">
          <a:xfrm>
            <a:off x="179388" y="1066800"/>
            <a:ext cx="3009900" cy="2770242"/>
            <a:chOff x="179860" y="1066802"/>
            <a:chExt cx="3009857" cy="2770884"/>
          </a:xfrm>
        </p:grpSpPr>
        <p:grpSp>
          <p:nvGrpSpPr>
            <p:cNvPr id="26" name="Group 71"/>
            <p:cNvGrpSpPr>
              <a:grpSpLocks/>
            </p:cNvGrpSpPr>
            <p:nvPr/>
          </p:nvGrpSpPr>
          <p:grpSpPr bwMode="auto">
            <a:xfrm>
              <a:off x="504033" y="1369218"/>
              <a:ext cx="2685684" cy="2468468"/>
              <a:chOff x="504033" y="1369218"/>
              <a:chExt cx="2685684" cy="2468468"/>
            </a:xfrm>
          </p:grpSpPr>
          <p:sp>
            <p:nvSpPr>
              <p:cNvPr id="102503" name="Text Box 388"/>
              <p:cNvSpPr txBox="1">
                <a:spLocks noChangeArrowheads="1"/>
              </p:cNvSpPr>
              <p:nvPr/>
            </p:nvSpPr>
            <p:spPr bwMode="auto">
              <a:xfrm>
                <a:off x="1670051" y="3606800"/>
                <a:ext cx="612659" cy="230886"/>
              </a:xfrm>
              <a:prstGeom prst="rect">
                <a:avLst/>
              </a:prstGeom>
              <a:noFill/>
              <a:ln w="76200">
                <a:noFill/>
                <a:miter lim="800000"/>
                <a:headEnd/>
                <a:tailEnd/>
              </a:ln>
            </p:spPr>
            <p:txBody>
              <a:bodyPr wrap="none">
                <a:spAutoFit/>
              </a:bodyPr>
              <a:lstStyle/>
              <a:p>
                <a:r>
                  <a:rPr lang="en-US" sz="900" dirty="0">
                    <a:solidFill>
                      <a:schemeClr val="bg1"/>
                    </a:solidFill>
                  </a:rPr>
                  <a:t>HCV RNA</a:t>
                </a:r>
              </a:p>
            </p:txBody>
          </p:sp>
          <p:grpSp>
            <p:nvGrpSpPr>
              <p:cNvPr id="28" name="Group 13"/>
              <p:cNvGrpSpPr>
                <a:grpSpLocks/>
              </p:cNvGrpSpPr>
              <p:nvPr/>
            </p:nvGrpSpPr>
            <p:grpSpPr bwMode="auto">
              <a:xfrm>
                <a:off x="2068658" y="3047998"/>
                <a:ext cx="1121059" cy="403228"/>
                <a:chOff x="1611634" y="3429291"/>
                <a:chExt cx="1121532" cy="403288"/>
              </a:xfrm>
            </p:grpSpPr>
            <p:sp>
              <p:nvSpPr>
                <p:cNvPr id="289" name="Rounded Rectangle 288"/>
                <p:cNvSpPr/>
                <p:nvPr/>
              </p:nvSpPr>
              <p:spPr>
                <a:xfrm>
                  <a:off x="1611934" y="3445635"/>
                  <a:ext cx="1078351" cy="387497"/>
                </a:xfrm>
                <a:prstGeom prst="roundRect">
                  <a:avLst/>
                </a:prstGeom>
                <a:solidFill>
                  <a:srgbClr val="4F81BD"/>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cs typeface="Arial" pitchFamily="34" charset="0"/>
                  </a:endParaRPr>
                </a:p>
              </p:txBody>
            </p:sp>
            <p:sp>
              <p:nvSpPr>
                <p:cNvPr id="102508" name="TextBox 77"/>
                <p:cNvSpPr txBox="1">
                  <a:spLocks noChangeArrowheads="1"/>
                </p:cNvSpPr>
                <p:nvPr/>
              </p:nvSpPr>
              <p:spPr bwMode="auto">
                <a:xfrm>
                  <a:off x="1635312" y="3429291"/>
                  <a:ext cx="1097854" cy="369387"/>
                </a:xfrm>
                <a:prstGeom prst="rect">
                  <a:avLst/>
                </a:prstGeom>
                <a:noFill/>
                <a:ln w="12700">
                  <a:noFill/>
                  <a:miter lim="800000"/>
                  <a:headEnd/>
                  <a:tailEnd/>
                </a:ln>
              </p:spPr>
              <p:txBody>
                <a:bodyPr anchor="ctr">
                  <a:spAutoFit/>
                </a:bodyPr>
                <a:lstStyle/>
                <a:p>
                  <a:pPr algn="ctr"/>
                  <a:r>
                    <a:rPr lang="en-GB" sz="900" b="1" dirty="0">
                      <a:solidFill>
                        <a:schemeClr val="bg1"/>
                      </a:solidFill>
                    </a:rPr>
                    <a:t>Fusion and </a:t>
                  </a:r>
                  <a:r>
                    <a:rPr lang="en-GB" sz="900" b="1" dirty="0" err="1">
                      <a:solidFill>
                        <a:schemeClr val="bg1"/>
                      </a:solidFill>
                    </a:rPr>
                    <a:t>uncoating</a:t>
                  </a:r>
                  <a:endParaRPr lang="en-GB" sz="900" b="1" dirty="0">
                    <a:solidFill>
                      <a:schemeClr val="bg1"/>
                    </a:solidFill>
                  </a:endParaRPr>
                </a:p>
              </p:txBody>
            </p:sp>
          </p:grpSp>
          <p:pic>
            <p:nvPicPr>
              <p:cNvPr id="102505" name="Picture 194" descr="arrow.png"/>
              <p:cNvPicPr>
                <a:picLocks noChangeAspect="1"/>
              </p:cNvPicPr>
              <p:nvPr/>
            </p:nvPicPr>
            <p:blipFill>
              <a:blip r:embed="rId11" cstate="print"/>
              <a:srcRect/>
              <a:stretch>
                <a:fillRect/>
              </a:stretch>
            </p:blipFill>
            <p:spPr bwMode="auto">
              <a:xfrm rot="3925092" flipV="1">
                <a:off x="630238" y="2563813"/>
                <a:ext cx="798513" cy="222250"/>
              </a:xfrm>
              <a:prstGeom prst="rect">
                <a:avLst/>
              </a:prstGeom>
              <a:noFill/>
              <a:ln w="9525">
                <a:noFill/>
                <a:miter lim="800000"/>
                <a:headEnd/>
                <a:tailEnd/>
              </a:ln>
            </p:spPr>
          </p:pic>
          <p:pic>
            <p:nvPicPr>
              <p:cNvPr id="102506" name="Picture 196" descr="arrow.png"/>
              <p:cNvPicPr>
                <a:picLocks noChangeAspect="1"/>
              </p:cNvPicPr>
              <p:nvPr/>
            </p:nvPicPr>
            <p:blipFill>
              <a:blip r:embed="rId11" cstate="print"/>
              <a:srcRect/>
              <a:stretch>
                <a:fillRect/>
              </a:stretch>
            </p:blipFill>
            <p:spPr bwMode="auto">
              <a:xfrm rot="3925092" flipV="1">
                <a:off x="215901" y="1657350"/>
                <a:ext cx="798513" cy="222250"/>
              </a:xfrm>
              <a:prstGeom prst="rect">
                <a:avLst/>
              </a:prstGeom>
              <a:noFill/>
              <a:ln w="9525">
                <a:noFill/>
                <a:miter lim="800000"/>
                <a:headEnd/>
                <a:tailEnd/>
              </a:ln>
            </p:spPr>
          </p:pic>
        </p:grpSp>
        <p:pic>
          <p:nvPicPr>
            <p:cNvPr id="102496" name="Picture 68" descr="Virion_red.png"/>
            <p:cNvPicPr>
              <a:picLocks noChangeAspect="1"/>
            </p:cNvPicPr>
            <p:nvPr/>
          </p:nvPicPr>
          <p:blipFill>
            <a:blip r:embed="rId12" cstate="print"/>
            <a:srcRect/>
            <a:stretch>
              <a:fillRect/>
            </a:stretch>
          </p:blipFill>
          <p:spPr bwMode="auto">
            <a:xfrm>
              <a:off x="179860" y="1066802"/>
              <a:ext cx="352915" cy="374648"/>
            </a:xfrm>
            <a:prstGeom prst="rect">
              <a:avLst/>
            </a:prstGeom>
            <a:noFill/>
            <a:ln w="9525">
              <a:noFill/>
              <a:miter lim="800000"/>
              <a:headEnd/>
              <a:tailEnd/>
            </a:ln>
          </p:spPr>
        </p:pic>
        <p:pic>
          <p:nvPicPr>
            <p:cNvPr id="102497" name="Picture 187" descr="Virion_red.png"/>
            <p:cNvPicPr>
              <a:picLocks noChangeAspect="1"/>
            </p:cNvPicPr>
            <p:nvPr/>
          </p:nvPicPr>
          <p:blipFill>
            <a:blip r:embed="rId12" cstate="print"/>
            <a:srcRect/>
            <a:stretch>
              <a:fillRect/>
            </a:stretch>
          </p:blipFill>
          <p:spPr bwMode="auto">
            <a:xfrm>
              <a:off x="618010" y="2012952"/>
              <a:ext cx="352915" cy="374648"/>
            </a:xfrm>
            <a:prstGeom prst="rect">
              <a:avLst/>
            </a:prstGeom>
            <a:noFill/>
            <a:ln w="9525">
              <a:noFill/>
              <a:miter lim="800000"/>
              <a:headEnd/>
              <a:tailEnd/>
            </a:ln>
          </p:spPr>
        </p:pic>
        <p:grpSp>
          <p:nvGrpSpPr>
            <p:cNvPr id="29" name="Group 70"/>
            <p:cNvGrpSpPr>
              <a:grpSpLocks/>
            </p:cNvGrpSpPr>
            <p:nvPr/>
          </p:nvGrpSpPr>
          <p:grpSpPr bwMode="auto">
            <a:xfrm>
              <a:off x="1100138" y="2801938"/>
              <a:ext cx="635000" cy="862013"/>
              <a:chOff x="1138238" y="2763838"/>
              <a:chExt cx="635000" cy="862013"/>
            </a:xfrm>
          </p:grpSpPr>
          <p:grpSp>
            <p:nvGrpSpPr>
              <p:cNvPr id="30" name="Group 69"/>
              <p:cNvGrpSpPr>
                <a:grpSpLocks/>
              </p:cNvGrpSpPr>
              <p:nvPr/>
            </p:nvGrpSpPr>
            <p:grpSpPr bwMode="auto">
              <a:xfrm>
                <a:off x="1335560" y="3003552"/>
                <a:ext cx="417830" cy="622299"/>
                <a:chOff x="1335560" y="3003552"/>
                <a:chExt cx="417830" cy="622299"/>
              </a:xfrm>
            </p:grpSpPr>
            <p:pic>
              <p:nvPicPr>
                <p:cNvPr id="102501" name="Picture 9" descr="Virion_Red.png"/>
                <p:cNvPicPr>
                  <a:picLocks noChangeAspect="1"/>
                </p:cNvPicPr>
                <p:nvPr/>
              </p:nvPicPr>
              <p:blipFill>
                <a:blip r:embed="rId13" cstate="print"/>
                <a:srcRect/>
                <a:stretch>
                  <a:fillRect/>
                </a:stretch>
              </p:blipFill>
              <p:spPr bwMode="auto">
                <a:xfrm rot="-1920187">
                  <a:off x="1602996" y="3270019"/>
                  <a:ext cx="150394" cy="355832"/>
                </a:xfrm>
                <a:prstGeom prst="rect">
                  <a:avLst/>
                </a:prstGeom>
                <a:noFill/>
                <a:ln w="9525">
                  <a:noFill/>
                  <a:miter lim="800000"/>
                  <a:headEnd/>
                  <a:tailEnd/>
                </a:ln>
              </p:spPr>
            </p:pic>
            <p:pic>
              <p:nvPicPr>
                <p:cNvPr id="102502" name="Picture 188" descr="Virion_red.png"/>
                <p:cNvPicPr>
                  <a:picLocks noChangeAspect="1"/>
                </p:cNvPicPr>
                <p:nvPr/>
              </p:nvPicPr>
              <p:blipFill>
                <a:blip r:embed="rId12" cstate="print"/>
                <a:srcRect/>
                <a:stretch>
                  <a:fillRect/>
                </a:stretch>
              </p:blipFill>
              <p:spPr bwMode="auto">
                <a:xfrm>
                  <a:off x="1335560" y="3003552"/>
                  <a:ext cx="352915" cy="374648"/>
                </a:xfrm>
                <a:prstGeom prst="rect">
                  <a:avLst/>
                </a:prstGeom>
                <a:noFill/>
                <a:ln w="9525">
                  <a:noFill/>
                  <a:miter lim="800000"/>
                  <a:headEnd/>
                  <a:tailEnd/>
                </a:ln>
              </p:spPr>
            </p:pic>
          </p:grpSp>
          <p:pic>
            <p:nvPicPr>
              <p:cNvPr id="102500" name="Picture 7" descr="Virion_bubble.png"/>
              <p:cNvPicPr>
                <a:picLocks noChangeAspect="1"/>
              </p:cNvPicPr>
              <p:nvPr/>
            </p:nvPicPr>
            <p:blipFill>
              <a:blip r:embed="rId14" cstate="print"/>
              <a:srcRect/>
              <a:stretch>
                <a:fillRect/>
              </a:stretch>
            </p:blipFill>
            <p:spPr bwMode="auto">
              <a:xfrm>
                <a:off x="1138238" y="2763838"/>
                <a:ext cx="635000" cy="635349"/>
              </a:xfrm>
              <a:prstGeom prst="rect">
                <a:avLst/>
              </a:prstGeom>
              <a:noFill/>
              <a:ln w="9525">
                <a:noFill/>
                <a:miter lim="800000"/>
                <a:headEnd/>
                <a:tailEnd/>
              </a:ln>
            </p:spPr>
          </p:pic>
        </p:grpSp>
      </p:grpSp>
      <p:grpSp>
        <p:nvGrpSpPr>
          <p:cNvPr id="31" name="Group 84"/>
          <p:cNvGrpSpPr>
            <a:grpSpLocks/>
          </p:cNvGrpSpPr>
          <p:nvPr/>
        </p:nvGrpSpPr>
        <p:grpSpPr bwMode="auto">
          <a:xfrm>
            <a:off x="3690938" y="4068763"/>
            <a:ext cx="2540000" cy="1701800"/>
            <a:chOff x="3690938" y="4069003"/>
            <a:chExt cx="2539999" cy="1701574"/>
          </a:xfrm>
        </p:grpSpPr>
        <p:pic>
          <p:nvPicPr>
            <p:cNvPr id="102480" name="Picture 291" descr="Arrow_curve.png"/>
            <p:cNvPicPr>
              <a:picLocks noChangeAspect="1"/>
            </p:cNvPicPr>
            <p:nvPr/>
          </p:nvPicPr>
          <p:blipFill>
            <a:blip r:embed="rId15" cstate="print"/>
            <a:srcRect/>
            <a:stretch>
              <a:fillRect/>
            </a:stretch>
          </p:blipFill>
          <p:spPr bwMode="auto">
            <a:xfrm rot="-649861">
              <a:off x="3690938" y="4689634"/>
              <a:ext cx="2539999" cy="982532"/>
            </a:xfrm>
            <a:prstGeom prst="rect">
              <a:avLst/>
            </a:prstGeom>
            <a:noFill/>
            <a:ln w="9525">
              <a:noFill/>
              <a:miter lim="800000"/>
              <a:headEnd/>
              <a:tailEnd/>
            </a:ln>
          </p:spPr>
        </p:pic>
        <p:grpSp>
          <p:nvGrpSpPr>
            <p:cNvPr id="25760" name="Group 83"/>
            <p:cNvGrpSpPr>
              <a:grpSpLocks/>
            </p:cNvGrpSpPr>
            <p:nvPr/>
          </p:nvGrpSpPr>
          <p:grpSpPr bwMode="auto">
            <a:xfrm>
              <a:off x="4386263" y="4069003"/>
              <a:ext cx="1712660" cy="1701574"/>
              <a:chOff x="4386263" y="4069003"/>
              <a:chExt cx="1712660" cy="1701574"/>
            </a:xfrm>
          </p:grpSpPr>
          <p:grpSp>
            <p:nvGrpSpPr>
              <p:cNvPr id="25761" name="Group 292"/>
              <p:cNvGrpSpPr>
                <a:grpSpLocks/>
              </p:cNvGrpSpPr>
              <p:nvPr/>
            </p:nvGrpSpPr>
            <p:grpSpPr bwMode="auto">
              <a:xfrm>
                <a:off x="5195730" y="4069003"/>
                <a:ext cx="903193" cy="463490"/>
                <a:chOff x="5322554" y="4255646"/>
                <a:chExt cx="903016" cy="463112"/>
              </a:xfrm>
            </p:grpSpPr>
            <p:sp>
              <p:nvSpPr>
                <p:cNvPr id="291" name="Rounded Rectangle 290"/>
                <p:cNvSpPr/>
                <p:nvPr/>
              </p:nvSpPr>
              <p:spPr>
                <a:xfrm>
                  <a:off x="5322712" y="4255646"/>
                  <a:ext cx="903109" cy="463110"/>
                </a:xfrm>
                <a:prstGeom prst="roundRect">
                  <a:avLst/>
                </a:prstGeom>
                <a:solidFill>
                  <a:srgbClr val="4F81BD"/>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cs typeface="Arial" pitchFamily="34" charset="0"/>
                  </a:endParaRPr>
                </a:p>
              </p:txBody>
            </p:sp>
            <p:sp>
              <p:nvSpPr>
                <p:cNvPr id="102494" name="TextBox 282"/>
                <p:cNvSpPr txBox="1">
                  <a:spLocks noChangeArrowheads="1"/>
                </p:cNvSpPr>
                <p:nvPr/>
              </p:nvSpPr>
              <p:spPr bwMode="auto">
                <a:xfrm>
                  <a:off x="5349694" y="4288952"/>
                  <a:ext cx="857083" cy="368983"/>
                </a:xfrm>
                <a:prstGeom prst="rect">
                  <a:avLst/>
                </a:prstGeom>
                <a:noFill/>
                <a:ln w="12700">
                  <a:noFill/>
                  <a:miter lim="800000"/>
                  <a:headEnd/>
                  <a:tailEnd/>
                </a:ln>
              </p:spPr>
              <p:txBody>
                <a:bodyPr>
                  <a:spAutoFit/>
                </a:bodyPr>
                <a:lstStyle/>
                <a:p>
                  <a:pPr algn="ctr"/>
                  <a:r>
                    <a:rPr lang="en-GB" sz="900" b="1" dirty="0">
                      <a:solidFill>
                        <a:schemeClr val="bg1"/>
                      </a:solidFill>
                    </a:rPr>
                    <a:t>RNA replication</a:t>
                  </a:r>
                </a:p>
              </p:txBody>
            </p:sp>
          </p:grpSp>
          <p:pic>
            <p:nvPicPr>
              <p:cNvPr id="102483" name="Picture 177" descr="cell_green_blue.png"/>
              <p:cNvPicPr>
                <a:picLocks noChangeAspect="1"/>
              </p:cNvPicPr>
              <p:nvPr/>
            </p:nvPicPr>
            <p:blipFill>
              <a:blip r:embed="rId16" cstate="print"/>
              <a:srcRect/>
              <a:stretch>
                <a:fillRect/>
              </a:stretch>
            </p:blipFill>
            <p:spPr bwMode="auto">
              <a:xfrm flipH="1">
                <a:off x="4621213" y="5180105"/>
                <a:ext cx="128588" cy="128571"/>
              </a:xfrm>
              <a:prstGeom prst="rect">
                <a:avLst/>
              </a:prstGeom>
              <a:noFill/>
              <a:ln w="9525">
                <a:noFill/>
                <a:miter lim="800000"/>
                <a:headEnd/>
                <a:tailEnd/>
              </a:ln>
            </p:spPr>
          </p:pic>
          <p:pic>
            <p:nvPicPr>
              <p:cNvPr id="102484" name="Picture 178" descr="cell_green_blue.png"/>
              <p:cNvPicPr>
                <a:picLocks noChangeAspect="1"/>
              </p:cNvPicPr>
              <p:nvPr/>
            </p:nvPicPr>
            <p:blipFill>
              <a:blip r:embed="rId16" cstate="print"/>
              <a:srcRect/>
              <a:stretch>
                <a:fillRect/>
              </a:stretch>
            </p:blipFill>
            <p:spPr bwMode="auto">
              <a:xfrm flipH="1">
                <a:off x="4843463" y="5027726"/>
                <a:ext cx="128588" cy="128571"/>
              </a:xfrm>
              <a:prstGeom prst="rect">
                <a:avLst/>
              </a:prstGeom>
              <a:noFill/>
              <a:ln w="9525">
                <a:noFill/>
                <a:miter lim="800000"/>
                <a:headEnd/>
                <a:tailEnd/>
              </a:ln>
            </p:spPr>
          </p:pic>
          <p:pic>
            <p:nvPicPr>
              <p:cNvPr id="102485" name="Picture 179" descr="cell_green_blue.png"/>
              <p:cNvPicPr>
                <a:picLocks noChangeAspect="1"/>
              </p:cNvPicPr>
              <p:nvPr/>
            </p:nvPicPr>
            <p:blipFill>
              <a:blip r:embed="rId16" cstate="print"/>
              <a:srcRect/>
              <a:stretch>
                <a:fillRect/>
              </a:stretch>
            </p:blipFill>
            <p:spPr bwMode="auto">
              <a:xfrm flipH="1">
                <a:off x="5014913" y="5345183"/>
                <a:ext cx="128588" cy="128571"/>
              </a:xfrm>
              <a:prstGeom prst="rect">
                <a:avLst/>
              </a:prstGeom>
              <a:noFill/>
              <a:ln w="9525">
                <a:noFill/>
                <a:miter lim="800000"/>
                <a:headEnd/>
                <a:tailEnd/>
              </a:ln>
            </p:spPr>
          </p:pic>
          <p:pic>
            <p:nvPicPr>
              <p:cNvPr id="102486" name="Picture 180" descr="cell_green_blue.png"/>
              <p:cNvPicPr>
                <a:picLocks noChangeAspect="1"/>
              </p:cNvPicPr>
              <p:nvPr/>
            </p:nvPicPr>
            <p:blipFill>
              <a:blip r:embed="rId16" cstate="print"/>
              <a:srcRect/>
              <a:stretch>
                <a:fillRect/>
              </a:stretch>
            </p:blipFill>
            <p:spPr bwMode="auto">
              <a:xfrm flipH="1">
                <a:off x="5059363" y="4921378"/>
                <a:ext cx="128588" cy="128571"/>
              </a:xfrm>
              <a:prstGeom prst="rect">
                <a:avLst/>
              </a:prstGeom>
              <a:noFill/>
              <a:ln w="9525">
                <a:noFill/>
                <a:miter lim="800000"/>
                <a:headEnd/>
                <a:tailEnd/>
              </a:ln>
            </p:spPr>
          </p:pic>
          <p:pic>
            <p:nvPicPr>
              <p:cNvPr id="102487" name="Picture 181" descr="cell_green_blue.png"/>
              <p:cNvPicPr>
                <a:picLocks noChangeAspect="1"/>
              </p:cNvPicPr>
              <p:nvPr/>
            </p:nvPicPr>
            <p:blipFill>
              <a:blip r:embed="rId16" cstate="print"/>
              <a:srcRect/>
              <a:stretch>
                <a:fillRect/>
              </a:stretch>
            </p:blipFill>
            <p:spPr bwMode="auto">
              <a:xfrm flipH="1">
                <a:off x="4760913" y="5294390"/>
                <a:ext cx="128588" cy="128571"/>
              </a:xfrm>
              <a:prstGeom prst="rect">
                <a:avLst/>
              </a:prstGeom>
              <a:noFill/>
              <a:ln w="9525">
                <a:noFill/>
                <a:miter lim="800000"/>
                <a:headEnd/>
                <a:tailEnd/>
              </a:ln>
            </p:spPr>
          </p:pic>
          <p:pic>
            <p:nvPicPr>
              <p:cNvPr id="102488" name="Picture 182" descr="cell_green_blue.png"/>
              <p:cNvPicPr>
                <a:picLocks noChangeAspect="1"/>
              </p:cNvPicPr>
              <p:nvPr/>
            </p:nvPicPr>
            <p:blipFill>
              <a:blip r:embed="rId16" cstate="print"/>
              <a:srcRect/>
              <a:stretch>
                <a:fillRect/>
              </a:stretch>
            </p:blipFill>
            <p:spPr bwMode="auto">
              <a:xfrm flipH="1">
                <a:off x="5567363" y="5084868"/>
                <a:ext cx="128588" cy="128571"/>
              </a:xfrm>
              <a:prstGeom prst="rect">
                <a:avLst/>
              </a:prstGeom>
              <a:noFill/>
              <a:ln w="9525">
                <a:noFill/>
                <a:miter lim="800000"/>
                <a:headEnd/>
                <a:tailEnd/>
              </a:ln>
            </p:spPr>
          </p:pic>
          <p:pic>
            <p:nvPicPr>
              <p:cNvPr id="102489" name="Picture 183" descr="cell_green_blue.png"/>
              <p:cNvPicPr>
                <a:picLocks noChangeAspect="1"/>
              </p:cNvPicPr>
              <p:nvPr/>
            </p:nvPicPr>
            <p:blipFill>
              <a:blip r:embed="rId16" cstate="print"/>
              <a:srcRect/>
              <a:stretch>
                <a:fillRect/>
              </a:stretch>
            </p:blipFill>
            <p:spPr bwMode="auto">
              <a:xfrm flipH="1">
                <a:off x="4672013" y="4710268"/>
                <a:ext cx="128588" cy="128571"/>
              </a:xfrm>
              <a:prstGeom prst="rect">
                <a:avLst/>
              </a:prstGeom>
              <a:noFill/>
              <a:ln w="9525">
                <a:noFill/>
                <a:miter lim="800000"/>
                <a:headEnd/>
                <a:tailEnd/>
              </a:ln>
            </p:spPr>
          </p:pic>
          <p:pic>
            <p:nvPicPr>
              <p:cNvPr id="102490" name="Picture 184" descr="cell_green_blue.png"/>
              <p:cNvPicPr>
                <a:picLocks noChangeAspect="1"/>
              </p:cNvPicPr>
              <p:nvPr/>
            </p:nvPicPr>
            <p:blipFill>
              <a:blip r:embed="rId16" cstate="print"/>
              <a:srcRect/>
              <a:stretch>
                <a:fillRect/>
              </a:stretch>
            </p:blipFill>
            <p:spPr bwMode="auto">
              <a:xfrm flipH="1">
                <a:off x="4792663" y="4456302"/>
                <a:ext cx="128588" cy="128571"/>
              </a:xfrm>
              <a:prstGeom prst="rect">
                <a:avLst/>
              </a:prstGeom>
              <a:noFill/>
              <a:ln w="9525">
                <a:noFill/>
                <a:miter lim="800000"/>
                <a:headEnd/>
                <a:tailEnd/>
              </a:ln>
            </p:spPr>
          </p:pic>
          <p:pic>
            <p:nvPicPr>
              <p:cNvPr id="102491" name="Picture 185" descr="cell_green_blue.png"/>
              <p:cNvPicPr>
                <a:picLocks noChangeAspect="1"/>
              </p:cNvPicPr>
              <p:nvPr/>
            </p:nvPicPr>
            <p:blipFill>
              <a:blip r:embed="rId16" cstate="print"/>
              <a:srcRect/>
              <a:stretch>
                <a:fillRect/>
              </a:stretch>
            </p:blipFill>
            <p:spPr bwMode="auto">
              <a:xfrm flipH="1">
                <a:off x="4386263" y="4900743"/>
                <a:ext cx="128588" cy="128571"/>
              </a:xfrm>
              <a:prstGeom prst="rect">
                <a:avLst/>
              </a:prstGeom>
              <a:noFill/>
              <a:ln w="9525">
                <a:noFill/>
                <a:miter lim="800000"/>
                <a:headEnd/>
                <a:tailEnd/>
              </a:ln>
            </p:spPr>
          </p:pic>
          <p:pic>
            <p:nvPicPr>
              <p:cNvPr id="102492" name="Picture 186" descr="cell_green_blue.png"/>
              <p:cNvPicPr>
                <a:picLocks noChangeAspect="1"/>
              </p:cNvPicPr>
              <p:nvPr/>
            </p:nvPicPr>
            <p:blipFill>
              <a:blip r:embed="rId16" cstate="print"/>
              <a:srcRect/>
              <a:stretch>
                <a:fillRect/>
              </a:stretch>
            </p:blipFill>
            <p:spPr bwMode="auto">
              <a:xfrm flipH="1">
                <a:off x="4548188" y="5640419"/>
                <a:ext cx="130175" cy="130158"/>
              </a:xfrm>
              <a:prstGeom prst="rect">
                <a:avLst/>
              </a:prstGeom>
              <a:noFill/>
              <a:ln w="9525">
                <a:noFill/>
                <a:miter lim="800000"/>
                <a:headEnd/>
                <a:tailEnd/>
              </a:ln>
            </p:spPr>
          </p:pic>
        </p:grpSp>
      </p:grpSp>
      <p:grpSp>
        <p:nvGrpSpPr>
          <p:cNvPr id="25762" name="Group 87"/>
          <p:cNvGrpSpPr>
            <a:grpSpLocks/>
          </p:cNvGrpSpPr>
          <p:nvPr/>
        </p:nvGrpSpPr>
        <p:grpSpPr bwMode="auto">
          <a:xfrm>
            <a:off x="6253163" y="3233738"/>
            <a:ext cx="1674812" cy="1023937"/>
            <a:chOff x="6253502" y="3234266"/>
            <a:chExt cx="1674473" cy="1023409"/>
          </a:xfrm>
        </p:grpSpPr>
        <p:grpSp>
          <p:nvGrpSpPr>
            <p:cNvPr id="25763" name="Group 169"/>
            <p:cNvGrpSpPr>
              <a:grpSpLocks/>
            </p:cNvGrpSpPr>
            <p:nvPr/>
          </p:nvGrpSpPr>
          <p:grpSpPr bwMode="auto">
            <a:xfrm>
              <a:off x="6283325" y="3403600"/>
              <a:ext cx="1644650" cy="854075"/>
              <a:chOff x="3958" y="2144"/>
              <a:chExt cx="1036" cy="538"/>
            </a:xfrm>
          </p:grpSpPr>
          <p:sp>
            <p:nvSpPr>
              <p:cNvPr id="362" name="Rounded Rectangle 361"/>
              <p:cNvSpPr/>
              <p:nvPr/>
            </p:nvSpPr>
            <p:spPr>
              <a:xfrm>
                <a:off x="4426" y="2144"/>
                <a:ext cx="568" cy="292"/>
              </a:xfrm>
              <a:prstGeom prst="roundRect">
                <a:avLst/>
              </a:prstGeom>
              <a:solidFill>
                <a:srgbClr val="4F81BD"/>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cs typeface="Arial" pitchFamily="34" charset="0"/>
                </a:endParaRPr>
              </a:p>
            </p:txBody>
          </p:sp>
          <p:grpSp>
            <p:nvGrpSpPr>
              <p:cNvPr id="25765" name="Group 166"/>
              <p:cNvGrpSpPr>
                <a:grpSpLocks/>
              </p:cNvGrpSpPr>
              <p:nvPr/>
            </p:nvGrpSpPr>
            <p:grpSpPr bwMode="auto">
              <a:xfrm>
                <a:off x="3958" y="2162"/>
                <a:ext cx="1014" cy="520"/>
                <a:chOff x="3958" y="2162"/>
                <a:chExt cx="1014" cy="520"/>
              </a:xfrm>
            </p:grpSpPr>
            <p:sp>
              <p:nvSpPr>
                <p:cNvPr id="102478" name="TextBox 362"/>
                <p:cNvSpPr txBox="1">
                  <a:spLocks noChangeArrowheads="1"/>
                </p:cNvSpPr>
                <p:nvPr/>
              </p:nvSpPr>
              <p:spPr bwMode="auto">
                <a:xfrm>
                  <a:off x="4432" y="2162"/>
                  <a:ext cx="540" cy="233"/>
                </a:xfrm>
                <a:prstGeom prst="rect">
                  <a:avLst/>
                </a:prstGeom>
                <a:noFill/>
                <a:ln w="12700">
                  <a:noFill/>
                  <a:miter lim="800000"/>
                  <a:headEnd/>
                  <a:tailEnd/>
                </a:ln>
              </p:spPr>
              <p:txBody>
                <a:bodyPr>
                  <a:spAutoFit/>
                </a:bodyPr>
                <a:lstStyle/>
                <a:p>
                  <a:pPr algn="ctr"/>
                  <a:r>
                    <a:rPr lang="en-GB" sz="900" b="1" dirty="0">
                      <a:solidFill>
                        <a:schemeClr val="bg1"/>
                      </a:solidFill>
                    </a:rPr>
                    <a:t>Viral assembly</a:t>
                  </a:r>
                </a:p>
              </p:txBody>
            </p:sp>
            <p:pic>
              <p:nvPicPr>
                <p:cNvPr id="102479" name="Picture 199" descr="arrow.png"/>
                <p:cNvPicPr>
                  <a:picLocks noChangeAspect="1"/>
                </p:cNvPicPr>
                <p:nvPr/>
              </p:nvPicPr>
              <p:blipFill>
                <a:blip r:embed="rId17" cstate="print"/>
                <a:srcRect/>
                <a:stretch>
                  <a:fillRect/>
                </a:stretch>
              </p:blipFill>
              <p:spPr bwMode="auto">
                <a:xfrm rot="17634457" flipV="1">
                  <a:off x="3828" y="2411"/>
                  <a:ext cx="401" cy="141"/>
                </a:xfrm>
                <a:prstGeom prst="rect">
                  <a:avLst/>
                </a:prstGeom>
                <a:noFill/>
                <a:ln w="9525">
                  <a:noFill/>
                  <a:miter lim="800000"/>
                  <a:headEnd/>
                  <a:tailEnd/>
                </a:ln>
              </p:spPr>
            </p:pic>
          </p:grpSp>
        </p:grpSp>
        <p:pic>
          <p:nvPicPr>
            <p:cNvPr id="102475" name="Picture 86" descr="Virion_open-cell_red_.png"/>
            <p:cNvPicPr>
              <a:picLocks noChangeAspect="1"/>
            </p:cNvPicPr>
            <p:nvPr/>
          </p:nvPicPr>
          <p:blipFill>
            <a:blip r:embed="rId18" cstate="print"/>
            <a:srcRect/>
            <a:stretch>
              <a:fillRect/>
            </a:stretch>
          </p:blipFill>
          <p:spPr bwMode="auto">
            <a:xfrm>
              <a:off x="6253502" y="3234266"/>
              <a:ext cx="739965" cy="739965"/>
            </a:xfrm>
            <a:prstGeom prst="rect">
              <a:avLst/>
            </a:prstGeom>
            <a:noFill/>
            <a:ln w="9525">
              <a:noFill/>
              <a:miter lim="800000"/>
              <a:headEnd/>
              <a:tailEnd/>
            </a:ln>
          </p:spPr>
        </p:pic>
      </p:grpSp>
      <p:grpSp>
        <p:nvGrpSpPr>
          <p:cNvPr id="25766" name="Group 91"/>
          <p:cNvGrpSpPr>
            <a:grpSpLocks/>
          </p:cNvGrpSpPr>
          <p:nvPr/>
        </p:nvGrpSpPr>
        <p:grpSpPr bwMode="auto">
          <a:xfrm>
            <a:off x="6323013" y="1288567"/>
            <a:ext cx="2311399" cy="2046287"/>
            <a:chOff x="6322483" y="1262063"/>
            <a:chExt cx="2311220" cy="2045494"/>
          </a:xfrm>
        </p:grpSpPr>
        <p:pic>
          <p:nvPicPr>
            <p:cNvPr id="102468" name="Picture 90" descr="Nucleus_small.png"/>
            <p:cNvPicPr>
              <a:picLocks noChangeAspect="1"/>
            </p:cNvPicPr>
            <p:nvPr/>
          </p:nvPicPr>
          <p:blipFill>
            <a:blip r:embed="rId19" cstate="print"/>
            <a:srcRect/>
            <a:stretch>
              <a:fillRect/>
            </a:stretch>
          </p:blipFill>
          <p:spPr bwMode="auto">
            <a:xfrm>
              <a:off x="6322483" y="2510366"/>
              <a:ext cx="1561739" cy="757767"/>
            </a:xfrm>
            <a:prstGeom prst="rect">
              <a:avLst/>
            </a:prstGeom>
            <a:noFill/>
            <a:ln w="9525">
              <a:noFill/>
              <a:miter lim="800000"/>
              <a:headEnd/>
              <a:tailEnd/>
            </a:ln>
          </p:spPr>
        </p:pic>
        <p:grpSp>
          <p:nvGrpSpPr>
            <p:cNvPr id="25767" name="Group 14"/>
            <p:cNvGrpSpPr>
              <a:grpSpLocks/>
            </p:cNvGrpSpPr>
            <p:nvPr/>
          </p:nvGrpSpPr>
          <p:grpSpPr bwMode="auto">
            <a:xfrm>
              <a:off x="7479679" y="1262063"/>
              <a:ext cx="1154024" cy="461783"/>
              <a:chOff x="7539300" y="1177221"/>
              <a:chExt cx="1153798" cy="462664"/>
            </a:xfrm>
          </p:grpSpPr>
          <p:sp>
            <p:nvSpPr>
              <p:cNvPr id="368" name="Rounded Rectangle 367"/>
              <p:cNvSpPr/>
              <p:nvPr/>
            </p:nvSpPr>
            <p:spPr>
              <a:xfrm>
                <a:off x="7539300" y="1177221"/>
                <a:ext cx="1153798" cy="462664"/>
              </a:xfrm>
              <a:prstGeom prst="roundRect">
                <a:avLst/>
              </a:prstGeom>
              <a:solidFill>
                <a:srgbClr val="4F81BD"/>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cs typeface="Arial" pitchFamily="34" charset="0"/>
                </a:endParaRPr>
              </a:p>
            </p:txBody>
          </p:sp>
          <p:sp>
            <p:nvSpPr>
              <p:cNvPr id="102473" name="TextBox 368"/>
              <p:cNvSpPr txBox="1">
                <a:spLocks noChangeArrowheads="1"/>
              </p:cNvSpPr>
              <p:nvPr/>
            </p:nvSpPr>
            <p:spPr bwMode="auto">
              <a:xfrm>
                <a:off x="7549446" y="1232396"/>
                <a:ext cx="1069220" cy="369893"/>
              </a:xfrm>
              <a:prstGeom prst="rect">
                <a:avLst/>
              </a:prstGeom>
              <a:noFill/>
              <a:ln w="12700">
                <a:noFill/>
                <a:miter lim="800000"/>
                <a:headEnd/>
                <a:tailEnd/>
              </a:ln>
            </p:spPr>
            <p:txBody>
              <a:bodyPr>
                <a:spAutoFit/>
              </a:bodyPr>
              <a:lstStyle/>
              <a:p>
                <a:pPr algn="ctr"/>
                <a:r>
                  <a:rPr lang="en-GB" sz="900" b="1" dirty="0">
                    <a:solidFill>
                      <a:schemeClr val="bg1"/>
                    </a:solidFill>
                  </a:rPr>
                  <a:t>Transport and release</a:t>
                </a:r>
              </a:p>
            </p:txBody>
          </p:sp>
        </p:grpSp>
        <p:pic>
          <p:nvPicPr>
            <p:cNvPr id="102470" name="Picture 200" descr="arrow.png"/>
            <p:cNvPicPr>
              <a:picLocks noChangeAspect="1"/>
            </p:cNvPicPr>
            <p:nvPr/>
          </p:nvPicPr>
          <p:blipFill>
            <a:blip r:embed="rId20" cstate="print"/>
            <a:srcRect/>
            <a:stretch>
              <a:fillRect/>
            </a:stretch>
          </p:blipFill>
          <p:spPr bwMode="auto">
            <a:xfrm rot="18200771" flipV="1">
              <a:off x="6443663" y="2671763"/>
              <a:ext cx="1049338" cy="222250"/>
            </a:xfrm>
            <a:prstGeom prst="rect">
              <a:avLst/>
            </a:prstGeom>
            <a:noFill/>
            <a:ln w="9525">
              <a:noFill/>
              <a:miter lim="800000"/>
              <a:headEnd/>
              <a:tailEnd/>
            </a:ln>
          </p:spPr>
        </p:pic>
        <p:pic>
          <p:nvPicPr>
            <p:cNvPr id="102471" name="Picture 260" descr="Virion_red.png"/>
            <p:cNvPicPr>
              <a:picLocks noChangeAspect="1"/>
            </p:cNvPicPr>
            <p:nvPr/>
          </p:nvPicPr>
          <p:blipFill>
            <a:blip r:embed="rId12" cstate="print"/>
            <a:srcRect/>
            <a:stretch>
              <a:fillRect/>
            </a:stretch>
          </p:blipFill>
          <p:spPr bwMode="auto">
            <a:xfrm>
              <a:off x="7105593" y="2125135"/>
              <a:ext cx="352915" cy="374648"/>
            </a:xfrm>
            <a:prstGeom prst="rect">
              <a:avLst/>
            </a:prstGeom>
            <a:noFill/>
            <a:ln w="9525">
              <a:noFill/>
              <a:miter lim="800000"/>
              <a:headEnd/>
              <a:tailEnd/>
            </a:ln>
          </p:spPr>
        </p:pic>
      </p:grpSp>
      <p:sp>
        <p:nvSpPr>
          <p:cNvPr id="155" name="Rounded Rectangle 154"/>
          <p:cNvSpPr/>
          <p:nvPr/>
        </p:nvSpPr>
        <p:spPr>
          <a:xfrm>
            <a:off x="1092200" y="1949450"/>
            <a:ext cx="901700" cy="461963"/>
          </a:xfrm>
          <a:prstGeom prst="roundRect">
            <a:avLst/>
          </a:prstGeom>
          <a:solidFill>
            <a:srgbClr val="00FFFF"/>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GB" sz="900" b="1" dirty="0">
                <a:solidFill>
                  <a:srgbClr val="000000"/>
                </a:solidFill>
                <a:ea typeface="Calibri" charset="0"/>
                <a:cs typeface="Arial" pitchFamily="34" charset="0"/>
              </a:rPr>
              <a:t>Entry and p7 inhibitors</a:t>
            </a:r>
          </a:p>
        </p:txBody>
      </p:sp>
      <p:sp>
        <p:nvSpPr>
          <p:cNvPr id="156" name="Rounded Rectangle 155"/>
          <p:cNvSpPr/>
          <p:nvPr/>
        </p:nvSpPr>
        <p:spPr>
          <a:xfrm>
            <a:off x="1600200" y="3898900"/>
            <a:ext cx="1098550" cy="250825"/>
          </a:xfrm>
          <a:prstGeom prst="roundRect">
            <a:avLst/>
          </a:prstGeom>
          <a:solidFill>
            <a:srgbClr val="00FFFF"/>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GB" sz="900" b="1" dirty="0">
                <a:solidFill>
                  <a:srgbClr val="000000"/>
                </a:solidFill>
                <a:ea typeface="Calibri" charset="0"/>
                <a:cs typeface="Arial" pitchFamily="34" charset="0"/>
              </a:rPr>
              <a:t>IRES inhibitors</a:t>
            </a:r>
          </a:p>
        </p:txBody>
      </p:sp>
      <p:sp>
        <p:nvSpPr>
          <p:cNvPr id="157" name="Rounded Rectangle 156"/>
          <p:cNvSpPr/>
          <p:nvPr/>
        </p:nvSpPr>
        <p:spPr>
          <a:xfrm>
            <a:off x="420688" y="6196013"/>
            <a:ext cx="1241425" cy="431800"/>
          </a:xfrm>
          <a:prstGeom prst="roundRect">
            <a:avLst/>
          </a:prstGeom>
          <a:solidFill>
            <a:srgbClr val="00FFFF"/>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GB" sz="900" b="1" dirty="0">
                <a:solidFill>
                  <a:srgbClr val="000000"/>
                </a:solidFill>
                <a:ea typeface="Calibri" charset="0"/>
                <a:cs typeface="Arial" pitchFamily="34" charset="0"/>
              </a:rPr>
              <a:t>NS3/4A protease inhibitors</a:t>
            </a:r>
          </a:p>
        </p:txBody>
      </p:sp>
      <p:sp>
        <p:nvSpPr>
          <p:cNvPr id="158" name="Rounded Rectangle 157"/>
          <p:cNvSpPr/>
          <p:nvPr/>
        </p:nvSpPr>
        <p:spPr>
          <a:xfrm>
            <a:off x="6861175" y="5986463"/>
            <a:ext cx="1041400" cy="501650"/>
          </a:xfrm>
          <a:prstGeom prst="roundRect">
            <a:avLst/>
          </a:prstGeom>
          <a:solidFill>
            <a:srgbClr val="00FFFF"/>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GB" sz="900" b="1" dirty="0">
                <a:solidFill>
                  <a:srgbClr val="000000"/>
                </a:solidFill>
                <a:ea typeface="Calibri" charset="0"/>
                <a:cs typeface="Arial" pitchFamily="34" charset="0"/>
              </a:rPr>
              <a:t>NS4B and NS5A inhibitors</a:t>
            </a:r>
          </a:p>
        </p:txBody>
      </p:sp>
      <p:sp>
        <p:nvSpPr>
          <p:cNvPr id="159" name="Rounded Rectangle 158"/>
          <p:cNvSpPr/>
          <p:nvPr/>
        </p:nvSpPr>
        <p:spPr>
          <a:xfrm>
            <a:off x="6710363" y="4124325"/>
            <a:ext cx="1241425" cy="431800"/>
          </a:xfrm>
          <a:prstGeom prst="roundRect">
            <a:avLst/>
          </a:prstGeom>
          <a:solidFill>
            <a:srgbClr val="00FFFF"/>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GB" sz="900" b="1" dirty="0">
                <a:solidFill>
                  <a:srgbClr val="000000"/>
                </a:solidFill>
                <a:ea typeface="Calibri" charset="0"/>
                <a:cs typeface="Arial" pitchFamily="34" charset="0"/>
              </a:rPr>
              <a:t>NS5B polymerase inhibitors</a:t>
            </a:r>
          </a:p>
        </p:txBody>
      </p:sp>
      <p:sp>
        <p:nvSpPr>
          <p:cNvPr id="160" name="Rounded Rectangle 159"/>
          <p:cNvSpPr/>
          <p:nvPr/>
        </p:nvSpPr>
        <p:spPr>
          <a:xfrm>
            <a:off x="5181600" y="3251200"/>
            <a:ext cx="1041400" cy="355600"/>
          </a:xfrm>
          <a:prstGeom prst="roundRect">
            <a:avLst/>
          </a:prstGeom>
          <a:solidFill>
            <a:srgbClr val="00FFFF"/>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l-GR" sz="900" b="1">
                <a:solidFill>
                  <a:srgbClr val="000000"/>
                </a:solidFill>
              </a:rPr>
              <a:t>α</a:t>
            </a:r>
            <a:r>
              <a:rPr lang="en-GB" sz="900" b="1">
                <a:solidFill>
                  <a:srgbClr val="000000"/>
                </a:solidFill>
              </a:rPr>
              <a:t>-glucosidase inhibitors</a:t>
            </a:r>
          </a:p>
        </p:txBody>
      </p:sp>
      <p:sp>
        <p:nvSpPr>
          <p:cNvPr id="161" name="Rounded Rectangle 160"/>
          <p:cNvSpPr/>
          <p:nvPr/>
        </p:nvSpPr>
        <p:spPr>
          <a:xfrm>
            <a:off x="8078788" y="4446588"/>
            <a:ext cx="965200" cy="355600"/>
          </a:xfrm>
          <a:prstGeom prst="roundRect">
            <a:avLst/>
          </a:prstGeom>
          <a:solidFill>
            <a:schemeClr val="accent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GB" sz="900" dirty="0" err="1">
                <a:solidFill>
                  <a:srgbClr val="000000"/>
                </a:solidFill>
                <a:ea typeface="Calibri" charset="0"/>
                <a:cs typeface="Arial" pitchFamily="34" charset="0"/>
              </a:rPr>
              <a:t>Cyclophilin</a:t>
            </a:r>
            <a:r>
              <a:rPr lang="en-GB" sz="900" dirty="0">
                <a:solidFill>
                  <a:srgbClr val="000000"/>
                </a:solidFill>
                <a:ea typeface="Calibri" charset="0"/>
                <a:cs typeface="Arial" pitchFamily="34" charset="0"/>
              </a:rPr>
              <a:t> Inhibitors</a:t>
            </a:r>
          </a:p>
        </p:txBody>
      </p:sp>
      <p:grpSp>
        <p:nvGrpSpPr>
          <p:cNvPr id="25768" name="Group 82"/>
          <p:cNvGrpSpPr>
            <a:grpSpLocks/>
          </p:cNvGrpSpPr>
          <p:nvPr/>
        </p:nvGrpSpPr>
        <p:grpSpPr bwMode="auto">
          <a:xfrm>
            <a:off x="5862638" y="4587875"/>
            <a:ext cx="3013075" cy="1320800"/>
            <a:chOff x="5490634" y="4587393"/>
            <a:chExt cx="3011370" cy="1321283"/>
          </a:xfrm>
        </p:grpSpPr>
        <p:pic>
          <p:nvPicPr>
            <p:cNvPr id="102419" name="Picture 153" descr="DNA_single_orange.png"/>
            <p:cNvPicPr>
              <a:picLocks noChangeAspect="1"/>
            </p:cNvPicPr>
            <p:nvPr/>
          </p:nvPicPr>
          <p:blipFill>
            <a:blip r:embed="rId21" cstate="print"/>
            <a:srcRect l="63998" t="-7692" r="-5865" b="7692"/>
            <a:stretch>
              <a:fillRect/>
            </a:stretch>
          </p:blipFill>
          <p:spPr bwMode="auto">
            <a:xfrm rot="-2274565">
              <a:off x="7176563" y="4731057"/>
              <a:ext cx="996950" cy="488713"/>
            </a:xfrm>
            <a:prstGeom prst="rect">
              <a:avLst/>
            </a:prstGeom>
            <a:noFill/>
            <a:ln w="9525">
              <a:noFill/>
              <a:miter lim="800000"/>
              <a:headEnd/>
              <a:tailEnd/>
            </a:ln>
          </p:spPr>
        </p:pic>
        <p:pic>
          <p:nvPicPr>
            <p:cNvPr id="102420" name="Picture 3" descr="DNA_single_red.png"/>
            <p:cNvPicPr>
              <a:picLocks noChangeAspect="1"/>
            </p:cNvPicPr>
            <p:nvPr/>
          </p:nvPicPr>
          <p:blipFill>
            <a:blip r:embed="rId22" cstate="print"/>
            <a:srcRect t="-2" r="34480" b="33176"/>
            <a:stretch>
              <a:fillRect/>
            </a:stretch>
          </p:blipFill>
          <p:spPr bwMode="auto">
            <a:xfrm rot="5400000" flipH="1">
              <a:off x="7576786" y="4481929"/>
              <a:ext cx="670345" cy="1180091"/>
            </a:xfrm>
            <a:prstGeom prst="rect">
              <a:avLst/>
            </a:prstGeom>
            <a:noFill/>
            <a:ln w="9525">
              <a:noFill/>
              <a:miter lim="800000"/>
              <a:headEnd/>
              <a:tailEnd/>
            </a:ln>
          </p:spPr>
        </p:pic>
        <p:grpSp>
          <p:nvGrpSpPr>
            <p:cNvPr id="25769" name="Group 372"/>
            <p:cNvGrpSpPr>
              <a:grpSpLocks/>
            </p:cNvGrpSpPr>
            <p:nvPr/>
          </p:nvGrpSpPr>
          <p:grpSpPr bwMode="auto">
            <a:xfrm>
              <a:off x="6014510" y="5376333"/>
              <a:ext cx="2342091" cy="532343"/>
              <a:chOff x="3575000" y="2884979"/>
              <a:chExt cx="1905048" cy="420964"/>
            </a:xfrm>
          </p:grpSpPr>
          <p:pic>
            <p:nvPicPr>
              <p:cNvPr id="102466" name="Picture 422" descr="Membrane_white.png"/>
              <p:cNvPicPr>
                <a:picLocks noChangeAspect="1"/>
              </p:cNvPicPr>
              <p:nvPr/>
            </p:nvPicPr>
            <p:blipFill>
              <a:blip r:embed="rId23" cstate="print"/>
              <a:srcRect l="30646" t="-3616" b="-3616"/>
              <a:stretch>
                <a:fillRect/>
              </a:stretch>
            </p:blipFill>
            <p:spPr bwMode="auto">
              <a:xfrm flipV="1">
                <a:off x="3575000" y="2884979"/>
                <a:ext cx="1897051" cy="408263"/>
              </a:xfrm>
              <a:prstGeom prst="rect">
                <a:avLst/>
              </a:prstGeom>
              <a:noFill/>
              <a:ln w="9525">
                <a:noFill/>
                <a:miter lim="800000"/>
                <a:headEnd/>
                <a:tailEnd/>
              </a:ln>
            </p:spPr>
          </p:pic>
          <p:pic>
            <p:nvPicPr>
              <p:cNvPr id="102467" name="Picture 421" descr="Membrane_white.png"/>
              <p:cNvPicPr>
                <a:picLocks noChangeAspect="1"/>
              </p:cNvPicPr>
              <p:nvPr/>
            </p:nvPicPr>
            <p:blipFill>
              <a:blip r:embed="rId24" cstate="print"/>
              <a:srcRect l="32047" r="2"/>
              <a:stretch>
                <a:fillRect/>
              </a:stretch>
            </p:blipFill>
            <p:spPr bwMode="auto">
              <a:xfrm flipV="1">
                <a:off x="3588618" y="2897680"/>
                <a:ext cx="1891430" cy="408263"/>
              </a:xfrm>
              <a:prstGeom prst="rect">
                <a:avLst/>
              </a:prstGeom>
              <a:noFill/>
              <a:ln w="9525">
                <a:noFill/>
                <a:miter lim="800000"/>
                <a:headEnd/>
                <a:tailEnd/>
              </a:ln>
            </p:spPr>
          </p:pic>
        </p:grpSp>
        <p:grpSp>
          <p:nvGrpSpPr>
            <p:cNvPr id="25770" name="Group 211"/>
            <p:cNvGrpSpPr>
              <a:grpSpLocks/>
            </p:cNvGrpSpPr>
            <p:nvPr/>
          </p:nvGrpSpPr>
          <p:grpSpPr bwMode="auto">
            <a:xfrm>
              <a:off x="7229080" y="5096359"/>
              <a:ext cx="524341" cy="574389"/>
              <a:chOff x="2744786" y="5967874"/>
              <a:chExt cx="398358" cy="436384"/>
            </a:xfrm>
          </p:grpSpPr>
          <p:sp>
            <p:nvSpPr>
              <p:cNvPr id="195" name="Block Arc 369"/>
              <p:cNvSpPr>
                <a:spLocks/>
              </p:cNvSpPr>
              <p:nvPr/>
            </p:nvSpPr>
            <p:spPr bwMode="auto">
              <a:xfrm rot="4500000">
                <a:off x="3025340" y="6252677"/>
                <a:ext cx="120652" cy="114512"/>
              </a:xfrm>
              <a:custGeom>
                <a:avLst/>
                <a:gdLst>
                  <a:gd name="T0" fmla="*/ 0 w 120551"/>
                  <a:gd name="T1" fmla="*/ 0 h 114171"/>
                  <a:gd name="T2" fmla="*/ 0 w 120551"/>
                  <a:gd name="T3" fmla="*/ 0 h 114171"/>
                  <a:gd name="T4" fmla="*/ 0 w 120551"/>
                  <a:gd name="T5" fmla="*/ 0 h 114171"/>
                  <a:gd name="T6" fmla="*/ 0 w 120551"/>
                  <a:gd name="T7" fmla="*/ 0 h 114171"/>
                  <a:gd name="T8" fmla="*/ 0 w 120551"/>
                  <a:gd name="T9" fmla="*/ 0 h 114171"/>
                  <a:gd name="T10" fmla="*/ 0 w 120551"/>
                  <a:gd name="T11" fmla="*/ 0 h 114171"/>
                  <a:gd name="T12" fmla="*/ 0 w 120551"/>
                  <a:gd name="T13" fmla="*/ 0 h 114171"/>
                  <a:gd name="T14" fmla="*/ 0 60000 65536"/>
                  <a:gd name="T15" fmla="*/ 0 60000 65536"/>
                  <a:gd name="T16" fmla="*/ 0 60000 65536"/>
                  <a:gd name="T17" fmla="*/ 0 60000 65536"/>
                  <a:gd name="T18" fmla="*/ 0 60000 65536"/>
                  <a:gd name="T19" fmla="*/ 0 60000 65536"/>
                  <a:gd name="T20" fmla="*/ 0 60000 65536"/>
                  <a:gd name="T21" fmla="*/ 0 w 120551"/>
                  <a:gd name="T22" fmla="*/ 0 h 114171"/>
                  <a:gd name="T23" fmla="*/ 120551 w 120551"/>
                  <a:gd name="T24" fmla="*/ 114171 h 1141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551" h="114171">
                    <a:moveTo>
                      <a:pt x="0" y="62798"/>
                    </a:moveTo>
                    <a:cubicBezTo>
                      <a:pt x="0" y="28604"/>
                      <a:pt x="24358" y="-6007"/>
                      <a:pt x="44450" y="885"/>
                    </a:cubicBezTo>
                    <a:cubicBezTo>
                      <a:pt x="64542" y="7777"/>
                      <a:pt x="120551" y="69955"/>
                      <a:pt x="120551" y="104149"/>
                    </a:cubicBezTo>
                    <a:cubicBezTo>
                      <a:pt x="113143" y="104149"/>
                      <a:pt x="106336" y="114171"/>
                      <a:pt x="98928" y="114171"/>
                    </a:cubicBezTo>
                    <a:cubicBezTo>
                      <a:pt x="98928" y="92252"/>
                      <a:pt x="56725" y="23110"/>
                      <a:pt x="44450" y="23110"/>
                    </a:cubicBezTo>
                    <a:cubicBezTo>
                      <a:pt x="32175" y="23110"/>
                      <a:pt x="22225" y="40879"/>
                      <a:pt x="22225" y="62798"/>
                    </a:cubicBezTo>
                    <a:lnTo>
                      <a:pt x="0" y="62798"/>
                    </a:lnTo>
                    <a:close/>
                  </a:path>
                </a:pathLst>
              </a:custGeom>
              <a:solidFill>
                <a:schemeClr val="tx1"/>
              </a:solidFill>
              <a:ln w="9525" cap="flat" cmpd="sng">
                <a:noFill/>
                <a:prstDash val="solid"/>
                <a:round/>
                <a:headEnd/>
                <a:tailEnd/>
              </a:ln>
              <a:effectLst>
                <a:outerShdw dist="23000" dir="5400000" rotWithShape="0">
                  <a:srgbClr val="000000">
                    <a:alpha val="34998"/>
                  </a:srgbClr>
                </a:outerShdw>
              </a:effectLst>
            </p:spPr>
            <p:txBody>
              <a:bodyPr anchor="ctr"/>
              <a:lstStyle/>
              <a:p>
                <a:pPr>
                  <a:defRPr/>
                </a:pPr>
                <a:endParaRPr lang="en-US">
                  <a:latin typeface="Arial" pitchFamily="34" charset="0"/>
                  <a:ea typeface="ＭＳ Ｐゴシック" charset="-128"/>
                </a:endParaRPr>
              </a:p>
            </p:txBody>
          </p:sp>
          <p:sp>
            <p:nvSpPr>
              <p:cNvPr id="196" name="Rounded Rectangle 195"/>
              <p:cNvSpPr/>
              <p:nvPr/>
            </p:nvSpPr>
            <p:spPr bwMode="auto">
              <a:xfrm rot="16200000">
                <a:off x="2936878" y="6268527"/>
                <a:ext cx="36513" cy="234950"/>
              </a:xfrm>
              <a:prstGeom prst="roundRect">
                <a:avLst/>
              </a:prstGeom>
              <a:solidFill>
                <a:srgbClr val="804000"/>
              </a:solidFill>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a:cs typeface="Arial" pitchFamily="34" charset="0"/>
                </a:endParaRPr>
              </a:p>
            </p:txBody>
          </p:sp>
          <p:grpSp>
            <p:nvGrpSpPr>
              <p:cNvPr id="25771" name="Group 220"/>
              <p:cNvGrpSpPr>
                <a:grpSpLocks/>
              </p:cNvGrpSpPr>
              <p:nvPr/>
            </p:nvGrpSpPr>
            <p:grpSpPr bwMode="auto">
              <a:xfrm>
                <a:off x="2744786" y="5967874"/>
                <a:ext cx="389038" cy="356726"/>
                <a:chOff x="2744786" y="5967874"/>
                <a:chExt cx="389038" cy="356726"/>
              </a:xfrm>
            </p:grpSpPr>
            <p:sp>
              <p:nvSpPr>
                <p:cNvPr id="198" name="Oval 197"/>
                <p:cNvSpPr/>
                <p:nvPr/>
              </p:nvSpPr>
              <p:spPr>
                <a:xfrm>
                  <a:off x="2744786" y="5967874"/>
                  <a:ext cx="385763" cy="356726"/>
                </a:xfrm>
                <a:prstGeom prst="ellipse">
                  <a:avLst/>
                </a:prstGeom>
                <a:solidFill>
                  <a:srgbClr val="7B1D4E">
                    <a:alpha val="82000"/>
                  </a:srgbClr>
                </a:solidFill>
                <a:ln>
                  <a:solidFill>
                    <a:schemeClr val="accent4">
                      <a:lumMod val="75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cs typeface="Arial" pitchFamily="34" charset="0"/>
                  </a:endParaRPr>
                </a:p>
              </p:txBody>
            </p:sp>
            <p:sp>
              <p:nvSpPr>
                <p:cNvPr id="199" name="Text Box 388"/>
                <p:cNvSpPr txBox="1">
                  <a:spLocks noChangeArrowheads="1"/>
                </p:cNvSpPr>
                <p:nvPr/>
              </p:nvSpPr>
              <p:spPr bwMode="auto">
                <a:xfrm>
                  <a:off x="2759608" y="6061390"/>
                  <a:ext cx="373671" cy="174946"/>
                </a:xfrm>
                <a:prstGeom prst="rect">
                  <a:avLst/>
                </a:prstGeom>
                <a:noFill/>
                <a:ln>
                  <a:noFill/>
                </a:ln>
                <a:extLst/>
              </p:spPr>
              <p:txBody>
                <a:bodyPr wrap="none">
                  <a:spAutoFit/>
                </a:bodyPr>
                <a:lstStyle>
                  <a:lvl1pPr eaLnBrk="0" hangingPunct="0">
                    <a:defRPr sz="1000">
                      <a:solidFill>
                        <a:schemeClr val="tx1"/>
                      </a:solidFill>
                      <a:latin typeface="Calibri" charset="0"/>
                      <a:ea typeface="ＭＳ Ｐゴシック" charset="0"/>
                      <a:cs typeface="ＭＳ Ｐゴシック" charset="0"/>
                    </a:defRPr>
                  </a:lvl1pPr>
                  <a:lvl2pPr marL="742950" indent="-285750" eaLnBrk="0" hangingPunct="0">
                    <a:defRPr sz="1000">
                      <a:solidFill>
                        <a:schemeClr val="tx1"/>
                      </a:solidFill>
                      <a:latin typeface="Calibri" charset="0"/>
                      <a:ea typeface="ＭＳ Ｐゴシック" charset="0"/>
                    </a:defRPr>
                  </a:lvl2pPr>
                  <a:lvl3pPr marL="1143000" indent="-228600" eaLnBrk="0" hangingPunct="0">
                    <a:defRPr sz="1000">
                      <a:solidFill>
                        <a:schemeClr val="tx1"/>
                      </a:solidFill>
                      <a:latin typeface="Calibri" charset="0"/>
                      <a:ea typeface="ＭＳ Ｐゴシック" charset="0"/>
                    </a:defRPr>
                  </a:lvl3pPr>
                  <a:lvl4pPr marL="1600200" indent="-228600" eaLnBrk="0" hangingPunct="0">
                    <a:defRPr sz="1000">
                      <a:solidFill>
                        <a:schemeClr val="tx1"/>
                      </a:solidFill>
                      <a:latin typeface="Calibri" charset="0"/>
                      <a:ea typeface="ＭＳ Ｐゴシック" charset="0"/>
                    </a:defRPr>
                  </a:lvl4pPr>
                  <a:lvl5pPr marL="2057400" indent="-228600" eaLnBrk="0" hangingPunct="0">
                    <a:defRPr sz="1000">
                      <a:solidFill>
                        <a:schemeClr val="tx1"/>
                      </a:solidFill>
                      <a:latin typeface="Calibri" charset="0"/>
                      <a:ea typeface="ＭＳ Ｐゴシック" charset="0"/>
                    </a:defRPr>
                  </a:lvl5pPr>
                  <a:lvl6pPr marL="2514600" indent="-228600" eaLnBrk="0" fontAlgn="base" hangingPunct="0">
                    <a:spcBef>
                      <a:spcPct val="0"/>
                    </a:spcBef>
                    <a:spcAft>
                      <a:spcPct val="0"/>
                    </a:spcAft>
                    <a:defRPr sz="1000">
                      <a:solidFill>
                        <a:schemeClr val="tx1"/>
                      </a:solidFill>
                      <a:latin typeface="Calibri" charset="0"/>
                      <a:ea typeface="ＭＳ Ｐゴシック" charset="0"/>
                    </a:defRPr>
                  </a:lvl6pPr>
                  <a:lvl7pPr marL="2971800" indent="-228600" eaLnBrk="0" fontAlgn="base" hangingPunct="0">
                    <a:spcBef>
                      <a:spcPct val="0"/>
                    </a:spcBef>
                    <a:spcAft>
                      <a:spcPct val="0"/>
                    </a:spcAft>
                    <a:defRPr sz="1000">
                      <a:solidFill>
                        <a:schemeClr val="tx1"/>
                      </a:solidFill>
                      <a:latin typeface="Calibri" charset="0"/>
                      <a:ea typeface="ＭＳ Ｐゴシック" charset="0"/>
                    </a:defRPr>
                  </a:lvl7pPr>
                  <a:lvl8pPr marL="3429000" indent="-228600" eaLnBrk="0" fontAlgn="base" hangingPunct="0">
                    <a:spcBef>
                      <a:spcPct val="0"/>
                    </a:spcBef>
                    <a:spcAft>
                      <a:spcPct val="0"/>
                    </a:spcAft>
                    <a:defRPr sz="1000">
                      <a:solidFill>
                        <a:schemeClr val="tx1"/>
                      </a:solidFill>
                      <a:latin typeface="Calibri" charset="0"/>
                      <a:ea typeface="ＭＳ Ｐゴシック" charset="0"/>
                    </a:defRPr>
                  </a:lvl8pPr>
                  <a:lvl9pPr marL="3886200" indent="-228600" eaLnBrk="0" fontAlgn="base" hangingPunct="0">
                    <a:spcBef>
                      <a:spcPct val="0"/>
                    </a:spcBef>
                    <a:spcAft>
                      <a:spcPct val="0"/>
                    </a:spcAft>
                    <a:defRPr sz="1000">
                      <a:solidFill>
                        <a:schemeClr val="tx1"/>
                      </a:solidFill>
                      <a:latin typeface="Calibri" charset="0"/>
                      <a:ea typeface="ＭＳ Ｐゴシック" charset="0"/>
                    </a:defRPr>
                  </a:lvl9pPr>
                </a:lstStyle>
                <a:p>
                  <a:pPr eaLnBrk="1" fontAlgn="auto" hangingPunct="1">
                    <a:spcBef>
                      <a:spcPts val="0"/>
                    </a:spcBef>
                    <a:spcAft>
                      <a:spcPts val="0"/>
                    </a:spcAft>
                    <a:defRPr/>
                  </a:pPr>
                  <a:r>
                    <a:rPr lang="en-US" sz="900">
                      <a:solidFill>
                        <a:schemeClr val="accent4">
                          <a:lumMod val="10000"/>
                        </a:schemeClr>
                      </a:solidFill>
                      <a:latin typeface="Arial" pitchFamily="34" charset="0"/>
                      <a:cs typeface="Arial" pitchFamily="34" charset="0"/>
                    </a:rPr>
                    <a:t>NS5A</a:t>
                  </a:r>
                </a:p>
              </p:txBody>
            </p:sp>
          </p:grpSp>
        </p:grpSp>
        <p:grpSp>
          <p:nvGrpSpPr>
            <p:cNvPr id="25773" name="Group 260"/>
            <p:cNvGrpSpPr>
              <a:grpSpLocks/>
            </p:cNvGrpSpPr>
            <p:nvPr/>
          </p:nvGrpSpPr>
          <p:grpSpPr bwMode="auto">
            <a:xfrm>
              <a:off x="7073787" y="4587393"/>
              <a:ext cx="732480" cy="699383"/>
              <a:chOff x="8410461" y="4152307"/>
              <a:chExt cx="731949" cy="821817"/>
            </a:xfrm>
          </p:grpSpPr>
          <p:pic>
            <p:nvPicPr>
              <p:cNvPr id="102455" name="Picture 259" descr="Cyclophilin.png"/>
              <p:cNvPicPr>
                <a:picLocks noChangeAspect="1"/>
              </p:cNvPicPr>
              <p:nvPr/>
            </p:nvPicPr>
            <p:blipFill>
              <a:blip r:embed="rId25" cstate="print"/>
              <a:srcRect/>
              <a:stretch>
                <a:fillRect/>
              </a:stretch>
            </p:blipFill>
            <p:spPr bwMode="auto">
              <a:xfrm flipH="1">
                <a:off x="8410461" y="4152307"/>
                <a:ext cx="731949" cy="821817"/>
              </a:xfrm>
              <a:prstGeom prst="rect">
                <a:avLst/>
              </a:prstGeom>
              <a:noFill/>
              <a:ln w="9525">
                <a:noFill/>
                <a:miter lim="800000"/>
                <a:headEnd/>
                <a:tailEnd/>
              </a:ln>
            </p:spPr>
          </p:pic>
          <p:sp>
            <p:nvSpPr>
              <p:cNvPr id="194" name="TextBox 87"/>
              <p:cNvSpPr txBox="1">
                <a:spLocks noChangeArrowheads="1"/>
              </p:cNvSpPr>
              <p:nvPr/>
            </p:nvSpPr>
            <p:spPr bwMode="auto">
              <a:xfrm>
                <a:off x="8561354" y="4407962"/>
                <a:ext cx="485148" cy="272449"/>
              </a:xfrm>
              <a:prstGeom prst="rect">
                <a:avLst/>
              </a:prstGeom>
              <a:noFill/>
              <a:ln>
                <a:noFill/>
              </a:ln>
              <a:extLst/>
            </p:spPr>
            <p:txBody>
              <a:bodyPr wrap="none">
                <a:spAutoFit/>
              </a:bodyPr>
              <a:lstStyle>
                <a:lvl1pPr eaLnBrk="0" hangingPunct="0">
                  <a:defRPr sz="1000">
                    <a:solidFill>
                      <a:schemeClr val="tx1"/>
                    </a:solidFill>
                    <a:latin typeface="Calibri" charset="0"/>
                    <a:ea typeface="ＭＳ Ｐゴシック" charset="0"/>
                    <a:cs typeface="ＭＳ Ｐゴシック" charset="0"/>
                  </a:defRPr>
                </a:lvl1pPr>
                <a:lvl2pPr marL="742950" indent="-285750" eaLnBrk="0" hangingPunct="0">
                  <a:defRPr sz="1000">
                    <a:solidFill>
                      <a:schemeClr val="tx1"/>
                    </a:solidFill>
                    <a:latin typeface="Calibri" charset="0"/>
                    <a:ea typeface="ＭＳ Ｐゴシック" charset="0"/>
                  </a:defRPr>
                </a:lvl2pPr>
                <a:lvl3pPr marL="1143000" indent="-228600" eaLnBrk="0" hangingPunct="0">
                  <a:defRPr sz="1000">
                    <a:solidFill>
                      <a:schemeClr val="tx1"/>
                    </a:solidFill>
                    <a:latin typeface="Calibri" charset="0"/>
                    <a:ea typeface="ＭＳ Ｐゴシック" charset="0"/>
                  </a:defRPr>
                </a:lvl3pPr>
                <a:lvl4pPr marL="1600200" indent="-228600" eaLnBrk="0" hangingPunct="0">
                  <a:defRPr sz="1000">
                    <a:solidFill>
                      <a:schemeClr val="tx1"/>
                    </a:solidFill>
                    <a:latin typeface="Calibri" charset="0"/>
                    <a:ea typeface="ＭＳ Ｐゴシック" charset="0"/>
                  </a:defRPr>
                </a:lvl4pPr>
                <a:lvl5pPr marL="2057400" indent="-228600" eaLnBrk="0" hangingPunct="0">
                  <a:defRPr sz="1000">
                    <a:solidFill>
                      <a:schemeClr val="tx1"/>
                    </a:solidFill>
                    <a:latin typeface="Calibri" charset="0"/>
                    <a:ea typeface="ＭＳ Ｐゴシック" charset="0"/>
                  </a:defRPr>
                </a:lvl5pPr>
                <a:lvl6pPr marL="2514600" indent="-228600" eaLnBrk="0" fontAlgn="base" hangingPunct="0">
                  <a:spcBef>
                    <a:spcPct val="0"/>
                  </a:spcBef>
                  <a:spcAft>
                    <a:spcPct val="0"/>
                  </a:spcAft>
                  <a:defRPr sz="1000">
                    <a:solidFill>
                      <a:schemeClr val="tx1"/>
                    </a:solidFill>
                    <a:latin typeface="Calibri" charset="0"/>
                    <a:ea typeface="ＭＳ Ｐゴシック" charset="0"/>
                  </a:defRPr>
                </a:lvl6pPr>
                <a:lvl7pPr marL="2971800" indent="-228600" eaLnBrk="0" fontAlgn="base" hangingPunct="0">
                  <a:spcBef>
                    <a:spcPct val="0"/>
                  </a:spcBef>
                  <a:spcAft>
                    <a:spcPct val="0"/>
                  </a:spcAft>
                  <a:defRPr sz="1000">
                    <a:solidFill>
                      <a:schemeClr val="tx1"/>
                    </a:solidFill>
                    <a:latin typeface="Calibri" charset="0"/>
                    <a:ea typeface="ＭＳ Ｐゴシック" charset="0"/>
                  </a:defRPr>
                </a:lvl7pPr>
                <a:lvl8pPr marL="3429000" indent="-228600" eaLnBrk="0" fontAlgn="base" hangingPunct="0">
                  <a:spcBef>
                    <a:spcPct val="0"/>
                  </a:spcBef>
                  <a:spcAft>
                    <a:spcPct val="0"/>
                  </a:spcAft>
                  <a:defRPr sz="1000">
                    <a:solidFill>
                      <a:schemeClr val="tx1"/>
                    </a:solidFill>
                    <a:latin typeface="Calibri" charset="0"/>
                    <a:ea typeface="ＭＳ Ｐゴシック" charset="0"/>
                  </a:defRPr>
                </a:lvl8pPr>
                <a:lvl9pPr marL="3886200" indent="-228600" eaLnBrk="0" fontAlgn="base" hangingPunct="0">
                  <a:spcBef>
                    <a:spcPct val="0"/>
                  </a:spcBef>
                  <a:spcAft>
                    <a:spcPct val="0"/>
                  </a:spcAft>
                  <a:defRPr sz="1000">
                    <a:solidFill>
                      <a:schemeClr val="tx1"/>
                    </a:solidFill>
                    <a:latin typeface="Calibri" charset="0"/>
                    <a:ea typeface="ＭＳ Ｐゴシック" charset="0"/>
                  </a:defRPr>
                </a:lvl9pPr>
              </a:lstStyle>
              <a:p>
                <a:pPr eaLnBrk="1" fontAlgn="auto" hangingPunct="1">
                  <a:spcBef>
                    <a:spcPts val="0"/>
                  </a:spcBef>
                  <a:spcAft>
                    <a:spcPts val="0"/>
                  </a:spcAft>
                  <a:defRPr/>
                </a:pPr>
                <a:r>
                  <a:rPr lang="en-US" sz="900" dirty="0" err="1" smtClean="0">
                    <a:solidFill>
                      <a:schemeClr val="accent4">
                        <a:lumMod val="10000"/>
                      </a:schemeClr>
                    </a:solidFill>
                    <a:latin typeface="Arial" pitchFamily="34" charset="0"/>
                    <a:cs typeface="Arial" pitchFamily="34" charset="0"/>
                  </a:rPr>
                  <a:t>CypA</a:t>
                </a:r>
                <a:endParaRPr lang="en-US" sz="900" dirty="0">
                  <a:solidFill>
                    <a:schemeClr val="accent4">
                      <a:lumMod val="10000"/>
                    </a:schemeClr>
                  </a:solidFill>
                  <a:latin typeface="Arial" pitchFamily="34" charset="0"/>
                  <a:cs typeface="Arial" pitchFamily="34" charset="0"/>
                </a:endParaRPr>
              </a:p>
            </p:txBody>
          </p:sp>
        </p:grpSp>
        <p:pic>
          <p:nvPicPr>
            <p:cNvPr id="102424" name="Picture 2" descr="DNA_single_orange.png"/>
            <p:cNvPicPr>
              <a:picLocks noChangeAspect="1"/>
            </p:cNvPicPr>
            <p:nvPr/>
          </p:nvPicPr>
          <p:blipFill>
            <a:blip r:embed="rId26" cstate="print"/>
            <a:srcRect r="40247"/>
            <a:stretch>
              <a:fillRect/>
            </a:stretch>
          </p:blipFill>
          <p:spPr bwMode="auto">
            <a:xfrm rot="705683">
              <a:off x="5490634" y="4989120"/>
              <a:ext cx="1231900" cy="607194"/>
            </a:xfrm>
            <a:prstGeom prst="rect">
              <a:avLst/>
            </a:prstGeom>
            <a:noFill/>
            <a:ln w="9525">
              <a:noFill/>
              <a:miter lim="800000"/>
              <a:headEnd/>
              <a:tailEnd/>
            </a:ln>
          </p:spPr>
        </p:pic>
        <p:grpSp>
          <p:nvGrpSpPr>
            <p:cNvPr id="25774" name="Group 77"/>
            <p:cNvGrpSpPr>
              <a:grpSpLocks/>
            </p:cNvGrpSpPr>
            <p:nvPr/>
          </p:nvGrpSpPr>
          <p:grpSpPr bwMode="auto">
            <a:xfrm>
              <a:off x="6772215" y="4919122"/>
              <a:ext cx="559977" cy="881989"/>
              <a:chOff x="10998871" y="5711599"/>
              <a:chExt cx="425434" cy="670078"/>
            </a:xfrm>
          </p:grpSpPr>
          <p:grpSp>
            <p:nvGrpSpPr>
              <p:cNvPr id="25775" name="Group 212"/>
              <p:cNvGrpSpPr>
                <a:grpSpLocks/>
              </p:cNvGrpSpPr>
              <p:nvPr/>
            </p:nvGrpSpPr>
            <p:grpSpPr bwMode="auto">
              <a:xfrm>
                <a:off x="10998871" y="5711599"/>
                <a:ext cx="425434" cy="670078"/>
                <a:chOff x="3124872" y="5948666"/>
                <a:chExt cx="425434" cy="670078"/>
              </a:xfrm>
            </p:grpSpPr>
            <p:grpSp>
              <p:nvGrpSpPr>
                <p:cNvPr id="25776" name="Group 255"/>
                <p:cNvGrpSpPr>
                  <a:grpSpLocks/>
                </p:cNvGrpSpPr>
                <p:nvPr/>
              </p:nvGrpSpPr>
              <p:grpSpPr bwMode="auto">
                <a:xfrm>
                  <a:off x="3414600" y="6252634"/>
                  <a:ext cx="36000" cy="366110"/>
                  <a:chOff x="3213963" y="3617623"/>
                  <a:chExt cx="36000" cy="366249"/>
                </a:xfrm>
              </p:grpSpPr>
              <p:cxnSp>
                <p:nvCxnSpPr>
                  <p:cNvPr id="25653" name="Straight Connector 216"/>
                  <p:cNvCxnSpPr>
                    <a:cxnSpLocks noChangeShapeType="1"/>
                  </p:cNvCxnSpPr>
                  <p:nvPr/>
                </p:nvCxnSpPr>
                <p:spPr bwMode="auto">
                  <a:xfrm>
                    <a:off x="3229498" y="3617835"/>
                    <a:ext cx="0" cy="216049"/>
                  </a:xfrm>
                  <a:prstGeom prst="line">
                    <a:avLst/>
                  </a:prstGeom>
                  <a:noFill/>
                  <a:ln w="25400">
                    <a:solidFill>
                      <a:schemeClr val="tx1"/>
                    </a:solidFill>
                    <a:round/>
                    <a:headEnd/>
                    <a:tailEnd/>
                  </a:ln>
                  <a:effectLst>
                    <a:outerShdw blurRad="63500" dist="20000" dir="5400000" rotWithShape="0">
                      <a:srgbClr val="000000">
                        <a:alpha val="37999"/>
                      </a:srgbClr>
                    </a:outerShdw>
                  </a:effectLst>
                  <a:extLst/>
                </p:spPr>
              </p:cxnSp>
              <p:sp>
                <p:nvSpPr>
                  <p:cNvPr id="192" name="Rounded Rectangle 191"/>
                  <p:cNvSpPr/>
                  <p:nvPr/>
                </p:nvSpPr>
                <p:spPr>
                  <a:xfrm>
                    <a:off x="3213963" y="3748922"/>
                    <a:ext cx="36000" cy="234950"/>
                  </a:xfrm>
                  <a:prstGeom prst="roundRect">
                    <a:avLst/>
                  </a:prstGeom>
                  <a:solidFill>
                    <a:srgbClr val="804000"/>
                  </a:solidFill>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a:cs typeface="Arial" pitchFamily="34" charset="0"/>
                    </a:endParaRPr>
                  </a:p>
                </p:txBody>
              </p:sp>
            </p:grpSp>
            <p:sp>
              <p:nvSpPr>
                <p:cNvPr id="190" name="Oval 189"/>
                <p:cNvSpPr/>
                <p:nvPr/>
              </p:nvSpPr>
              <p:spPr>
                <a:xfrm>
                  <a:off x="3124872" y="5948666"/>
                  <a:ext cx="425434" cy="369584"/>
                </a:xfrm>
                <a:prstGeom prst="ellipse">
                  <a:avLst/>
                </a:prstGeom>
                <a:solidFill>
                  <a:srgbClr val="BD76BB">
                    <a:alpha val="97000"/>
                  </a:srgbClr>
                </a:solidFill>
                <a:ln>
                  <a:solidFill>
                    <a:schemeClr val="accent4">
                      <a:lumMod val="75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cs typeface="Arial" pitchFamily="34" charset="0"/>
                  </a:endParaRPr>
                </a:p>
              </p:txBody>
            </p:sp>
          </p:grpSp>
          <p:sp>
            <p:nvSpPr>
              <p:cNvPr id="188" name="Text Box 388"/>
              <p:cNvSpPr txBox="1">
                <a:spLocks noChangeArrowheads="1"/>
              </p:cNvSpPr>
              <p:nvPr/>
            </p:nvSpPr>
            <p:spPr bwMode="auto">
              <a:xfrm>
                <a:off x="11028099" y="5803431"/>
                <a:ext cx="374878" cy="176152"/>
              </a:xfrm>
              <a:prstGeom prst="rect">
                <a:avLst/>
              </a:prstGeom>
              <a:noFill/>
              <a:ln>
                <a:noFill/>
              </a:ln>
              <a:extLst/>
            </p:spPr>
            <p:txBody>
              <a:bodyPr wrap="none">
                <a:spAutoFit/>
              </a:bodyPr>
              <a:lstStyle>
                <a:lvl1pPr eaLnBrk="0" hangingPunct="0">
                  <a:defRPr sz="1000">
                    <a:solidFill>
                      <a:schemeClr val="tx1"/>
                    </a:solidFill>
                    <a:latin typeface="Calibri" charset="0"/>
                    <a:ea typeface="ＭＳ Ｐゴシック" charset="0"/>
                    <a:cs typeface="ＭＳ Ｐゴシック" charset="0"/>
                  </a:defRPr>
                </a:lvl1pPr>
                <a:lvl2pPr marL="742950" indent="-285750" eaLnBrk="0" hangingPunct="0">
                  <a:defRPr sz="1000">
                    <a:solidFill>
                      <a:schemeClr val="tx1"/>
                    </a:solidFill>
                    <a:latin typeface="Calibri" charset="0"/>
                    <a:ea typeface="ＭＳ Ｐゴシック" charset="0"/>
                  </a:defRPr>
                </a:lvl2pPr>
                <a:lvl3pPr marL="1143000" indent="-228600" eaLnBrk="0" hangingPunct="0">
                  <a:defRPr sz="1000">
                    <a:solidFill>
                      <a:schemeClr val="tx1"/>
                    </a:solidFill>
                    <a:latin typeface="Calibri" charset="0"/>
                    <a:ea typeface="ＭＳ Ｐゴシック" charset="0"/>
                  </a:defRPr>
                </a:lvl3pPr>
                <a:lvl4pPr marL="1600200" indent="-228600" eaLnBrk="0" hangingPunct="0">
                  <a:defRPr sz="1000">
                    <a:solidFill>
                      <a:schemeClr val="tx1"/>
                    </a:solidFill>
                    <a:latin typeface="Calibri" charset="0"/>
                    <a:ea typeface="ＭＳ Ｐゴシック" charset="0"/>
                  </a:defRPr>
                </a:lvl4pPr>
                <a:lvl5pPr marL="2057400" indent="-228600" eaLnBrk="0" hangingPunct="0">
                  <a:defRPr sz="1000">
                    <a:solidFill>
                      <a:schemeClr val="tx1"/>
                    </a:solidFill>
                    <a:latin typeface="Calibri" charset="0"/>
                    <a:ea typeface="ＭＳ Ｐゴシック" charset="0"/>
                  </a:defRPr>
                </a:lvl5pPr>
                <a:lvl6pPr marL="2514600" indent="-228600" eaLnBrk="0" fontAlgn="base" hangingPunct="0">
                  <a:spcBef>
                    <a:spcPct val="0"/>
                  </a:spcBef>
                  <a:spcAft>
                    <a:spcPct val="0"/>
                  </a:spcAft>
                  <a:defRPr sz="1000">
                    <a:solidFill>
                      <a:schemeClr val="tx1"/>
                    </a:solidFill>
                    <a:latin typeface="Calibri" charset="0"/>
                    <a:ea typeface="ＭＳ Ｐゴシック" charset="0"/>
                  </a:defRPr>
                </a:lvl6pPr>
                <a:lvl7pPr marL="2971800" indent="-228600" eaLnBrk="0" fontAlgn="base" hangingPunct="0">
                  <a:spcBef>
                    <a:spcPct val="0"/>
                  </a:spcBef>
                  <a:spcAft>
                    <a:spcPct val="0"/>
                  </a:spcAft>
                  <a:defRPr sz="1000">
                    <a:solidFill>
                      <a:schemeClr val="tx1"/>
                    </a:solidFill>
                    <a:latin typeface="Calibri" charset="0"/>
                    <a:ea typeface="ＭＳ Ｐゴシック" charset="0"/>
                  </a:defRPr>
                </a:lvl7pPr>
                <a:lvl8pPr marL="3429000" indent="-228600" eaLnBrk="0" fontAlgn="base" hangingPunct="0">
                  <a:spcBef>
                    <a:spcPct val="0"/>
                  </a:spcBef>
                  <a:spcAft>
                    <a:spcPct val="0"/>
                  </a:spcAft>
                  <a:defRPr sz="1000">
                    <a:solidFill>
                      <a:schemeClr val="tx1"/>
                    </a:solidFill>
                    <a:latin typeface="Calibri" charset="0"/>
                    <a:ea typeface="ＭＳ Ｐゴシック" charset="0"/>
                  </a:defRPr>
                </a:lvl8pPr>
                <a:lvl9pPr marL="3886200" indent="-228600" eaLnBrk="0" fontAlgn="base" hangingPunct="0">
                  <a:spcBef>
                    <a:spcPct val="0"/>
                  </a:spcBef>
                  <a:spcAft>
                    <a:spcPct val="0"/>
                  </a:spcAft>
                  <a:defRPr sz="1000">
                    <a:solidFill>
                      <a:schemeClr val="tx1"/>
                    </a:solidFill>
                    <a:latin typeface="Calibri" charset="0"/>
                    <a:ea typeface="ＭＳ Ｐゴシック" charset="0"/>
                  </a:defRPr>
                </a:lvl9pPr>
              </a:lstStyle>
              <a:p>
                <a:pPr eaLnBrk="1" fontAlgn="auto" hangingPunct="1">
                  <a:spcBef>
                    <a:spcPts val="0"/>
                  </a:spcBef>
                  <a:spcAft>
                    <a:spcPts val="0"/>
                  </a:spcAft>
                  <a:defRPr/>
                </a:pPr>
                <a:r>
                  <a:rPr lang="en-US" sz="900" dirty="0">
                    <a:solidFill>
                      <a:schemeClr val="accent4">
                        <a:lumMod val="10000"/>
                      </a:schemeClr>
                    </a:solidFill>
                    <a:latin typeface="Arial" pitchFamily="34" charset="0"/>
                    <a:cs typeface="Arial" pitchFamily="34" charset="0"/>
                  </a:rPr>
                  <a:t>NS5B</a:t>
                </a:r>
              </a:p>
            </p:txBody>
          </p:sp>
        </p:grpSp>
        <p:grpSp>
          <p:nvGrpSpPr>
            <p:cNvPr id="25777" name="Group 206"/>
            <p:cNvGrpSpPr>
              <a:grpSpLocks/>
            </p:cNvGrpSpPr>
            <p:nvPr/>
          </p:nvGrpSpPr>
          <p:grpSpPr bwMode="auto">
            <a:xfrm>
              <a:off x="6377191" y="5570584"/>
              <a:ext cx="421865" cy="269650"/>
              <a:chOff x="4213269" y="3420988"/>
              <a:chExt cx="320505" cy="204862"/>
            </a:xfrm>
          </p:grpSpPr>
          <p:sp>
            <p:nvSpPr>
              <p:cNvPr id="185" name="Oval 184"/>
              <p:cNvSpPr/>
              <p:nvPr/>
            </p:nvSpPr>
            <p:spPr>
              <a:xfrm>
                <a:off x="4257675" y="3422650"/>
                <a:ext cx="203200" cy="203200"/>
              </a:xfrm>
              <a:prstGeom prst="ellipse">
                <a:avLst/>
              </a:prstGeom>
              <a:solidFill>
                <a:srgbClr val="FF1879">
                  <a:alpha val="80000"/>
                </a:srgbClr>
              </a:solidFill>
              <a:ln>
                <a:solidFill>
                  <a:schemeClr val="accent6">
                    <a:lumMod val="50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cs typeface="Arial" pitchFamily="34" charset="0"/>
                </a:endParaRPr>
              </a:p>
            </p:txBody>
          </p:sp>
          <p:sp>
            <p:nvSpPr>
              <p:cNvPr id="186" name="Text Box 388"/>
              <p:cNvSpPr txBox="1">
                <a:spLocks noChangeArrowheads="1"/>
              </p:cNvSpPr>
              <p:nvPr/>
            </p:nvSpPr>
            <p:spPr bwMode="auto">
              <a:xfrm>
                <a:off x="4213537" y="3420860"/>
                <a:ext cx="320635" cy="180978"/>
              </a:xfrm>
              <a:prstGeom prst="rect">
                <a:avLst/>
              </a:prstGeom>
              <a:noFill/>
              <a:ln>
                <a:noFill/>
              </a:ln>
              <a:extLst/>
            </p:spPr>
            <p:txBody>
              <a:bodyPr wrap="none">
                <a:spAutoFit/>
              </a:bodyPr>
              <a:lstStyle>
                <a:lvl1pPr eaLnBrk="0" hangingPunct="0">
                  <a:defRPr sz="1000">
                    <a:solidFill>
                      <a:schemeClr val="tx1"/>
                    </a:solidFill>
                    <a:latin typeface="Calibri" charset="0"/>
                    <a:ea typeface="ＭＳ Ｐゴシック" charset="0"/>
                    <a:cs typeface="ＭＳ Ｐゴシック" charset="0"/>
                  </a:defRPr>
                </a:lvl1pPr>
                <a:lvl2pPr marL="742950" indent="-285750" eaLnBrk="0" hangingPunct="0">
                  <a:defRPr sz="1000">
                    <a:solidFill>
                      <a:schemeClr val="tx1"/>
                    </a:solidFill>
                    <a:latin typeface="Calibri" charset="0"/>
                    <a:ea typeface="ＭＳ Ｐゴシック" charset="0"/>
                  </a:defRPr>
                </a:lvl2pPr>
                <a:lvl3pPr marL="1143000" indent="-228600" eaLnBrk="0" hangingPunct="0">
                  <a:defRPr sz="1000">
                    <a:solidFill>
                      <a:schemeClr val="tx1"/>
                    </a:solidFill>
                    <a:latin typeface="Calibri" charset="0"/>
                    <a:ea typeface="ＭＳ Ｐゴシック" charset="0"/>
                  </a:defRPr>
                </a:lvl3pPr>
                <a:lvl4pPr marL="1600200" indent="-228600" eaLnBrk="0" hangingPunct="0">
                  <a:defRPr sz="1000">
                    <a:solidFill>
                      <a:schemeClr val="tx1"/>
                    </a:solidFill>
                    <a:latin typeface="Calibri" charset="0"/>
                    <a:ea typeface="ＭＳ Ｐゴシック" charset="0"/>
                  </a:defRPr>
                </a:lvl4pPr>
                <a:lvl5pPr marL="2057400" indent="-228600" eaLnBrk="0" hangingPunct="0">
                  <a:defRPr sz="1000">
                    <a:solidFill>
                      <a:schemeClr val="tx1"/>
                    </a:solidFill>
                    <a:latin typeface="Calibri" charset="0"/>
                    <a:ea typeface="ＭＳ Ｐゴシック" charset="0"/>
                  </a:defRPr>
                </a:lvl5pPr>
                <a:lvl6pPr marL="2514600" indent="-228600" eaLnBrk="0" fontAlgn="base" hangingPunct="0">
                  <a:spcBef>
                    <a:spcPct val="0"/>
                  </a:spcBef>
                  <a:spcAft>
                    <a:spcPct val="0"/>
                  </a:spcAft>
                  <a:defRPr sz="1000">
                    <a:solidFill>
                      <a:schemeClr val="tx1"/>
                    </a:solidFill>
                    <a:latin typeface="Calibri" charset="0"/>
                    <a:ea typeface="ＭＳ Ｐゴシック" charset="0"/>
                  </a:defRPr>
                </a:lvl6pPr>
                <a:lvl7pPr marL="2971800" indent="-228600" eaLnBrk="0" fontAlgn="base" hangingPunct="0">
                  <a:spcBef>
                    <a:spcPct val="0"/>
                  </a:spcBef>
                  <a:spcAft>
                    <a:spcPct val="0"/>
                  </a:spcAft>
                  <a:defRPr sz="1000">
                    <a:solidFill>
                      <a:schemeClr val="tx1"/>
                    </a:solidFill>
                    <a:latin typeface="Calibri" charset="0"/>
                    <a:ea typeface="ＭＳ Ｐゴシック" charset="0"/>
                  </a:defRPr>
                </a:lvl7pPr>
                <a:lvl8pPr marL="3429000" indent="-228600" eaLnBrk="0" fontAlgn="base" hangingPunct="0">
                  <a:spcBef>
                    <a:spcPct val="0"/>
                  </a:spcBef>
                  <a:spcAft>
                    <a:spcPct val="0"/>
                  </a:spcAft>
                  <a:defRPr sz="1000">
                    <a:solidFill>
                      <a:schemeClr val="tx1"/>
                    </a:solidFill>
                    <a:latin typeface="Calibri" charset="0"/>
                    <a:ea typeface="ＭＳ Ｐゴシック" charset="0"/>
                  </a:defRPr>
                </a:lvl8pPr>
                <a:lvl9pPr marL="3886200" indent="-228600" eaLnBrk="0" fontAlgn="base" hangingPunct="0">
                  <a:spcBef>
                    <a:spcPct val="0"/>
                  </a:spcBef>
                  <a:spcAft>
                    <a:spcPct val="0"/>
                  </a:spcAft>
                  <a:defRPr sz="1000">
                    <a:solidFill>
                      <a:schemeClr val="tx1"/>
                    </a:solidFill>
                    <a:latin typeface="Calibri" charset="0"/>
                    <a:ea typeface="ＭＳ Ｐゴシック" charset="0"/>
                  </a:defRPr>
                </a:lvl9pPr>
              </a:lstStyle>
              <a:p>
                <a:pPr eaLnBrk="1" fontAlgn="auto" hangingPunct="1">
                  <a:spcBef>
                    <a:spcPts val="0"/>
                  </a:spcBef>
                  <a:spcAft>
                    <a:spcPts val="0"/>
                  </a:spcAft>
                  <a:defRPr/>
                </a:pPr>
                <a:r>
                  <a:rPr lang="en-US" sz="900" dirty="0" smtClean="0">
                    <a:solidFill>
                      <a:schemeClr val="accent4">
                        <a:lumMod val="10000"/>
                      </a:schemeClr>
                    </a:solidFill>
                    <a:latin typeface="Arial" pitchFamily="34" charset="0"/>
                    <a:cs typeface="Arial" pitchFamily="34" charset="0"/>
                  </a:rPr>
                  <a:t>NS2</a:t>
                </a:r>
              </a:p>
            </p:txBody>
          </p:sp>
        </p:grpSp>
        <p:grpSp>
          <p:nvGrpSpPr>
            <p:cNvPr id="25778" name="Group 80"/>
            <p:cNvGrpSpPr>
              <a:grpSpLocks/>
            </p:cNvGrpSpPr>
            <p:nvPr/>
          </p:nvGrpSpPr>
          <p:grpSpPr bwMode="auto">
            <a:xfrm>
              <a:off x="6294342" y="5029202"/>
              <a:ext cx="526565" cy="830951"/>
              <a:chOff x="6294342" y="5029202"/>
              <a:chExt cx="526565" cy="830951"/>
            </a:xfrm>
          </p:grpSpPr>
          <p:cxnSp>
            <p:nvCxnSpPr>
              <p:cNvPr id="25635" name="Straight Connector 225"/>
              <p:cNvCxnSpPr>
                <a:cxnSpLocks noChangeShapeType="1"/>
              </p:cNvCxnSpPr>
              <p:nvPr/>
            </p:nvCxnSpPr>
            <p:spPr bwMode="auto">
              <a:xfrm flipH="1">
                <a:off x="6383890" y="5367142"/>
                <a:ext cx="19039" cy="282678"/>
              </a:xfrm>
              <a:prstGeom prst="line">
                <a:avLst/>
              </a:prstGeom>
              <a:noFill/>
              <a:ln w="25400">
                <a:solidFill>
                  <a:schemeClr val="tx1"/>
                </a:solidFill>
                <a:round/>
                <a:headEnd/>
                <a:tailEnd/>
              </a:ln>
              <a:effectLst>
                <a:outerShdw blurRad="63500" dist="20000" dir="5400000" rotWithShape="0">
                  <a:srgbClr val="000000">
                    <a:alpha val="37999"/>
                  </a:srgbClr>
                </a:outerShdw>
              </a:effectLst>
              <a:extLst/>
            </p:spPr>
          </p:cxnSp>
          <p:sp>
            <p:nvSpPr>
              <p:cNvPr id="182" name="Rounded Rectangle 181"/>
              <p:cNvSpPr/>
              <p:nvPr/>
            </p:nvSpPr>
            <p:spPr bwMode="auto">
              <a:xfrm>
                <a:off x="6351058" y="5550735"/>
                <a:ext cx="60178" cy="309418"/>
              </a:xfrm>
              <a:prstGeom prst="roundRect">
                <a:avLst/>
              </a:prstGeom>
              <a:solidFill>
                <a:srgbClr val="604A7B"/>
              </a:solidFill>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a:cs typeface="Arial" pitchFamily="34" charset="0"/>
                </a:endParaRPr>
              </a:p>
            </p:txBody>
          </p:sp>
          <p:sp>
            <p:nvSpPr>
              <p:cNvPr id="183" name="Oval 182"/>
              <p:cNvSpPr/>
              <p:nvPr/>
            </p:nvSpPr>
            <p:spPr>
              <a:xfrm>
                <a:off x="6340205" y="5029202"/>
                <a:ext cx="428830" cy="396551"/>
              </a:xfrm>
              <a:prstGeom prst="ellipse">
                <a:avLst/>
              </a:prstGeom>
              <a:solidFill>
                <a:schemeClr val="accent4">
                  <a:lumMod val="75000"/>
                  <a:alpha val="94000"/>
                </a:schemeClr>
              </a:solidFill>
              <a:ln>
                <a:solidFill>
                  <a:schemeClr val="accent4">
                    <a:lumMod val="75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cs typeface="Arial" pitchFamily="34" charset="0"/>
                </a:endParaRPr>
              </a:p>
            </p:txBody>
          </p:sp>
          <p:sp>
            <p:nvSpPr>
              <p:cNvPr id="184" name="Text Box 388"/>
              <p:cNvSpPr txBox="1">
                <a:spLocks noChangeArrowheads="1"/>
              </p:cNvSpPr>
              <p:nvPr/>
            </p:nvSpPr>
            <p:spPr bwMode="auto">
              <a:xfrm>
                <a:off x="6295041" y="5114636"/>
                <a:ext cx="525166" cy="230272"/>
              </a:xfrm>
              <a:prstGeom prst="rect">
                <a:avLst/>
              </a:prstGeom>
              <a:noFill/>
              <a:ln>
                <a:noFill/>
              </a:ln>
              <a:extLst/>
            </p:spPr>
            <p:txBody>
              <a:bodyPr>
                <a:spAutoFit/>
              </a:bodyPr>
              <a:lstStyle>
                <a:lvl1pPr eaLnBrk="0" hangingPunct="0">
                  <a:defRPr sz="1000">
                    <a:solidFill>
                      <a:schemeClr val="tx1"/>
                    </a:solidFill>
                    <a:latin typeface="Calibri" charset="0"/>
                    <a:ea typeface="ＭＳ Ｐゴシック" charset="0"/>
                    <a:cs typeface="ＭＳ Ｐゴシック" charset="0"/>
                  </a:defRPr>
                </a:lvl1pPr>
                <a:lvl2pPr marL="742950" indent="-285750" eaLnBrk="0" hangingPunct="0">
                  <a:defRPr sz="1000">
                    <a:solidFill>
                      <a:schemeClr val="tx1"/>
                    </a:solidFill>
                    <a:latin typeface="Calibri" charset="0"/>
                    <a:ea typeface="ＭＳ Ｐゴシック" charset="0"/>
                  </a:defRPr>
                </a:lvl2pPr>
                <a:lvl3pPr marL="1143000" indent="-228600" eaLnBrk="0" hangingPunct="0">
                  <a:defRPr sz="1000">
                    <a:solidFill>
                      <a:schemeClr val="tx1"/>
                    </a:solidFill>
                    <a:latin typeface="Calibri" charset="0"/>
                    <a:ea typeface="ＭＳ Ｐゴシック" charset="0"/>
                  </a:defRPr>
                </a:lvl3pPr>
                <a:lvl4pPr marL="1600200" indent="-228600" eaLnBrk="0" hangingPunct="0">
                  <a:defRPr sz="1000">
                    <a:solidFill>
                      <a:schemeClr val="tx1"/>
                    </a:solidFill>
                    <a:latin typeface="Calibri" charset="0"/>
                    <a:ea typeface="ＭＳ Ｐゴシック" charset="0"/>
                  </a:defRPr>
                </a:lvl4pPr>
                <a:lvl5pPr marL="2057400" indent="-228600" eaLnBrk="0" hangingPunct="0">
                  <a:defRPr sz="1000">
                    <a:solidFill>
                      <a:schemeClr val="tx1"/>
                    </a:solidFill>
                    <a:latin typeface="Calibri" charset="0"/>
                    <a:ea typeface="ＭＳ Ｐゴシック" charset="0"/>
                  </a:defRPr>
                </a:lvl5pPr>
                <a:lvl6pPr marL="2514600" indent="-228600" eaLnBrk="0" fontAlgn="base" hangingPunct="0">
                  <a:spcBef>
                    <a:spcPct val="0"/>
                  </a:spcBef>
                  <a:spcAft>
                    <a:spcPct val="0"/>
                  </a:spcAft>
                  <a:defRPr sz="1000">
                    <a:solidFill>
                      <a:schemeClr val="tx1"/>
                    </a:solidFill>
                    <a:latin typeface="Calibri" charset="0"/>
                    <a:ea typeface="ＭＳ Ｐゴシック" charset="0"/>
                  </a:defRPr>
                </a:lvl6pPr>
                <a:lvl7pPr marL="2971800" indent="-228600" eaLnBrk="0" fontAlgn="base" hangingPunct="0">
                  <a:spcBef>
                    <a:spcPct val="0"/>
                  </a:spcBef>
                  <a:spcAft>
                    <a:spcPct val="0"/>
                  </a:spcAft>
                  <a:defRPr sz="1000">
                    <a:solidFill>
                      <a:schemeClr val="tx1"/>
                    </a:solidFill>
                    <a:latin typeface="Calibri" charset="0"/>
                    <a:ea typeface="ＭＳ Ｐゴシック" charset="0"/>
                  </a:defRPr>
                </a:lvl7pPr>
                <a:lvl8pPr marL="3429000" indent="-228600" eaLnBrk="0" fontAlgn="base" hangingPunct="0">
                  <a:spcBef>
                    <a:spcPct val="0"/>
                  </a:spcBef>
                  <a:spcAft>
                    <a:spcPct val="0"/>
                  </a:spcAft>
                  <a:defRPr sz="1000">
                    <a:solidFill>
                      <a:schemeClr val="tx1"/>
                    </a:solidFill>
                    <a:latin typeface="Calibri" charset="0"/>
                    <a:ea typeface="ＭＳ Ｐゴシック" charset="0"/>
                  </a:defRPr>
                </a:lvl8pPr>
                <a:lvl9pPr marL="3886200" indent="-228600" eaLnBrk="0" fontAlgn="base" hangingPunct="0">
                  <a:spcBef>
                    <a:spcPct val="0"/>
                  </a:spcBef>
                  <a:spcAft>
                    <a:spcPct val="0"/>
                  </a:spcAft>
                  <a:defRPr sz="1000">
                    <a:solidFill>
                      <a:schemeClr val="tx1"/>
                    </a:solidFill>
                    <a:latin typeface="Calibri" charset="0"/>
                    <a:ea typeface="ＭＳ Ｐゴシック" charset="0"/>
                  </a:defRPr>
                </a:lvl9pPr>
              </a:lstStyle>
              <a:p>
                <a:pPr algn="ctr" eaLnBrk="1" fontAlgn="auto" hangingPunct="1">
                  <a:spcBef>
                    <a:spcPts val="0"/>
                  </a:spcBef>
                  <a:spcAft>
                    <a:spcPts val="0"/>
                  </a:spcAft>
                  <a:defRPr/>
                </a:pPr>
                <a:r>
                  <a:rPr lang="en-US" sz="900" dirty="0">
                    <a:solidFill>
                      <a:schemeClr val="accent4">
                        <a:lumMod val="10000"/>
                      </a:schemeClr>
                    </a:solidFill>
                    <a:latin typeface="Arial" pitchFamily="34" charset="0"/>
                    <a:cs typeface="Arial" pitchFamily="34" charset="0"/>
                  </a:rPr>
                  <a:t>NS3</a:t>
                </a:r>
              </a:p>
            </p:txBody>
          </p:sp>
        </p:grpSp>
        <p:grpSp>
          <p:nvGrpSpPr>
            <p:cNvPr id="25779" name="Group 210"/>
            <p:cNvGrpSpPr>
              <a:grpSpLocks/>
            </p:cNvGrpSpPr>
            <p:nvPr/>
          </p:nvGrpSpPr>
          <p:grpSpPr bwMode="auto">
            <a:xfrm>
              <a:off x="6577026" y="5334356"/>
              <a:ext cx="492392" cy="317611"/>
              <a:chOff x="2423190" y="5651500"/>
              <a:chExt cx="374086" cy="241300"/>
            </a:xfrm>
          </p:grpSpPr>
          <p:sp>
            <p:nvSpPr>
              <p:cNvPr id="178" name="Oval 177"/>
              <p:cNvSpPr/>
              <p:nvPr/>
            </p:nvSpPr>
            <p:spPr>
              <a:xfrm>
                <a:off x="2435224" y="5651500"/>
                <a:ext cx="333375" cy="241300"/>
              </a:xfrm>
              <a:prstGeom prst="ellipse">
                <a:avLst/>
              </a:prstGeom>
              <a:solidFill>
                <a:schemeClr val="accent4">
                  <a:lumMod val="60000"/>
                  <a:lumOff val="40000"/>
                </a:schemeClr>
              </a:solidFill>
              <a:ln>
                <a:solidFill>
                  <a:schemeClr val="bg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cs typeface="Arial" pitchFamily="34" charset="0"/>
                </a:endParaRPr>
              </a:p>
            </p:txBody>
          </p:sp>
          <p:sp>
            <p:nvSpPr>
              <p:cNvPr id="180" name="Text Box 388"/>
              <p:cNvSpPr txBox="1">
                <a:spLocks noChangeArrowheads="1"/>
              </p:cNvSpPr>
              <p:nvPr/>
            </p:nvSpPr>
            <p:spPr bwMode="auto">
              <a:xfrm>
                <a:off x="2423516" y="5673995"/>
                <a:ext cx="373671" cy="174945"/>
              </a:xfrm>
              <a:prstGeom prst="rect">
                <a:avLst/>
              </a:prstGeom>
              <a:noFill/>
              <a:ln>
                <a:noFill/>
              </a:ln>
              <a:extLst/>
            </p:spPr>
            <p:txBody>
              <a:bodyPr wrap="none">
                <a:spAutoFit/>
              </a:bodyPr>
              <a:lstStyle>
                <a:lvl1pPr eaLnBrk="0" hangingPunct="0">
                  <a:defRPr sz="1000">
                    <a:solidFill>
                      <a:schemeClr val="tx1"/>
                    </a:solidFill>
                    <a:latin typeface="Calibri" charset="0"/>
                    <a:ea typeface="ＭＳ Ｐゴシック" charset="0"/>
                    <a:cs typeface="ＭＳ Ｐゴシック" charset="0"/>
                  </a:defRPr>
                </a:lvl1pPr>
                <a:lvl2pPr marL="742950" indent="-285750" eaLnBrk="0" hangingPunct="0">
                  <a:defRPr sz="1000">
                    <a:solidFill>
                      <a:schemeClr val="tx1"/>
                    </a:solidFill>
                    <a:latin typeface="Calibri" charset="0"/>
                    <a:ea typeface="ＭＳ Ｐゴシック" charset="0"/>
                  </a:defRPr>
                </a:lvl2pPr>
                <a:lvl3pPr marL="1143000" indent="-228600" eaLnBrk="0" hangingPunct="0">
                  <a:defRPr sz="1000">
                    <a:solidFill>
                      <a:schemeClr val="tx1"/>
                    </a:solidFill>
                    <a:latin typeface="Calibri" charset="0"/>
                    <a:ea typeface="ＭＳ Ｐゴシック" charset="0"/>
                  </a:defRPr>
                </a:lvl3pPr>
                <a:lvl4pPr marL="1600200" indent="-228600" eaLnBrk="0" hangingPunct="0">
                  <a:defRPr sz="1000">
                    <a:solidFill>
                      <a:schemeClr val="tx1"/>
                    </a:solidFill>
                    <a:latin typeface="Calibri" charset="0"/>
                    <a:ea typeface="ＭＳ Ｐゴシック" charset="0"/>
                  </a:defRPr>
                </a:lvl4pPr>
                <a:lvl5pPr marL="2057400" indent="-228600" eaLnBrk="0" hangingPunct="0">
                  <a:defRPr sz="1000">
                    <a:solidFill>
                      <a:schemeClr val="tx1"/>
                    </a:solidFill>
                    <a:latin typeface="Calibri" charset="0"/>
                    <a:ea typeface="ＭＳ Ｐゴシック" charset="0"/>
                  </a:defRPr>
                </a:lvl5pPr>
                <a:lvl6pPr marL="2514600" indent="-228600" eaLnBrk="0" fontAlgn="base" hangingPunct="0">
                  <a:spcBef>
                    <a:spcPct val="0"/>
                  </a:spcBef>
                  <a:spcAft>
                    <a:spcPct val="0"/>
                  </a:spcAft>
                  <a:defRPr sz="1000">
                    <a:solidFill>
                      <a:schemeClr val="tx1"/>
                    </a:solidFill>
                    <a:latin typeface="Calibri" charset="0"/>
                    <a:ea typeface="ＭＳ Ｐゴシック" charset="0"/>
                  </a:defRPr>
                </a:lvl6pPr>
                <a:lvl7pPr marL="2971800" indent="-228600" eaLnBrk="0" fontAlgn="base" hangingPunct="0">
                  <a:spcBef>
                    <a:spcPct val="0"/>
                  </a:spcBef>
                  <a:spcAft>
                    <a:spcPct val="0"/>
                  </a:spcAft>
                  <a:defRPr sz="1000">
                    <a:solidFill>
                      <a:schemeClr val="tx1"/>
                    </a:solidFill>
                    <a:latin typeface="Calibri" charset="0"/>
                    <a:ea typeface="ＭＳ Ｐゴシック" charset="0"/>
                  </a:defRPr>
                </a:lvl7pPr>
                <a:lvl8pPr marL="3429000" indent="-228600" eaLnBrk="0" fontAlgn="base" hangingPunct="0">
                  <a:spcBef>
                    <a:spcPct val="0"/>
                  </a:spcBef>
                  <a:spcAft>
                    <a:spcPct val="0"/>
                  </a:spcAft>
                  <a:defRPr sz="1000">
                    <a:solidFill>
                      <a:schemeClr val="tx1"/>
                    </a:solidFill>
                    <a:latin typeface="Calibri" charset="0"/>
                    <a:ea typeface="ＭＳ Ｐゴシック" charset="0"/>
                  </a:defRPr>
                </a:lvl8pPr>
                <a:lvl9pPr marL="3886200" indent="-228600" eaLnBrk="0" fontAlgn="base" hangingPunct="0">
                  <a:spcBef>
                    <a:spcPct val="0"/>
                  </a:spcBef>
                  <a:spcAft>
                    <a:spcPct val="0"/>
                  </a:spcAft>
                  <a:defRPr sz="1000">
                    <a:solidFill>
                      <a:schemeClr val="tx1"/>
                    </a:solidFill>
                    <a:latin typeface="Calibri" charset="0"/>
                    <a:ea typeface="ＭＳ Ｐゴシック" charset="0"/>
                  </a:defRPr>
                </a:lvl9pPr>
              </a:lstStyle>
              <a:p>
                <a:pPr eaLnBrk="1" fontAlgn="auto" hangingPunct="1">
                  <a:spcBef>
                    <a:spcPts val="0"/>
                  </a:spcBef>
                  <a:spcAft>
                    <a:spcPts val="0"/>
                  </a:spcAft>
                  <a:defRPr/>
                </a:pPr>
                <a:r>
                  <a:rPr lang="en-US" sz="900" dirty="0">
                    <a:solidFill>
                      <a:schemeClr val="accent4">
                        <a:lumMod val="10000"/>
                      </a:schemeClr>
                    </a:solidFill>
                    <a:latin typeface="Arial" pitchFamily="34" charset="0"/>
                    <a:cs typeface="Arial" pitchFamily="34" charset="0"/>
                  </a:rPr>
                  <a:t>NS4B</a:t>
                </a:r>
              </a:p>
            </p:txBody>
          </p:sp>
        </p:grpSp>
      </p:grpSp>
    </p:spTree>
    <p:extLst>
      <p:ext uri="{BB962C8B-B14F-4D97-AF65-F5344CB8AC3E}">
        <p14:creationId xmlns:p14="http://schemas.microsoft.com/office/powerpoint/2010/main" val="32803114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3322510413"/>
              </p:ext>
            </p:extLst>
          </p:nvPr>
        </p:nvGraphicFramePr>
        <p:xfrm>
          <a:off x="609600" y="1879600"/>
          <a:ext cx="8001000" cy="4064000"/>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traight Connector 8"/>
          <p:cNvCxnSpPr/>
          <p:nvPr/>
        </p:nvCxnSpPr>
        <p:spPr>
          <a:xfrm>
            <a:off x="698863" y="5815874"/>
            <a:ext cx="77724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1096169" y="1860180"/>
            <a:ext cx="6904831" cy="3124199"/>
          </a:xfrm>
          <a:prstGeom prst="straightConnector1">
            <a:avLst/>
          </a:prstGeom>
          <a:ln w="47625">
            <a:solidFill>
              <a:srgbClr val="FFC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4" name="Title 3"/>
          <p:cNvSpPr>
            <a:spLocks noGrp="1"/>
          </p:cNvSpPr>
          <p:nvPr>
            <p:ph type="title"/>
          </p:nvPr>
        </p:nvSpPr>
        <p:spPr>
          <a:xfrm>
            <a:off x="96078" y="24823"/>
            <a:ext cx="9173185" cy="588713"/>
          </a:xfrm>
        </p:spPr>
        <p:txBody>
          <a:bodyPr>
            <a:normAutofit/>
          </a:bodyPr>
          <a:lstStyle/>
          <a:p>
            <a:pPr eaLnBrk="1" hangingPunct="1">
              <a:defRPr/>
            </a:pPr>
            <a:r>
              <a:rPr lang="en-US" sz="3000" b="1" dirty="0" smtClean="0">
                <a:solidFill>
                  <a:schemeClr val="tx2"/>
                </a:solidFill>
                <a:cs typeface="+mj-cs"/>
              </a:rPr>
              <a:t>Cure Rates for Chronic Hepatitis C Therapy</a:t>
            </a:r>
            <a:endParaRPr lang="en-US" sz="3000" b="1" dirty="0">
              <a:solidFill>
                <a:schemeClr val="tx2"/>
              </a:solidFill>
              <a:cs typeface="+mj-cs"/>
            </a:endParaRPr>
          </a:p>
        </p:txBody>
      </p:sp>
      <p:sp>
        <p:nvSpPr>
          <p:cNvPr id="15" name="TextBox 81"/>
          <p:cNvSpPr txBox="1">
            <a:spLocks noChangeArrowheads="1"/>
          </p:cNvSpPr>
          <p:nvPr/>
        </p:nvSpPr>
        <p:spPr bwMode="auto">
          <a:xfrm rot="-5400000">
            <a:off x="-102177" y="3893088"/>
            <a:ext cx="11464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b="1" dirty="0" smtClean="0">
                <a:solidFill>
                  <a:schemeClr val="tx2"/>
                </a:solidFill>
              </a:rPr>
              <a:t>SVR  (%)</a:t>
            </a:r>
            <a:endParaRPr lang="en-US" b="1" dirty="0">
              <a:solidFill>
                <a:schemeClr val="tx2"/>
              </a:solidFill>
            </a:endParaRPr>
          </a:p>
        </p:txBody>
      </p:sp>
      <p:sp>
        <p:nvSpPr>
          <p:cNvPr id="16" name="TextBox 84"/>
          <p:cNvSpPr txBox="1">
            <a:spLocks noChangeArrowheads="1"/>
          </p:cNvSpPr>
          <p:nvPr/>
        </p:nvSpPr>
        <p:spPr bwMode="auto">
          <a:xfrm>
            <a:off x="609600" y="5917873"/>
            <a:ext cx="1312862"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lnSpc>
                <a:spcPct val="90000"/>
              </a:lnSpc>
            </a:pPr>
            <a:r>
              <a:rPr lang="en-US" sz="1200" b="1" dirty="0">
                <a:solidFill>
                  <a:schemeClr val="tx2"/>
                </a:solidFill>
              </a:rPr>
              <a:t>6 Months</a:t>
            </a:r>
            <a:endParaRPr lang="en-US" sz="1100" b="1" dirty="0">
              <a:solidFill>
                <a:schemeClr val="tx2"/>
              </a:solidFill>
            </a:endParaRPr>
          </a:p>
        </p:txBody>
      </p:sp>
      <p:sp>
        <p:nvSpPr>
          <p:cNvPr id="17" name="TextBox 25"/>
          <p:cNvSpPr txBox="1">
            <a:spLocks noChangeArrowheads="1"/>
          </p:cNvSpPr>
          <p:nvPr/>
        </p:nvSpPr>
        <p:spPr bwMode="auto">
          <a:xfrm>
            <a:off x="855662" y="6176498"/>
            <a:ext cx="164592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lnSpc>
                <a:spcPct val="90000"/>
              </a:lnSpc>
            </a:pPr>
            <a:r>
              <a:rPr lang="en-US" sz="1600" b="1" dirty="0">
                <a:solidFill>
                  <a:schemeClr val="tx2"/>
                </a:solidFill>
              </a:rPr>
              <a:t>IFN</a:t>
            </a:r>
          </a:p>
        </p:txBody>
      </p:sp>
      <p:sp>
        <p:nvSpPr>
          <p:cNvPr id="18" name="TextBox 26"/>
          <p:cNvSpPr txBox="1">
            <a:spLocks noChangeArrowheads="1"/>
          </p:cNvSpPr>
          <p:nvPr/>
        </p:nvSpPr>
        <p:spPr bwMode="auto">
          <a:xfrm>
            <a:off x="1524000" y="5927260"/>
            <a:ext cx="1312863"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lnSpc>
                <a:spcPct val="90000"/>
              </a:lnSpc>
            </a:pPr>
            <a:r>
              <a:rPr lang="en-US" sz="1200" b="1" dirty="0">
                <a:solidFill>
                  <a:schemeClr val="tx2"/>
                </a:solidFill>
              </a:rPr>
              <a:t>12 Months</a:t>
            </a:r>
            <a:endParaRPr lang="en-US" sz="1100" b="1" dirty="0">
              <a:solidFill>
                <a:schemeClr val="tx2"/>
              </a:solidFill>
            </a:endParaRPr>
          </a:p>
        </p:txBody>
      </p:sp>
      <p:sp>
        <p:nvSpPr>
          <p:cNvPr id="19" name="TextBox 27"/>
          <p:cNvSpPr txBox="1">
            <a:spLocks noChangeArrowheads="1"/>
          </p:cNvSpPr>
          <p:nvPr/>
        </p:nvSpPr>
        <p:spPr bwMode="auto">
          <a:xfrm>
            <a:off x="2900363" y="5927260"/>
            <a:ext cx="1312862"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lnSpc>
                <a:spcPct val="90000"/>
              </a:lnSpc>
            </a:pPr>
            <a:r>
              <a:rPr lang="en-US" sz="1200" b="1" dirty="0">
                <a:solidFill>
                  <a:schemeClr val="tx2"/>
                </a:solidFill>
              </a:rPr>
              <a:t>6 Months</a:t>
            </a:r>
            <a:endParaRPr lang="en-US" sz="1100" b="1" dirty="0">
              <a:solidFill>
                <a:schemeClr val="tx2"/>
              </a:solidFill>
            </a:endParaRPr>
          </a:p>
        </p:txBody>
      </p:sp>
      <p:sp>
        <p:nvSpPr>
          <p:cNvPr id="20" name="TextBox 28"/>
          <p:cNvSpPr txBox="1">
            <a:spLocks noChangeArrowheads="1"/>
          </p:cNvSpPr>
          <p:nvPr/>
        </p:nvSpPr>
        <p:spPr bwMode="auto">
          <a:xfrm>
            <a:off x="3240405" y="6176635"/>
            <a:ext cx="164592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lnSpc>
                <a:spcPct val="90000"/>
              </a:lnSpc>
            </a:pPr>
            <a:r>
              <a:rPr lang="en-US" sz="1600" b="1" dirty="0">
                <a:solidFill>
                  <a:schemeClr val="tx2"/>
                </a:solidFill>
              </a:rPr>
              <a:t>IFN + RBV</a:t>
            </a:r>
          </a:p>
        </p:txBody>
      </p:sp>
      <p:sp>
        <p:nvSpPr>
          <p:cNvPr id="21" name="TextBox 29"/>
          <p:cNvSpPr txBox="1">
            <a:spLocks noChangeArrowheads="1"/>
          </p:cNvSpPr>
          <p:nvPr/>
        </p:nvSpPr>
        <p:spPr bwMode="auto">
          <a:xfrm>
            <a:off x="3829052" y="5928847"/>
            <a:ext cx="1312862"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lnSpc>
                <a:spcPct val="90000"/>
              </a:lnSpc>
            </a:pPr>
            <a:r>
              <a:rPr lang="en-US" sz="1200" b="1" dirty="0">
                <a:solidFill>
                  <a:schemeClr val="tx2"/>
                </a:solidFill>
              </a:rPr>
              <a:t>12 Months</a:t>
            </a:r>
            <a:endParaRPr lang="en-US" sz="1100" b="1" dirty="0">
              <a:solidFill>
                <a:schemeClr val="tx2"/>
              </a:solidFill>
            </a:endParaRPr>
          </a:p>
        </p:txBody>
      </p:sp>
      <p:sp>
        <p:nvSpPr>
          <p:cNvPr id="22" name="TextBox 32"/>
          <p:cNvSpPr txBox="1">
            <a:spLocks noChangeArrowheads="1"/>
          </p:cNvSpPr>
          <p:nvPr/>
        </p:nvSpPr>
        <p:spPr bwMode="auto">
          <a:xfrm>
            <a:off x="5083174" y="5924085"/>
            <a:ext cx="13128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lnSpc>
                <a:spcPct val="90000"/>
              </a:lnSpc>
            </a:pPr>
            <a:r>
              <a:rPr lang="en-US" sz="1200" b="1" dirty="0">
                <a:solidFill>
                  <a:schemeClr val="tx2"/>
                </a:solidFill>
              </a:rPr>
              <a:t>12 Months</a:t>
            </a:r>
            <a:endParaRPr lang="en-US" sz="1100" b="1" dirty="0">
              <a:solidFill>
                <a:schemeClr val="tx2"/>
              </a:solidFill>
            </a:endParaRPr>
          </a:p>
        </p:txBody>
      </p:sp>
      <p:sp>
        <p:nvSpPr>
          <p:cNvPr id="23" name="TextBox 34"/>
          <p:cNvSpPr txBox="1">
            <a:spLocks noChangeArrowheads="1"/>
          </p:cNvSpPr>
          <p:nvPr/>
        </p:nvSpPr>
        <p:spPr bwMode="auto">
          <a:xfrm>
            <a:off x="6391274" y="6186024"/>
            <a:ext cx="1005840" cy="53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lnSpc>
                <a:spcPct val="90000"/>
              </a:lnSpc>
            </a:pPr>
            <a:r>
              <a:rPr lang="en-US" sz="1600" b="1" dirty="0" err="1" smtClean="0">
                <a:solidFill>
                  <a:schemeClr val="tx2"/>
                </a:solidFill>
              </a:rPr>
              <a:t>PegIFN</a:t>
            </a:r>
            <a:r>
              <a:rPr lang="en-US" sz="1600" b="1" dirty="0" smtClean="0">
                <a:solidFill>
                  <a:schemeClr val="tx2"/>
                </a:solidFill>
              </a:rPr>
              <a:t>+ RBV+PI</a:t>
            </a:r>
            <a:endParaRPr lang="en-US" sz="1600" b="1" dirty="0">
              <a:solidFill>
                <a:schemeClr val="tx2"/>
              </a:solidFill>
            </a:endParaRPr>
          </a:p>
        </p:txBody>
      </p:sp>
      <p:sp>
        <p:nvSpPr>
          <p:cNvPr id="24" name="TextBox 36"/>
          <p:cNvSpPr txBox="1">
            <a:spLocks noChangeArrowheads="1"/>
          </p:cNvSpPr>
          <p:nvPr/>
        </p:nvSpPr>
        <p:spPr bwMode="auto">
          <a:xfrm>
            <a:off x="5272089" y="6186024"/>
            <a:ext cx="9144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lnSpc>
                <a:spcPct val="90000"/>
              </a:lnSpc>
            </a:pPr>
            <a:r>
              <a:rPr lang="en-US" sz="1600" b="1" dirty="0" err="1">
                <a:solidFill>
                  <a:schemeClr val="tx2"/>
                </a:solidFill>
              </a:rPr>
              <a:t>PegIFN</a:t>
            </a:r>
            <a:endParaRPr lang="en-US" sz="1600" b="1" dirty="0">
              <a:solidFill>
                <a:schemeClr val="tx2"/>
              </a:solidFill>
            </a:endParaRPr>
          </a:p>
          <a:p>
            <a:pPr algn="ctr" eaLnBrk="1" hangingPunct="1">
              <a:lnSpc>
                <a:spcPct val="90000"/>
              </a:lnSpc>
            </a:pPr>
            <a:r>
              <a:rPr lang="en-US" sz="1600" b="1" dirty="0">
                <a:solidFill>
                  <a:schemeClr val="tx2"/>
                </a:solidFill>
              </a:rPr>
              <a:t>+ RBV</a:t>
            </a:r>
          </a:p>
        </p:txBody>
      </p:sp>
      <p:sp>
        <p:nvSpPr>
          <p:cNvPr id="25" name="TextBox 38"/>
          <p:cNvSpPr txBox="1">
            <a:spLocks noChangeArrowheads="1"/>
          </p:cNvSpPr>
          <p:nvPr/>
        </p:nvSpPr>
        <p:spPr bwMode="auto">
          <a:xfrm>
            <a:off x="609600" y="4257675"/>
            <a:ext cx="131286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lnSpc>
                <a:spcPct val="90000"/>
              </a:lnSpc>
            </a:pPr>
            <a:r>
              <a:rPr lang="en-US" sz="1600" b="1" dirty="0">
                <a:solidFill>
                  <a:schemeClr val="tx2"/>
                </a:solidFill>
              </a:rPr>
              <a:t>1991</a:t>
            </a:r>
          </a:p>
        </p:txBody>
      </p:sp>
      <p:sp>
        <p:nvSpPr>
          <p:cNvPr id="26" name="TextBox 39"/>
          <p:cNvSpPr txBox="1">
            <a:spLocks noChangeArrowheads="1"/>
          </p:cNvSpPr>
          <p:nvPr/>
        </p:nvSpPr>
        <p:spPr bwMode="auto">
          <a:xfrm>
            <a:off x="2801938" y="3267075"/>
            <a:ext cx="13128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lnSpc>
                <a:spcPct val="90000"/>
              </a:lnSpc>
            </a:pPr>
            <a:r>
              <a:rPr lang="en-US" sz="1600" b="1" dirty="0">
                <a:solidFill>
                  <a:schemeClr val="tx2"/>
                </a:solidFill>
              </a:rPr>
              <a:t>1998</a:t>
            </a:r>
          </a:p>
        </p:txBody>
      </p:sp>
      <p:sp>
        <p:nvSpPr>
          <p:cNvPr id="27" name="TextBox 41"/>
          <p:cNvSpPr txBox="1">
            <a:spLocks noChangeArrowheads="1"/>
          </p:cNvSpPr>
          <p:nvPr/>
        </p:nvSpPr>
        <p:spPr bwMode="auto">
          <a:xfrm>
            <a:off x="5011738" y="2291162"/>
            <a:ext cx="13128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lnSpc>
                <a:spcPct val="90000"/>
              </a:lnSpc>
            </a:pPr>
            <a:r>
              <a:rPr lang="en-US" sz="1600" b="1" dirty="0">
                <a:solidFill>
                  <a:schemeClr val="tx2"/>
                </a:solidFill>
              </a:rPr>
              <a:t>2001</a:t>
            </a:r>
          </a:p>
        </p:txBody>
      </p:sp>
      <p:sp>
        <p:nvSpPr>
          <p:cNvPr id="28" name="TextBox 43"/>
          <p:cNvSpPr txBox="1">
            <a:spLocks noChangeArrowheads="1"/>
          </p:cNvSpPr>
          <p:nvPr/>
        </p:nvSpPr>
        <p:spPr bwMode="auto">
          <a:xfrm>
            <a:off x="6229350" y="1753168"/>
            <a:ext cx="131445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lnSpc>
                <a:spcPct val="90000"/>
              </a:lnSpc>
            </a:pPr>
            <a:r>
              <a:rPr lang="en-US" sz="1600" b="1" dirty="0">
                <a:solidFill>
                  <a:schemeClr val="tx2"/>
                </a:solidFill>
              </a:rPr>
              <a:t>2011</a:t>
            </a:r>
          </a:p>
        </p:txBody>
      </p:sp>
      <p:sp>
        <p:nvSpPr>
          <p:cNvPr id="29" name="TextBox 47"/>
          <p:cNvSpPr txBox="1">
            <a:spLocks noChangeArrowheads="1"/>
          </p:cNvSpPr>
          <p:nvPr/>
        </p:nvSpPr>
        <p:spPr bwMode="auto">
          <a:xfrm>
            <a:off x="609601" y="3812710"/>
            <a:ext cx="1312862" cy="483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lnSpc>
                <a:spcPct val="90000"/>
              </a:lnSpc>
            </a:pPr>
            <a:r>
              <a:rPr lang="en-US" sz="1400" b="1" dirty="0">
                <a:solidFill>
                  <a:schemeClr val="tx2"/>
                </a:solidFill>
              </a:rPr>
              <a:t>Standard</a:t>
            </a:r>
          </a:p>
          <a:p>
            <a:pPr algn="ctr" eaLnBrk="1" hangingPunct="1">
              <a:lnSpc>
                <a:spcPct val="90000"/>
              </a:lnSpc>
            </a:pPr>
            <a:r>
              <a:rPr lang="en-US" sz="1400" b="1" dirty="0">
                <a:solidFill>
                  <a:schemeClr val="tx2"/>
                </a:solidFill>
              </a:rPr>
              <a:t>Interferon</a:t>
            </a:r>
          </a:p>
        </p:txBody>
      </p:sp>
      <p:sp>
        <p:nvSpPr>
          <p:cNvPr id="30" name="TextBox 48"/>
          <p:cNvSpPr txBox="1">
            <a:spLocks noChangeArrowheads="1"/>
          </p:cNvSpPr>
          <p:nvPr/>
        </p:nvSpPr>
        <p:spPr bwMode="auto">
          <a:xfrm>
            <a:off x="2801938" y="3036455"/>
            <a:ext cx="1312862" cy="289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lnSpc>
                <a:spcPct val="90000"/>
              </a:lnSpc>
            </a:pPr>
            <a:r>
              <a:rPr lang="en-US" sz="1400" b="1" dirty="0">
                <a:solidFill>
                  <a:schemeClr val="tx2"/>
                </a:solidFill>
              </a:rPr>
              <a:t>Ribavirin</a:t>
            </a:r>
          </a:p>
        </p:txBody>
      </p:sp>
      <p:sp>
        <p:nvSpPr>
          <p:cNvPr id="31" name="TextBox 49"/>
          <p:cNvSpPr txBox="1">
            <a:spLocks noChangeArrowheads="1"/>
          </p:cNvSpPr>
          <p:nvPr/>
        </p:nvSpPr>
        <p:spPr bwMode="auto">
          <a:xfrm>
            <a:off x="4935538" y="2020389"/>
            <a:ext cx="1389062" cy="289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lnSpc>
                <a:spcPct val="90000"/>
              </a:lnSpc>
            </a:pPr>
            <a:r>
              <a:rPr lang="en-US" sz="1400" b="1" dirty="0" err="1">
                <a:solidFill>
                  <a:schemeClr val="tx2"/>
                </a:solidFill>
              </a:rPr>
              <a:t>Peginterferon</a:t>
            </a:r>
            <a:endParaRPr lang="en-US" sz="1400" b="1" dirty="0">
              <a:solidFill>
                <a:schemeClr val="tx2"/>
              </a:solidFill>
            </a:endParaRPr>
          </a:p>
        </p:txBody>
      </p:sp>
      <p:sp>
        <p:nvSpPr>
          <p:cNvPr id="32" name="TextBox 50"/>
          <p:cNvSpPr txBox="1">
            <a:spLocks noChangeArrowheads="1"/>
          </p:cNvSpPr>
          <p:nvPr/>
        </p:nvSpPr>
        <p:spPr bwMode="auto">
          <a:xfrm>
            <a:off x="6087268" y="788578"/>
            <a:ext cx="2573338"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lnSpc>
                <a:spcPct val="90000"/>
              </a:lnSpc>
            </a:pPr>
            <a:r>
              <a:rPr lang="en-US" sz="1400" b="1" i="1" dirty="0">
                <a:solidFill>
                  <a:schemeClr val="tx2"/>
                </a:solidFill>
              </a:rPr>
              <a:t>Direct </a:t>
            </a:r>
            <a:r>
              <a:rPr lang="en-US" sz="1400" b="1" i="1" dirty="0" smtClean="0">
                <a:solidFill>
                  <a:schemeClr val="tx2"/>
                </a:solidFill>
              </a:rPr>
              <a:t>Acting Antivirals</a:t>
            </a:r>
            <a:endParaRPr lang="en-US" sz="1400" b="1" i="1" dirty="0">
              <a:solidFill>
                <a:schemeClr val="tx2"/>
              </a:solidFill>
            </a:endParaRPr>
          </a:p>
        </p:txBody>
      </p:sp>
      <p:cxnSp>
        <p:nvCxnSpPr>
          <p:cNvPr id="33" name="Straight Connector 32"/>
          <p:cNvCxnSpPr/>
          <p:nvPr/>
        </p:nvCxnSpPr>
        <p:spPr>
          <a:xfrm>
            <a:off x="921065" y="6176498"/>
            <a:ext cx="1645920" cy="1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214689" y="6186022"/>
            <a:ext cx="1645920"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98863" y="2165300"/>
            <a:ext cx="0" cy="365202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7" name="TextBox 34"/>
          <p:cNvSpPr txBox="1">
            <a:spLocks noChangeArrowheads="1"/>
          </p:cNvSpPr>
          <p:nvPr/>
        </p:nvSpPr>
        <p:spPr bwMode="auto">
          <a:xfrm>
            <a:off x="7500937" y="6174779"/>
            <a:ext cx="1097280" cy="318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lnSpc>
                <a:spcPct val="90000"/>
              </a:lnSpc>
            </a:pPr>
            <a:r>
              <a:rPr lang="en-US" sz="1600" b="1" dirty="0" smtClean="0">
                <a:solidFill>
                  <a:schemeClr val="tx2"/>
                </a:solidFill>
              </a:rPr>
              <a:t>IFN-Free</a:t>
            </a:r>
            <a:endParaRPr lang="en-US" sz="1600" b="1" dirty="0">
              <a:solidFill>
                <a:schemeClr val="tx2"/>
              </a:solidFill>
            </a:endParaRPr>
          </a:p>
        </p:txBody>
      </p:sp>
      <p:sp>
        <p:nvSpPr>
          <p:cNvPr id="38" name="TextBox 43"/>
          <p:cNvSpPr txBox="1">
            <a:spLocks noChangeArrowheads="1"/>
          </p:cNvSpPr>
          <p:nvPr/>
        </p:nvSpPr>
        <p:spPr bwMode="auto">
          <a:xfrm>
            <a:off x="7358900" y="1523227"/>
            <a:ext cx="1314450" cy="318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lnSpc>
                <a:spcPct val="90000"/>
              </a:lnSpc>
            </a:pPr>
            <a:r>
              <a:rPr lang="en-US" sz="1600" b="1" dirty="0" smtClean="0">
                <a:solidFill>
                  <a:schemeClr val="tx2"/>
                </a:solidFill>
              </a:rPr>
              <a:t>2013</a:t>
            </a:r>
            <a:endParaRPr lang="en-US" sz="1600" b="1" dirty="0">
              <a:solidFill>
                <a:schemeClr val="tx2"/>
              </a:solidFill>
            </a:endParaRPr>
          </a:p>
        </p:txBody>
      </p:sp>
      <p:sp>
        <p:nvSpPr>
          <p:cNvPr id="39" name="TextBox 50"/>
          <p:cNvSpPr txBox="1">
            <a:spLocks noChangeArrowheads="1"/>
          </p:cNvSpPr>
          <p:nvPr/>
        </p:nvSpPr>
        <p:spPr bwMode="auto">
          <a:xfrm>
            <a:off x="6229350" y="1305493"/>
            <a:ext cx="1312862" cy="483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lnSpc>
                <a:spcPct val="90000"/>
              </a:lnSpc>
            </a:pPr>
            <a:r>
              <a:rPr lang="en-US" sz="1400" b="1" dirty="0" smtClean="0">
                <a:solidFill>
                  <a:schemeClr val="tx2"/>
                </a:solidFill>
              </a:rPr>
              <a:t>Protease inhibitor</a:t>
            </a:r>
            <a:endParaRPr lang="en-US" sz="1400" b="1" dirty="0">
              <a:solidFill>
                <a:schemeClr val="tx2"/>
              </a:solidFill>
            </a:endParaRPr>
          </a:p>
        </p:txBody>
      </p:sp>
      <p:sp>
        <p:nvSpPr>
          <p:cNvPr id="40" name="TextBox 50"/>
          <p:cNvSpPr txBox="1">
            <a:spLocks noChangeArrowheads="1"/>
          </p:cNvSpPr>
          <p:nvPr/>
        </p:nvSpPr>
        <p:spPr bwMode="auto">
          <a:xfrm>
            <a:off x="7386263" y="1101514"/>
            <a:ext cx="1312862" cy="483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lnSpc>
                <a:spcPct val="90000"/>
              </a:lnSpc>
            </a:pPr>
            <a:r>
              <a:rPr lang="en-US" sz="1400" b="1" dirty="0" smtClean="0">
                <a:solidFill>
                  <a:schemeClr val="tx2"/>
                </a:solidFill>
              </a:rPr>
              <a:t>2</a:t>
            </a:r>
            <a:r>
              <a:rPr lang="en-US" sz="1400" b="1" baseline="30000" dirty="0" smtClean="0">
                <a:solidFill>
                  <a:schemeClr val="tx2"/>
                </a:solidFill>
              </a:rPr>
              <a:t>nd</a:t>
            </a:r>
            <a:r>
              <a:rPr lang="en-US" sz="1400" b="1" dirty="0" smtClean="0">
                <a:solidFill>
                  <a:schemeClr val="tx2"/>
                </a:solidFill>
              </a:rPr>
              <a:t> Gen</a:t>
            </a:r>
          </a:p>
          <a:p>
            <a:pPr algn="ctr" eaLnBrk="1" hangingPunct="1">
              <a:lnSpc>
                <a:spcPct val="90000"/>
              </a:lnSpc>
            </a:pPr>
            <a:r>
              <a:rPr lang="en-US" sz="1400" b="1" dirty="0" smtClean="0">
                <a:solidFill>
                  <a:schemeClr val="tx2"/>
                </a:solidFill>
              </a:rPr>
              <a:t>DAAs</a:t>
            </a:r>
            <a:endParaRPr lang="en-US" sz="1400" b="1" dirty="0">
              <a:solidFill>
                <a:schemeClr val="tx2"/>
              </a:solidFill>
            </a:endParaRPr>
          </a:p>
        </p:txBody>
      </p:sp>
      <p:sp>
        <p:nvSpPr>
          <p:cNvPr id="41" name="TextBox 32"/>
          <p:cNvSpPr txBox="1">
            <a:spLocks noChangeArrowheads="1"/>
          </p:cNvSpPr>
          <p:nvPr/>
        </p:nvSpPr>
        <p:spPr bwMode="auto">
          <a:xfrm>
            <a:off x="7373937" y="5924412"/>
            <a:ext cx="131286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lnSpc>
                <a:spcPct val="90000"/>
              </a:lnSpc>
            </a:pPr>
            <a:r>
              <a:rPr lang="en-US" sz="1200" b="1" dirty="0">
                <a:solidFill>
                  <a:schemeClr val="tx2"/>
                </a:solidFill>
              </a:rPr>
              <a:t>12 </a:t>
            </a:r>
            <a:r>
              <a:rPr lang="en-US" sz="1200" b="1" dirty="0" smtClean="0">
                <a:solidFill>
                  <a:schemeClr val="tx2"/>
                </a:solidFill>
              </a:rPr>
              <a:t>weeks</a:t>
            </a:r>
            <a:endParaRPr lang="en-US" sz="1100" b="1" dirty="0">
              <a:solidFill>
                <a:schemeClr val="tx2"/>
              </a:solidFill>
            </a:endParaRPr>
          </a:p>
        </p:txBody>
      </p:sp>
      <p:sp>
        <p:nvSpPr>
          <p:cNvPr id="43" name="TextBox 32"/>
          <p:cNvSpPr txBox="1">
            <a:spLocks noChangeArrowheads="1"/>
          </p:cNvSpPr>
          <p:nvPr/>
        </p:nvSpPr>
        <p:spPr bwMode="auto">
          <a:xfrm>
            <a:off x="6230937" y="5924085"/>
            <a:ext cx="13128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lnSpc>
                <a:spcPct val="90000"/>
              </a:lnSpc>
            </a:pPr>
            <a:r>
              <a:rPr lang="en-US" sz="1200" b="1" dirty="0" smtClean="0">
                <a:solidFill>
                  <a:schemeClr val="tx2"/>
                </a:solidFill>
              </a:rPr>
              <a:t>6-12 </a:t>
            </a:r>
            <a:r>
              <a:rPr lang="en-US" sz="1200" b="1" dirty="0">
                <a:solidFill>
                  <a:schemeClr val="tx2"/>
                </a:solidFill>
              </a:rPr>
              <a:t>Months</a:t>
            </a:r>
            <a:endParaRPr lang="en-US" sz="1100" b="1" dirty="0">
              <a:solidFill>
                <a:schemeClr val="tx2"/>
              </a:solidFill>
            </a:endParaRPr>
          </a:p>
        </p:txBody>
      </p:sp>
      <p:cxnSp>
        <p:nvCxnSpPr>
          <p:cNvPr id="48" name="Straight Connector 47"/>
          <p:cNvCxnSpPr/>
          <p:nvPr/>
        </p:nvCxnSpPr>
        <p:spPr>
          <a:xfrm>
            <a:off x="5282405" y="6186023"/>
            <a:ext cx="914400"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428581" y="6186023"/>
            <a:ext cx="914400"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573168" y="6176498"/>
            <a:ext cx="914400"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017864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1F497D"/>
                </a:solidFill>
              </a:rPr>
              <a:t>HCV Epidemiology and Disease Burden</a:t>
            </a:r>
            <a:endParaRPr lang="en-US" sz="4000" b="1" dirty="0">
              <a:solidFill>
                <a:srgbClr val="1F497D"/>
              </a:solidFill>
            </a:endParaRPr>
          </a:p>
        </p:txBody>
      </p:sp>
    </p:spTree>
    <p:extLst>
      <p:ext uri="{BB962C8B-B14F-4D97-AF65-F5344CB8AC3E}">
        <p14:creationId xmlns:p14="http://schemas.microsoft.com/office/powerpoint/2010/main" val="2108110410"/>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HEP Theme">
      <a:dk1>
        <a:srgbClr val="CDCDCF"/>
      </a:dk1>
      <a:lt1>
        <a:srgbClr val="FFFFFF"/>
      </a:lt1>
      <a:dk2>
        <a:srgbClr val="002A17"/>
      </a:dk2>
      <a:lt2>
        <a:srgbClr val="F8F45A"/>
      </a:lt2>
      <a:accent1>
        <a:srgbClr val="12AD2B"/>
      </a:accent1>
      <a:accent2>
        <a:srgbClr val="5AAACE"/>
      </a:accent2>
      <a:accent3>
        <a:srgbClr val="F6A108"/>
      </a:accent3>
      <a:accent4>
        <a:srgbClr val="4FAD26"/>
      </a:accent4>
      <a:accent5>
        <a:srgbClr val="2B85B8"/>
      </a:accent5>
      <a:accent6>
        <a:srgbClr val="8B3D9A"/>
      </a:accent6>
      <a:hlink>
        <a:srgbClr val="F6A108"/>
      </a:hlink>
      <a:folHlink>
        <a:srgbClr val="4FAD26"/>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35000"/>
          </a:spcBef>
          <a:spcAft>
            <a:spcPct val="25000"/>
          </a:spcAft>
          <a:buClr>
            <a:schemeClr val="folHlink"/>
          </a:buClr>
          <a:buSzTx/>
          <a:buFont typeface="Arial" charset="0"/>
          <a:buChar char="•"/>
          <a:tabLst/>
          <a:defRPr kumimoji="0" lang="en-US" sz="1800" b="1" i="0" u="none" strike="noStrike" cap="none" normalizeH="0" baseline="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none" w="med" len="med"/>
          <a:tailEnd type="none" w="med" len="med"/>
        </a:ln>
        <a:effectLst/>
      </a:spPr>
      <a:bodyPr/>
      <a:lstStyle/>
    </a:lnDef>
    <a:txDef>
      <a:spPr>
        <a:noFill/>
      </a:spPr>
      <a:bodyPr wrap="none" rtlCol="0">
        <a:spAutoFit/>
      </a:bodyPr>
      <a:lstStyle>
        <a:defPPr>
          <a:buNone/>
          <a:defRPr b="0" dirty="0"/>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HEP Theme">
      <a:dk1>
        <a:srgbClr val="CDCDCF"/>
      </a:dk1>
      <a:lt1>
        <a:srgbClr val="FFFFFF"/>
      </a:lt1>
      <a:dk2>
        <a:srgbClr val="002A17"/>
      </a:dk2>
      <a:lt2>
        <a:srgbClr val="F8F45A"/>
      </a:lt2>
      <a:accent1>
        <a:srgbClr val="12AD2B"/>
      </a:accent1>
      <a:accent2>
        <a:srgbClr val="5AAACE"/>
      </a:accent2>
      <a:accent3>
        <a:srgbClr val="F6A108"/>
      </a:accent3>
      <a:accent4>
        <a:srgbClr val="4FAD26"/>
      </a:accent4>
      <a:accent5>
        <a:srgbClr val="2B85B8"/>
      </a:accent5>
      <a:accent6>
        <a:srgbClr val="8B3D9A"/>
      </a:accent6>
      <a:hlink>
        <a:srgbClr val="F6A108"/>
      </a:hlink>
      <a:folHlink>
        <a:srgbClr val="4FAD26"/>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35000"/>
          </a:spcBef>
          <a:spcAft>
            <a:spcPct val="25000"/>
          </a:spcAft>
          <a:buClr>
            <a:schemeClr val="folHlink"/>
          </a:buClr>
          <a:buSzTx/>
          <a:buFont typeface="Arial" charset="0"/>
          <a:buChar char="•"/>
          <a:tabLst/>
          <a:defRPr kumimoji="0" lang="en-US" sz="1800" b="1" i="0" u="none" strike="noStrike" cap="none" normalizeH="0" baseline="0" smtClean="0">
            <a:ln>
              <a:noFill/>
            </a:ln>
            <a:solidFill>
              <a:schemeClr val="tx1"/>
            </a:solidFill>
            <a:effectLst/>
            <a:latin typeface="Arial" charset="0"/>
          </a:defRPr>
        </a:defPPr>
      </a:lstStyle>
    </a:spDef>
    <a:lnDef>
      <a:spPr bwMode="auto">
        <a:noFill/>
        <a:ln w="28575" cap="flat" cmpd="sng" algn="ctr">
          <a:solidFill>
            <a:schemeClr val="accent3"/>
          </a:solidFill>
          <a:prstDash val="solid"/>
          <a:round/>
          <a:headEnd type="none" w="med" len="med"/>
          <a:tailEnd type="none" w="med" len="med"/>
        </a:ln>
        <a:effectLst/>
      </a:spPr>
      <a:bodyPr/>
      <a:lstStyle/>
    </a:lnDef>
    <a:txDef>
      <a:spPr>
        <a:noFill/>
      </a:spPr>
      <a:bodyPr wrap="none" rtlCol="0">
        <a:spAutoFit/>
      </a:bodyPr>
      <a:lstStyle>
        <a:defPPr>
          <a:buNone/>
          <a:defRPr b="0" dirty="0"/>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Custom Design">
  <a:themeElements>
    <a:clrScheme name="HEP Theme">
      <a:dk1>
        <a:srgbClr val="CDCDCF"/>
      </a:dk1>
      <a:lt1>
        <a:srgbClr val="FFFFFF"/>
      </a:lt1>
      <a:dk2>
        <a:srgbClr val="002A17"/>
      </a:dk2>
      <a:lt2>
        <a:srgbClr val="F8F45A"/>
      </a:lt2>
      <a:accent1>
        <a:srgbClr val="12AD2B"/>
      </a:accent1>
      <a:accent2>
        <a:srgbClr val="5AAACE"/>
      </a:accent2>
      <a:accent3>
        <a:srgbClr val="F6A108"/>
      </a:accent3>
      <a:accent4>
        <a:srgbClr val="4FAD26"/>
      </a:accent4>
      <a:accent5>
        <a:srgbClr val="2B85B8"/>
      </a:accent5>
      <a:accent6>
        <a:srgbClr val="8B3D9A"/>
      </a:accent6>
      <a:hlink>
        <a:srgbClr val="F6A108"/>
      </a:hlink>
      <a:folHlink>
        <a:srgbClr val="4FAD26"/>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35000"/>
          </a:spcBef>
          <a:spcAft>
            <a:spcPct val="25000"/>
          </a:spcAft>
          <a:buClr>
            <a:schemeClr val="folHlink"/>
          </a:buClr>
          <a:buSzTx/>
          <a:buFont typeface="Arial" charset="0"/>
          <a:buChar char="•"/>
          <a:tabLst/>
          <a:defRPr kumimoji="0" lang="en-US" sz="1800" b="1" i="0" u="none" strike="noStrike" cap="none" normalizeH="0" baseline="0" smtClean="0">
            <a:ln>
              <a:noFill/>
            </a:ln>
            <a:solidFill>
              <a:schemeClr val="tx1"/>
            </a:solidFill>
            <a:effectLst/>
            <a:latin typeface="Arial" charset="0"/>
          </a:defRPr>
        </a:defPPr>
      </a:lstStyle>
    </a:spDef>
    <a:lnDef>
      <a:spPr bwMode="auto">
        <a:noFill/>
        <a:ln w="28575" cap="flat" cmpd="sng" algn="ctr">
          <a:solidFill>
            <a:schemeClr val="accent3"/>
          </a:solidFill>
          <a:prstDash val="solid"/>
          <a:round/>
          <a:headEnd type="none" w="med" len="med"/>
          <a:tailEnd type="none" w="med" len="med"/>
        </a:ln>
        <a:effectLst/>
      </a:spPr>
      <a:bodyPr/>
      <a:lstStyle/>
    </a:lnDef>
    <a:txDef>
      <a:spPr>
        <a:noFill/>
      </a:spPr>
      <a:bodyPr wrap="none" rtlCol="0">
        <a:spAutoFit/>
      </a:bodyPr>
      <a:lstStyle>
        <a:defPPr>
          <a:buNone/>
          <a:defRPr b="0" dirty="0"/>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Custom Design">
  <a:themeElements>
    <a:clrScheme name="HEP Theme">
      <a:dk1>
        <a:srgbClr val="CDCDCF"/>
      </a:dk1>
      <a:lt1>
        <a:srgbClr val="FFFFFF"/>
      </a:lt1>
      <a:dk2>
        <a:srgbClr val="002A17"/>
      </a:dk2>
      <a:lt2>
        <a:srgbClr val="F8F45A"/>
      </a:lt2>
      <a:accent1>
        <a:srgbClr val="12AD2B"/>
      </a:accent1>
      <a:accent2>
        <a:srgbClr val="5AAACE"/>
      </a:accent2>
      <a:accent3>
        <a:srgbClr val="F6A108"/>
      </a:accent3>
      <a:accent4>
        <a:srgbClr val="4FAD26"/>
      </a:accent4>
      <a:accent5>
        <a:srgbClr val="2B85B8"/>
      </a:accent5>
      <a:accent6>
        <a:srgbClr val="8B3D9A"/>
      </a:accent6>
      <a:hlink>
        <a:srgbClr val="F6A108"/>
      </a:hlink>
      <a:folHlink>
        <a:srgbClr val="4FAD26"/>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35000"/>
          </a:spcBef>
          <a:spcAft>
            <a:spcPct val="25000"/>
          </a:spcAft>
          <a:buClr>
            <a:schemeClr val="folHlink"/>
          </a:buClr>
          <a:buSzTx/>
          <a:buFont typeface="Arial" charset="0"/>
          <a:buChar char="•"/>
          <a:tabLst/>
          <a:defRPr kumimoji="0" lang="en-US" sz="1800" b="1" i="0" u="none" strike="noStrike" cap="none" normalizeH="0" baseline="0" smtClean="0">
            <a:ln>
              <a:noFill/>
            </a:ln>
            <a:solidFill>
              <a:schemeClr val="tx1"/>
            </a:solidFill>
            <a:effectLst/>
            <a:latin typeface="Arial" charset="0"/>
          </a:defRPr>
        </a:defPPr>
      </a:lstStyle>
    </a:spDef>
    <a:lnDef>
      <a:spPr bwMode="auto">
        <a:noFill/>
        <a:ln w="28575" cap="flat" cmpd="sng" algn="ctr">
          <a:solidFill>
            <a:schemeClr val="accent3"/>
          </a:solidFill>
          <a:prstDash val="solid"/>
          <a:round/>
          <a:headEnd type="none" w="med" len="med"/>
          <a:tailEnd type="none" w="med" len="med"/>
        </a:ln>
        <a:effectLst/>
      </a:spPr>
      <a:bodyPr/>
      <a:lstStyle/>
    </a:lnDef>
    <a:txDef>
      <a:spPr>
        <a:noFill/>
      </a:spPr>
      <a:bodyPr wrap="none" rtlCol="0">
        <a:spAutoFit/>
      </a:bodyPr>
      <a:lstStyle>
        <a:defPPr>
          <a:buNone/>
          <a:defRPr b="0" dirty="0"/>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Custom Design">
  <a:themeElements>
    <a:clrScheme name="CCO HIV">
      <a:dk1>
        <a:srgbClr val="CDCDCF"/>
      </a:dk1>
      <a:lt1>
        <a:srgbClr val="FFFFFF"/>
      </a:lt1>
      <a:dk2>
        <a:srgbClr val="09003E"/>
      </a:dk2>
      <a:lt2>
        <a:srgbClr val="F8F45A"/>
      </a:lt2>
      <a:accent1>
        <a:srgbClr val="12AD2B"/>
      </a:accent1>
      <a:accent2>
        <a:srgbClr val="5AAACE"/>
      </a:accent2>
      <a:accent3>
        <a:srgbClr val="F6A108"/>
      </a:accent3>
      <a:accent4>
        <a:srgbClr val="4FAD26"/>
      </a:accent4>
      <a:accent5>
        <a:srgbClr val="2B85B8"/>
      </a:accent5>
      <a:accent6>
        <a:srgbClr val="8B3D9A"/>
      </a:accent6>
      <a:hlink>
        <a:srgbClr val="F6A108"/>
      </a:hlink>
      <a:folHlink>
        <a:srgbClr val="2B85B8"/>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35000"/>
          </a:spcBef>
          <a:spcAft>
            <a:spcPct val="25000"/>
          </a:spcAft>
          <a:buClr>
            <a:schemeClr val="folHlink"/>
          </a:buClr>
          <a:buSzTx/>
          <a:buFont typeface="Arial" charset="0"/>
          <a:buChar char="•"/>
          <a:tabLst/>
          <a:defRPr kumimoji="0" lang="en-US" sz="1800" b="1" i="0" u="none" strike="noStrike" cap="none" normalizeH="0" baseline="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none" w="med" len="med"/>
          <a:tailEnd type="none" w="med" len="med"/>
        </a:ln>
        <a:effectLst/>
      </a:spPr>
      <a:bodyPr/>
      <a:lstStyle/>
    </a:ln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Custom Design">
  <a:themeElements>
    <a:clrScheme name="CCO HIV">
      <a:dk1>
        <a:srgbClr val="CDCDCF"/>
      </a:dk1>
      <a:lt1>
        <a:srgbClr val="FFFFFF"/>
      </a:lt1>
      <a:dk2>
        <a:srgbClr val="09003E"/>
      </a:dk2>
      <a:lt2>
        <a:srgbClr val="F8F45A"/>
      </a:lt2>
      <a:accent1>
        <a:srgbClr val="12AD2B"/>
      </a:accent1>
      <a:accent2>
        <a:srgbClr val="5AAACE"/>
      </a:accent2>
      <a:accent3>
        <a:srgbClr val="F6A108"/>
      </a:accent3>
      <a:accent4>
        <a:srgbClr val="4FAD26"/>
      </a:accent4>
      <a:accent5>
        <a:srgbClr val="2B85B8"/>
      </a:accent5>
      <a:accent6>
        <a:srgbClr val="8B3D9A"/>
      </a:accent6>
      <a:hlink>
        <a:srgbClr val="F6A108"/>
      </a:hlink>
      <a:folHlink>
        <a:srgbClr val="2B85B8"/>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35000"/>
          </a:spcBef>
          <a:spcAft>
            <a:spcPct val="25000"/>
          </a:spcAft>
          <a:buClr>
            <a:schemeClr val="folHlink"/>
          </a:buClr>
          <a:buSzTx/>
          <a:buFont typeface="Arial" charset="0"/>
          <a:buChar char="•"/>
          <a:tabLst/>
          <a:defRPr kumimoji="0" lang="en-US" sz="1800" b="1" i="0" u="none" strike="noStrike" cap="none" normalizeH="0" baseline="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none" w="med" len="med"/>
          <a:tailEnd type="none" w="med" len="med"/>
        </a:ln>
        <a:effectLst/>
      </a:spPr>
      <a:bodyPr/>
      <a:lstStyle/>
    </a:ln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08B173A0115F44AA9F1C2701DD7FCE" ma:contentTypeVersion="1" ma:contentTypeDescription="Create a new document." ma:contentTypeScope="" ma:versionID="d39601efafe60fdd20aa8464f2bf63b0">
  <xsd:schema xmlns:xsd="http://www.w3.org/2001/XMLSchema" xmlns:xs="http://www.w3.org/2001/XMLSchema" xmlns:p="http://schemas.microsoft.com/office/2006/metadata/properties" xmlns:ns2="916cd061-0c03-41ee-9c90-ca46e9aa77b6" targetNamespace="http://schemas.microsoft.com/office/2006/metadata/properties" ma:root="true" ma:fieldsID="f01e8c684b7c3bd3e4ae4a01795f1d12" ns2:_="">
    <xsd:import namespace="916cd061-0c03-41ee-9c90-ca46e9aa77b6"/>
    <xsd:element name="properties">
      <xsd:complexType>
        <xsd:sequence>
          <xsd:element name="documentManagement">
            <xsd:complexType>
              <xsd:all>
                <xsd:element ref="ns2:Document_x0020_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6cd061-0c03-41ee-9c90-ca46e9aa77b6" elementFormDefault="qualified">
    <xsd:import namespace="http://schemas.microsoft.com/office/2006/documentManagement/types"/>
    <xsd:import namespace="http://schemas.microsoft.com/office/infopath/2007/PartnerControls"/>
    <xsd:element name="Document_x0020_Category" ma:index="8" nillable="true" ma:displayName="Document Category" ma:internalName="Document_x0020_Category">
      <xsd:simpleType>
        <xsd:restriction base="dms:Choice">
          <xsd:enumeration value="Slides"/>
          <xsd:enumeration value="Peer Review"/>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cument_x0020_Category xmlns="916cd061-0c03-41ee-9c90-ca46e9aa77b6">Slides</Document_x0020_Categor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DBD594-E5EB-475B-BD31-083ADD6BA4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6cd061-0c03-41ee-9c90-ca46e9aa77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C35582E-7DCD-4594-9230-D6F184CC686C}">
  <ds:schemaRefs>
    <ds:schemaRef ds:uri="http://schemas.microsoft.com/office/infopath/2007/PartnerControls"/>
    <ds:schemaRef ds:uri="http://purl.org/dc/elements/1.1/"/>
    <ds:schemaRef ds:uri="http://www.w3.org/XML/1998/namespace"/>
    <ds:schemaRef ds:uri="http://purl.org/dc/dcmitype/"/>
    <ds:schemaRef ds:uri="http://purl.org/dc/terms/"/>
    <ds:schemaRef ds:uri="916cd061-0c03-41ee-9c90-ca46e9aa77b6"/>
    <ds:schemaRef ds:uri="http://schemas.microsoft.com/office/2006/documentManagement/types"/>
    <ds:schemaRef ds:uri="http://schemas.microsoft.com/office/2006/metadata/properties"/>
    <ds:schemaRef ds:uri="http://schemas.openxmlformats.org/package/2006/metadata/core-properties"/>
  </ds:schemaRefs>
</ds:datastoreItem>
</file>

<file path=customXml/itemProps3.xml><?xml version="1.0" encoding="utf-8"?>
<ds:datastoreItem xmlns:ds="http://schemas.openxmlformats.org/officeDocument/2006/customXml" ds:itemID="{0A9575F3-A3DC-4553-90A6-4B8039B574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4445</Words>
  <Application>Microsoft Macintosh PowerPoint</Application>
  <PresentationFormat>On-screen Show (4:3)</PresentationFormat>
  <Paragraphs>784</Paragraphs>
  <Slides>40</Slides>
  <Notes>26</Notes>
  <HiddenSlides>0</HiddenSlides>
  <MMClips>0</MMClips>
  <ScaleCrop>false</ScaleCrop>
  <HeadingPairs>
    <vt:vector size="6" baseType="variant">
      <vt:variant>
        <vt:lpstr>Theme</vt:lpstr>
      </vt:variant>
      <vt:variant>
        <vt:i4>9</vt:i4>
      </vt:variant>
      <vt:variant>
        <vt:lpstr>Embedded OLE Servers</vt:lpstr>
      </vt:variant>
      <vt:variant>
        <vt:i4>2</vt:i4>
      </vt:variant>
      <vt:variant>
        <vt:lpstr>Slide Titles</vt:lpstr>
      </vt:variant>
      <vt:variant>
        <vt:i4>40</vt:i4>
      </vt:variant>
    </vt:vector>
  </HeadingPairs>
  <TitlesOfParts>
    <vt:vector size="51" baseType="lpstr">
      <vt:lpstr>1_Office Theme</vt:lpstr>
      <vt:lpstr>Custom Design</vt:lpstr>
      <vt:lpstr>3_Office Theme</vt:lpstr>
      <vt:lpstr>1_Custom Design</vt:lpstr>
      <vt:lpstr>2_Custom Design</vt:lpstr>
      <vt:lpstr>3_Custom Design</vt:lpstr>
      <vt:lpstr>4_Office Theme</vt:lpstr>
      <vt:lpstr>5_Custom Design</vt:lpstr>
      <vt:lpstr>4_Custom Design</vt:lpstr>
      <vt:lpstr>Worksheet</vt:lpstr>
      <vt:lpstr>Document</vt:lpstr>
      <vt:lpstr>Hepatitis C Virus  From Discovery to Cure</vt:lpstr>
      <vt:lpstr>Disclosures</vt:lpstr>
      <vt:lpstr>Outline</vt:lpstr>
      <vt:lpstr>History of Viral Hepatitis</vt:lpstr>
      <vt:lpstr>PowerPoint Presentation</vt:lpstr>
      <vt:lpstr>PowerPoint Presentation</vt:lpstr>
      <vt:lpstr>Viral Life Cycle and Development  of Direct Acting Antivirals</vt:lpstr>
      <vt:lpstr>Cure Rates for Chronic Hepatitis C Therapy</vt:lpstr>
      <vt:lpstr>HCV Epidemiology and Disease Burden</vt:lpstr>
      <vt:lpstr>PowerPoint Presentation</vt:lpstr>
      <vt:lpstr>Over 5.2 Million People Living With  Chronic HCV in the US</vt:lpstr>
      <vt:lpstr>Chronic HCV in the US: Underdiagnosed and Untreated</vt:lpstr>
      <vt:lpstr>Baby Boomers (Born in 1945–1965) Account for 76.5% of HCV in the US1</vt:lpstr>
      <vt:lpstr>Rationale for Birth Cohort Screening</vt:lpstr>
      <vt:lpstr>Recommended Laboratory Tests for Chronic HCV Infection</vt:lpstr>
      <vt:lpstr>Markers for Chronic HCV Infection</vt:lpstr>
      <vt:lpstr>The Burden of Hepatitis C</vt:lpstr>
      <vt:lpstr>Increased Morbidity and Mortality  Due to HCV Now and in the Future</vt:lpstr>
      <vt:lpstr>Increased Mortality from Liver Cancer and Chronic Liver Diseases in HCV: REVEAL-HCV Study </vt:lpstr>
      <vt:lpstr>Deaths from HCV in the United States in 2007 (n=15,106)*  Individuals 45 to 64 Years of Age Most Affected</vt:lpstr>
      <vt:lpstr>Achieving a Sustained Virologic Response (Cure) Associated With Improved Outcomes</vt:lpstr>
      <vt:lpstr>Achieving an SVR Should be Considered Equivalent to a Cure for Chronic HCV Infection</vt:lpstr>
      <vt:lpstr>Clinical Relapse is More Likely to be  Clinical Reinfection</vt:lpstr>
      <vt:lpstr>Mortality and Morbidity Reduced with SVR</vt:lpstr>
      <vt:lpstr>Decreased Five-year Mortality Rates in Multiple Populations Associated with SVR (Meta-analysis)</vt:lpstr>
      <vt:lpstr>Non-Liver Related Mortality:  SVR is Associated with Improved Renal and Cardiovascular Outcomes in HCV Patients with DM  </vt:lpstr>
      <vt:lpstr>PowerPoint Presentation</vt:lpstr>
      <vt:lpstr>Multiple Validated Drug Targets in 2016</vt:lpstr>
      <vt:lpstr>Global Distribution and Prevalence of  HCV Genotypes: US Focus on GT 1</vt:lpstr>
      <vt:lpstr>AASLD and IDSA: Recommended HCV Regimens for This Patient</vt:lpstr>
      <vt:lpstr>Easy to Treat Genotype 1 Patient Multiple Pathways to High SVR</vt:lpstr>
      <vt:lpstr>PowerPoint Presentation</vt:lpstr>
      <vt:lpstr>Case 2: Hard To Treat Population 68 year old male, genotype 3, cirrhosis and failed prior therapy with PEG-IFN + ribavirin.  </vt:lpstr>
      <vt:lpstr>AASLD and IDSA: Recommended HCV Regimens for Treatment-Naïve Patients (Genotype 2, 3, 4, 5, 6)</vt:lpstr>
      <vt:lpstr>Special Populations: Not so Special!</vt:lpstr>
      <vt:lpstr> Building the Optimal Treatment Regimen </vt:lpstr>
      <vt:lpstr>ASTRAL-1 and 3: SVR12 With Sofosbuvir/ Velpatasvir for 12 Weeks in GT1, 2, 3, 4, 5, 6 HCV</vt:lpstr>
      <vt:lpstr>Screening of Baby Boomers With Linkage to Care May Prevent &gt;120,000 Deaths Due to HCV Infection</vt:lpstr>
      <vt:lpstr>HCV Linkage-to-Care: Missed Opportunities in a Large Primary Care Setting (2005-2010)</vt:lpstr>
      <vt:lpstr>Overall 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2012-08-22T17:29:16Z</dcterms:created>
  <dcterms:modified xsi:type="dcterms:W3CDTF">2016-02-11T12:44:42Z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0x0101005208B173A0115F44AA9F1C2701DD7FCE</vt:lpwstr>
  </property>
</Properties>
</file>